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xml" ContentType="application/vnd.openxmlformats-officedocument.themeOverride+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7" r:id="rId1"/>
  </p:sldMasterIdLst>
  <p:notesMasterIdLst>
    <p:notesMasterId r:id="rId66"/>
  </p:notesMasterIdLst>
  <p:handoutMasterIdLst>
    <p:handoutMasterId r:id="rId67"/>
  </p:handoutMasterIdLst>
  <p:sldIdLst>
    <p:sldId id="531" r:id="rId2"/>
    <p:sldId id="630" r:id="rId3"/>
    <p:sldId id="680" r:id="rId4"/>
    <p:sldId id="688" r:id="rId5"/>
    <p:sldId id="683" r:id="rId6"/>
    <p:sldId id="558" r:id="rId7"/>
    <p:sldId id="604" r:id="rId8"/>
    <p:sldId id="607" r:id="rId9"/>
    <p:sldId id="608" r:id="rId10"/>
    <p:sldId id="606" r:id="rId11"/>
    <p:sldId id="715" r:id="rId12"/>
    <p:sldId id="614" r:id="rId13"/>
    <p:sldId id="613" r:id="rId14"/>
    <p:sldId id="617" r:id="rId15"/>
    <p:sldId id="615" r:id="rId16"/>
    <p:sldId id="626" r:id="rId17"/>
    <p:sldId id="632" r:id="rId18"/>
    <p:sldId id="700" r:id="rId19"/>
    <p:sldId id="693" r:id="rId20"/>
    <p:sldId id="689" r:id="rId21"/>
    <p:sldId id="710" r:id="rId22"/>
    <p:sldId id="708" r:id="rId23"/>
    <p:sldId id="691" r:id="rId24"/>
    <p:sldId id="692" r:id="rId25"/>
    <p:sldId id="681" r:id="rId26"/>
    <p:sldId id="682" r:id="rId27"/>
    <p:sldId id="684" r:id="rId28"/>
    <p:sldId id="687" r:id="rId29"/>
    <p:sldId id="690" r:id="rId30"/>
    <p:sldId id="655" r:id="rId31"/>
    <p:sldId id="627" r:id="rId32"/>
    <p:sldId id="652" r:id="rId33"/>
    <p:sldId id="673" r:id="rId34"/>
    <p:sldId id="699" r:id="rId35"/>
    <p:sldId id="678" r:id="rId36"/>
    <p:sldId id="677" r:id="rId37"/>
    <p:sldId id="676" r:id="rId38"/>
    <p:sldId id="709" r:id="rId39"/>
    <p:sldId id="716" r:id="rId40"/>
    <p:sldId id="705" r:id="rId41"/>
    <p:sldId id="706" r:id="rId42"/>
    <p:sldId id="707" r:id="rId43"/>
    <p:sldId id="714" r:id="rId44"/>
    <p:sldId id="694" r:id="rId45"/>
    <p:sldId id="695" r:id="rId46"/>
    <p:sldId id="717" r:id="rId47"/>
    <p:sldId id="670" r:id="rId48"/>
    <p:sldId id="711" r:id="rId49"/>
    <p:sldId id="713" r:id="rId50"/>
    <p:sldId id="712" r:id="rId51"/>
    <p:sldId id="654" r:id="rId52"/>
    <p:sldId id="672" r:id="rId53"/>
    <p:sldId id="568" r:id="rId54"/>
    <p:sldId id="662" r:id="rId55"/>
    <p:sldId id="567" r:id="rId56"/>
    <p:sldId id="665" r:id="rId57"/>
    <p:sldId id="574" r:id="rId58"/>
    <p:sldId id="586" r:id="rId59"/>
    <p:sldId id="667" r:id="rId60"/>
    <p:sldId id="668" r:id="rId61"/>
    <p:sldId id="619" r:id="rId62"/>
    <p:sldId id="589" r:id="rId63"/>
    <p:sldId id="590" r:id="rId64"/>
    <p:sldId id="656" r:id="rId65"/>
  </p:sldIdLst>
  <p:sldSz cx="9144000" cy="6858000" type="screen4x3"/>
  <p:notesSz cx="6797675" cy="9926638"/>
  <p:defaultTextStyle>
    <a:defPPr>
      <a:defRPr lang="zh-TW"/>
    </a:defPPr>
    <a:lvl1pPr algn="l" rtl="0" eaLnBrk="0" fontAlgn="base" hangingPunct="0">
      <a:spcBef>
        <a:spcPct val="0"/>
      </a:spcBef>
      <a:spcAft>
        <a:spcPct val="0"/>
      </a:spcAft>
      <a:defRPr kumimoji="1" sz="1600" kern="1200">
        <a:solidFill>
          <a:schemeClr val="tx1"/>
        </a:solidFill>
        <a:latin typeface="Verdana" panose="020B060403050404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1600" kern="1200">
        <a:solidFill>
          <a:schemeClr val="tx1"/>
        </a:solidFill>
        <a:latin typeface="Verdana" panose="020B060403050404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1600" kern="1200">
        <a:solidFill>
          <a:schemeClr val="tx1"/>
        </a:solidFill>
        <a:latin typeface="Verdana" panose="020B060403050404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1600" kern="1200">
        <a:solidFill>
          <a:schemeClr val="tx1"/>
        </a:solidFill>
        <a:latin typeface="Verdana" panose="020B060403050404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1600" kern="1200">
        <a:solidFill>
          <a:schemeClr val="tx1"/>
        </a:solidFill>
        <a:latin typeface="Verdana" panose="020B0604030504040204" pitchFamily="34" charset="0"/>
        <a:ea typeface="新細明體" panose="02020500000000000000" pitchFamily="18" charset="-120"/>
        <a:cs typeface="+mn-cs"/>
      </a:defRPr>
    </a:lvl5pPr>
    <a:lvl6pPr marL="2286000" algn="l" defTabSz="914400" rtl="0" eaLnBrk="1" latinLnBrk="0" hangingPunct="1">
      <a:defRPr kumimoji="1" sz="1600" kern="1200">
        <a:solidFill>
          <a:schemeClr val="tx1"/>
        </a:solidFill>
        <a:latin typeface="Verdana" panose="020B0604030504040204" pitchFamily="34" charset="0"/>
        <a:ea typeface="新細明體" panose="02020500000000000000" pitchFamily="18" charset="-120"/>
        <a:cs typeface="+mn-cs"/>
      </a:defRPr>
    </a:lvl6pPr>
    <a:lvl7pPr marL="2743200" algn="l" defTabSz="914400" rtl="0" eaLnBrk="1" latinLnBrk="0" hangingPunct="1">
      <a:defRPr kumimoji="1" sz="1600" kern="1200">
        <a:solidFill>
          <a:schemeClr val="tx1"/>
        </a:solidFill>
        <a:latin typeface="Verdana" panose="020B0604030504040204" pitchFamily="34" charset="0"/>
        <a:ea typeface="新細明體" panose="02020500000000000000" pitchFamily="18" charset="-120"/>
        <a:cs typeface="+mn-cs"/>
      </a:defRPr>
    </a:lvl7pPr>
    <a:lvl8pPr marL="3200400" algn="l" defTabSz="914400" rtl="0" eaLnBrk="1" latinLnBrk="0" hangingPunct="1">
      <a:defRPr kumimoji="1" sz="1600" kern="1200">
        <a:solidFill>
          <a:schemeClr val="tx1"/>
        </a:solidFill>
        <a:latin typeface="Verdana" panose="020B0604030504040204" pitchFamily="34" charset="0"/>
        <a:ea typeface="新細明體" panose="02020500000000000000" pitchFamily="18" charset="-120"/>
        <a:cs typeface="+mn-cs"/>
      </a:defRPr>
    </a:lvl8pPr>
    <a:lvl9pPr marL="3657600" algn="l" defTabSz="914400" rtl="0" eaLnBrk="1" latinLnBrk="0" hangingPunct="1">
      <a:defRPr kumimoji="1" sz="1600" kern="1200">
        <a:solidFill>
          <a:schemeClr val="tx1"/>
        </a:solidFill>
        <a:latin typeface="Verdana" panose="020B060403050404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990000"/>
    <a:srgbClr val="339966"/>
    <a:srgbClr val="008000"/>
    <a:srgbClr val="006600"/>
    <a:srgbClr val="800000"/>
    <a:srgbClr val="FF00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5565" autoAdjust="0"/>
    <p:restoredTop sz="95256" autoAdjust="0"/>
  </p:normalViewPr>
  <p:slideViewPr>
    <p:cSldViewPr>
      <p:cViewPr varScale="1">
        <p:scale>
          <a:sx n="109" d="100"/>
          <a:sy n="109" d="100"/>
        </p:scale>
        <p:origin x="1290" y="114"/>
      </p:cViewPr>
      <p:guideLst>
        <p:guide orient="horz" pos="2160"/>
        <p:guide pos="2880"/>
      </p:guideLst>
    </p:cSldViewPr>
  </p:slideViewPr>
  <p:outlineViewPr>
    <p:cViewPr>
      <p:scale>
        <a:sx n="33" d="100"/>
        <a:sy n="33" d="100"/>
      </p:scale>
      <p:origin x="0" y="11298"/>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0AAC00-B44D-4967-8C17-E9C5E9F4A136}" type="doc">
      <dgm:prSet loTypeId="urn:microsoft.com/office/officeart/2005/8/layout/hierarchy1" loCatId="hierarchy" qsTypeId="urn:microsoft.com/office/officeart/2005/8/quickstyle/simple1" qsCatId="simple" csTypeId="urn:microsoft.com/office/officeart/2005/8/colors/colorful1#1" csCatId="colorful" phldr="1"/>
      <dgm:spPr/>
      <dgm:t>
        <a:bodyPr/>
        <a:lstStyle/>
        <a:p>
          <a:endParaRPr lang="zh-TW" altLang="en-US"/>
        </a:p>
      </dgm:t>
    </dgm:pt>
    <dgm:pt modelId="{350184AD-34FD-4134-B857-5F91CDBB56BB}">
      <dgm:prSet phldrT="[文字]" custT="1"/>
      <dgm:spPr>
        <a:solidFill>
          <a:schemeClr val="tx2">
            <a:lumMod val="60000"/>
            <a:lumOff val="40000"/>
            <a:alpha val="90000"/>
          </a:schemeClr>
        </a:solidFill>
      </dgm:spPr>
      <dgm:t>
        <a:bodyPr/>
        <a:lstStyle/>
        <a:p>
          <a:r>
            <a:rPr lang="zh-TW" altLang="en-US" sz="3200" b="1" dirty="0">
              <a:solidFill>
                <a:schemeClr val="bg1"/>
              </a:solidFill>
              <a:latin typeface="標楷體" panose="03000509000000000000" pitchFamily="65" charset="-120"/>
              <a:ea typeface="標楷體" panose="03000509000000000000" pitchFamily="65" charset="-120"/>
            </a:rPr>
            <a:t>兒童權利的內涵</a:t>
          </a:r>
        </a:p>
      </dgm:t>
    </dgm:pt>
    <dgm:pt modelId="{AACAA8A4-FB50-4444-9F37-35CA35A01F2C}" type="parTrans" cxnId="{AC66A679-B340-420C-B935-AE0BFFEBE94E}">
      <dgm:prSet/>
      <dgm:spPr/>
      <dgm:t>
        <a:bodyPr/>
        <a:lstStyle/>
        <a:p>
          <a:endParaRPr lang="zh-TW" altLang="en-US"/>
        </a:p>
      </dgm:t>
    </dgm:pt>
    <dgm:pt modelId="{24CF30AC-61FB-449C-B77F-CF7A21A651D1}" type="sibTrans" cxnId="{AC66A679-B340-420C-B935-AE0BFFEBE94E}">
      <dgm:prSet/>
      <dgm:spPr/>
      <dgm:t>
        <a:bodyPr/>
        <a:lstStyle/>
        <a:p>
          <a:endParaRPr lang="zh-TW" altLang="en-US"/>
        </a:p>
      </dgm:t>
    </dgm:pt>
    <dgm:pt modelId="{DF1EF872-8E9B-44AA-BF71-3E61415D4CF7}">
      <dgm:prSet phldrT="[文字]" custT="1"/>
      <dgm:spPr/>
      <dgm:t>
        <a:bodyPr/>
        <a:lstStyle/>
        <a:p>
          <a:r>
            <a:rPr lang="zh-TW" altLang="en-US" sz="2000" b="1" dirty="0">
              <a:latin typeface="標楷體" panose="03000509000000000000" pitchFamily="65" charset="-120"/>
              <a:ea typeface="標楷體" panose="03000509000000000000" pitchFamily="65" charset="-120"/>
            </a:rPr>
            <a:t>生存權</a:t>
          </a:r>
        </a:p>
      </dgm:t>
    </dgm:pt>
    <dgm:pt modelId="{CB6D7F2B-35EF-464B-8A05-41C3ED753B2B}" type="parTrans" cxnId="{0C418A0D-014F-454F-A06B-66436758E205}">
      <dgm:prSet/>
      <dgm:spPr/>
      <dgm:t>
        <a:bodyPr/>
        <a:lstStyle/>
        <a:p>
          <a:endParaRPr lang="zh-TW" altLang="en-US"/>
        </a:p>
      </dgm:t>
    </dgm:pt>
    <dgm:pt modelId="{71ABE2A0-53A7-4A30-9AD9-714CDECD6342}" type="sibTrans" cxnId="{0C418A0D-014F-454F-A06B-66436758E205}">
      <dgm:prSet/>
      <dgm:spPr/>
      <dgm:t>
        <a:bodyPr/>
        <a:lstStyle/>
        <a:p>
          <a:endParaRPr lang="zh-TW" altLang="en-US"/>
        </a:p>
      </dgm:t>
    </dgm:pt>
    <dgm:pt modelId="{A834D109-E034-4E64-A2F2-9D6709D3BF9C}">
      <dgm:prSet phldrT="[文字]" custT="1"/>
      <dgm:spPr/>
      <dgm:t>
        <a:bodyPr/>
        <a:lstStyle/>
        <a:p>
          <a:r>
            <a:rPr lang="zh-TW" altLang="en-US" sz="2000" b="1" dirty="0">
              <a:latin typeface="標楷體" panose="03000509000000000000" pitchFamily="65" charset="-120"/>
              <a:ea typeface="標楷體" panose="03000509000000000000" pitchFamily="65" charset="-120"/>
            </a:rPr>
            <a:t>被保護權</a:t>
          </a:r>
        </a:p>
      </dgm:t>
    </dgm:pt>
    <dgm:pt modelId="{27667B1F-DF5B-4320-92E2-9B76D3ED6A32}" type="parTrans" cxnId="{AA83CE9B-8B4B-4191-8E18-7A122B43C1F0}">
      <dgm:prSet/>
      <dgm:spPr/>
      <dgm:t>
        <a:bodyPr/>
        <a:lstStyle/>
        <a:p>
          <a:endParaRPr lang="zh-TW" altLang="en-US"/>
        </a:p>
      </dgm:t>
    </dgm:pt>
    <dgm:pt modelId="{0E573C69-B577-4A21-890C-0750B3E16517}" type="sibTrans" cxnId="{AA83CE9B-8B4B-4191-8E18-7A122B43C1F0}">
      <dgm:prSet/>
      <dgm:spPr/>
      <dgm:t>
        <a:bodyPr/>
        <a:lstStyle/>
        <a:p>
          <a:endParaRPr lang="zh-TW" altLang="en-US"/>
        </a:p>
      </dgm:t>
    </dgm:pt>
    <dgm:pt modelId="{CDF0CAE9-E58B-46A9-975B-8BBF7EBF5E7F}">
      <dgm:prSet phldrT="[文字]" custT="1"/>
      <dgm:spPr/>
      <dgm:t>
        <a:bodyPr/>
        <a:lstStyle/>
        <a:p>
          <a:r>
            <a:rPr lang="zh-TW" altLang="en-US" sz="2000" b="1" dirty="0">
              <a:latin typeface="標楷體" panose="03000509000000000000" pitchFamily="65" charset="-120"/>
              <a:ea typeface="標楷體" panose="03000509000000000000" pitchFamily="65" charset="-120"/>
            </a:rPr>
            <a:t>發展權</a:t>
          </a:r>
        </a:p>
      </dgm:t>
    </dgm:pt>
    <dgm:pt modelId="{6AE1813A-7B8F-4D7A-A2A6-D350E65F075F}" type="parTrans" cxnId="{089D7517-38C2-4BA5-A4D3-AAE3C1FB061D}">
      <dgm:prSet/>
      <dgm:spPr/>
      <dgm:t>
        <a:bodyPr/>
        <a:lstStyle/>
        <a:p>
          <a:endParaRPr lang="zh-TW" altLang="en-US"/>
        </a:p>
      </dgm:t>
    </dgm:pt>
    <dgm:pt modelId="{B3720590-F9ED-4A8C-A879-61EB6776F3C4}" type="sibTrans" cxnId="{089D7517-38C2-4BA5-A4D3-AAE3C1FB061D}">
      <dgm:prSet/>
      <dgm:spPr/>
      <dgm:t>
        <a:bodyPr/>
        <a:lstStyle/>
        <a:p>
          <a:endParaRPr lang="zh-TW" altLang="en-US"/>
        </a:p>
      </dgm:t>
    </dgm:pt>
    <dgm:pt modelId="{96B6671A-D6C6-4C0A-A749-1276EA152593}">
      <dgm:prSet phldrT="[文字]" custT="1"/>
      <dgm:spPr/>
      <dgm:t>
        <a:bodyPr/>
        <a:lstStyle/>
        <a:p>
          <a:r>
            <a:rPr lang="zh-TW" altLang="en-US" sz="2000" b="1" dirty="0">
              <a:latin typeface="標楷體" panose="03000509000000000000" pitchFamily="65" charset="-120"/>
              <a:ea typeface="標楷體" panose="03000509000000000000" pitchFamily="65" charset="-120"/>
            </a:rPr>
            <a:t>參與權</a:t>
          </a:r>
        </a:p>
      </dgm:t>
    </dgm:pt>
    <dgm:pt modelId="{3DFC18B3-2B71-42E8-AF58-E9E53E8B716C}" type="parTrans" cxnId="{708B6048-B767-4405-A5B7-50F6D9A69F94}">
      <dgm:prSet/>
      <dgm:spPr/>
      <dgm:t>
        <a:bodyPr/>
        <a:lstStyle/>
        <a:p>
          <a:endParaRPr lang="zh-TW" altLang="en-US"/>
        </a:p>
      </dgm:t>
    </dgm:pt>
    <dgm:pt modelId="{B54588D1-5E12-496F-BC08-B4DE22AD80F4}" type="sibTrans" cxnId="{708B6048-B767-4405-A5B7-50F6D9A69F94}">
      <dgm:prSet/>
      <dgm:spPr/>
      <dgm:t>
        <a:bodyPr/>
        <a:lstStyle/>
        <a:p>
          <a:endParaRPr lang="zh-TW" altLang="en-US"/>
        </a:p>
      </dgm:t>
    </dgm:pt>
    <dgm:pt modelId="{65F519DA-1771-44DD-9BD4-2165152D6EDF}">
      <dgm:prSet phldrT="[文字]" custT="1"/>
      <dgm:spPr/>
      <dgm:t>
        <a:bodyPr/>
        <a:lstStyle/>
        <a:p>
          <a:r>
            <a:rPr lang="zh-TW" altLang="en-US" sz="1800" b="1" dirty="0">
              <a:latin typeface="標楷體" panose="03000509000000000000" pitchFamily="65" charset="-120"/>
              <a:ea typeface="標楷體" panose="03000509000000000000" pitchFamily="65" charset="-120"/>
            </a:rPr>
            <a:t>生存</a:t>
          </a:r>
          <a:endParaRPr lang="en-US" altLang="zh-TW" sz="1800" b="1" dirty="0">
            <a:latin typeface="標楷體" panose="03000509000000000000" pitchFamily="65" charset="-120"/>
            <a:ea typeface="標楷體" panose="03000509000000000000" pitchFamily="65" charset="-120"/>
          </a:endParaRPr>
        </a:p>
        <a:p>
          <a:endParaRPr lang="zh-TW" altLang="en-US" sz="500" b="1" dirty="0"/>
        </a:p>
      </dgm:t>
    </dgm:pt>
    <dgm:pt modelId="{E79A7C11-318B-400F-8067-4ED96F77C43F}" type="parTrans" cxnId="{3203B407-D38B-4D1E-AD68-B42C133D9DD3}">
      <dgm:prSet/>
      <dgm:spPr/>
      <dgm:t>
        <a:bodyPr/>
        <a:lstStyle/>
        <a:p>
          <a:endParaRPr lang="zh-TW" altLang="en-US"/>
        </a:p>
      </dgm:t>
    </dgm:pt>
    <dgm:pt modelId="{034C491B-C6CA-4ACD-A00D-7F94E304F8B2}" type="sibTrans" cxnId="{3203B407-D38B-4D1E-AD68-B42C133D9DD3}">
      <dgm:prSet/>
      <dgm:spPr/>
      <dgm:t>
        <a:bodyPr/>
        <a:lstStyle/>
        <a:p>
          <a:endParaRPr lang="zh-TW" altLang="en-US"/>
        </a:p>
      </dgm:t>
    </dgm:pt>
    <dgm:pt modelId="{8ED69070-4ECA-4E45-8DB4-A7AC34A8F46C}">
      <dgm:prSet phldrT="[文字]" custT="1"/>
      <dgm:spPr/>
      <dgm:t>
        <a:bodyPr/>
        <a:lstStyle/>
        <a:p>
          <a:r>
            <a:rPr lang="zh-TW" altLang="en-US" sz="1800" b="1" dirty="0">
              <a:latin typeface="標楷體" panose="03000509000000000000" pitchFamily="65" charset="-120"/>
              <a:ea typeface="標楷體" panose="03000509000000000000" pitchFamily="65" charset="-120"/>
            </a:rPr>
            <a:t>醫療和保健服務</a:t>
          </a:r>
        </a:p>
      </dgm:t>
    </dgm:pt>
    <dgm:pt modelId="{7EA3F512-0EFC-4F0F-94B9-388EC2C30DE4}" type="parTrans" cxnId="{F0C2C531-D58F-4F7A-8C6A-6C265C07AFA4}">
      <dgm:prSet/>
      <dgm:spPr/>
      <dgm:t>
        <a:bodyPr/>
        <a:lstStyle/>
        <a:p>
          <a:endParaRPr lang="zh-TW" altLang="en-US"/>
        </a:p>
      </dgm:t>
    </dgm:pt>
    <dgm:pt modelId="{BFD4BD75-93FF-4B7C-B093-19384589780C}" type="sibTrans" cxnId="{F0C2C531-D58F-4F7A-8C6A-6C265C07AFA4}">
      <dgm:prSet/>
      <dgm:spPr/>
      <dgm:t>
        <a:bodyPr/>
        <a:lstStyle/>
        <a:p>
          <a:endParaRPr lang="zh-TW" altLang="en-US"/>
        </a:p>
      </dgm:t>
    </dgm:pt>
    <dgm:pt modelId="{6C814E1F-7F79-4FF1-AA14-2927777456D7}">
      <dgm:prSet phldrT="[文字]" custT="1"/>
      <dgm:spPr/>
      <dgm:t>
        <a:bodyPr/>
        <a:lstStyle/>
        <a:p>
          <a:r>
            <a:rPr lang="zh-TW" altLang="en-US" sz="1800" b="1" dirty="0">
              <a:latin typeface="標楷體" panose="03000509000000000000" pitchFamily="65" charset="-120"/>
              <a:ea typeface="標楷體" panose="03000509000000000000" pitchFamily="65" charset="-120"/>
            </a:rPr>
            <a:t>免受經濟剝削</a:t>
          </a:r>
        </a:p>
      </dgm:t>
    </dgm:pt>
    <dgm:pt modelId="{745900AE-D7AB-4E1C-8A7D-913FAF52ACF2}" type="parTrans" cxnId="{AEA5CAF6-1548-4330-BFEC-7D25F3507C66}">
      <dgm:prSet/>
      <dgm:spPr/>
      <dgm:t>
        <a:bodyPr/>
        <a:lstStyle/>
        <a:p>
          <a:endParaRPr lang="zh-TW" altLang="en-US"/>
        </a:p>
      </dgm:t>
    </dgm:pt>
    <dgm:pt modelId="{B3C0C956-2F22-4CEB-9F7D-CF73C26FC270}" type="sibTrans" cxnId="{AEA5CAF6-1548-4330-BFEC-7D25F3507C66}">
      <dgm:prSet/>
      <dgm:spPr/>
      <dgm:t>
        <a:bodyPr/>
        <a:lstStyle/>
        <a:p>
          <a:endParaRPr lang="zh-TW" altLang="en-US"/>
        </a:p>
      </dgm:t>
    </dgm:pt>
    <dgm:pt modelId="{23500D79-717D-402C-841A-8AACE5FD7BF7}">
      <dgm:prSet phldrT="[文字]" custT="1"/>
      <dgm:spPr/>
      <dgm:t>
        <a:bodyPr/>
        <a:lstStyle/>
        <a:p>
          <a:r>
            <a:rPr lang="zh-TW" altLang="en-US" sz="1800" b="1" dirty="0">
              <a:latin typeface="標楷體" panose="03000509000000000000" pitchFamily="65" charset="-120"/>
              <a:ea typeface="標楷體" panose="03000509000000000000" pitchFamily="65" charset="-120"/>
            </a:rPr>
            <a:t>免受性剝削</a:t>
          </a:r>
        </a:p>
      </dgm:t>
    </dgm:pt>
    <dgm:pt modelId="{B3E9A2EA-F9C6-4125-BA95-6FAA137AFDBD}" type="parTrans" cxnId="{F03A132E-A06F-4754-A3F7-CE4639AA5055}">
      <dgm:prSet/>
      <dgm:spPr/>
      <dgm:t>
        <a:bodyPr/>
        <a:lstStyle/>
        <a:p>
          <a:endParaRPr lang="zh-TW" altLang="en-US"/>
        </a:p>
      </dgm:t>
    </dgm:pt>
    <dgm:pt modelId="{2891D6D0-B456-4D91-A718-B5CA605D0CE2}" type="sibTrans" cxnId="{F03A132E-A06F-4754-A3F7-CE4639AA5055}">
      <dgm:prSet/>
      <dgm:spPr/>
      <dgm:t>
        <a:bodyPr/>
        <a:lstStyle/>
        <a:p>
          <a:endParaRPr lang="zh-TW" altLang="en-US"/>
        </a:p>
      </dgm:t>
    </dgm:pt>
    <dgm:pt modelId="{C80D17FD-866A-4C08-BF0A-FB13828CECAE}">
      <dgm:prSet phldrT="[文字]" custT="1"/>
      <dgm:spPr/>
      <dgm:t>
        <a:bodyPr/>
        <a:lstStyle/>
        <a:p>
          <a:r>
            <a:rPr lang="zh-TW" altLang="en-US" sz="1800" b="1" dirty="0">
              <a:latin typeface="標楷體" panose="03000509000000000000" pitchFamily="65" charset="-120"/>
              <a:ea typeface="標楷體" panose="03000509000000000000" pitchFamily="65" charset="-120"/>
            </a:rPr>
            <a:t>不受虐待</a:t>
          </a:r>
        </a:p>
      </dgm:t>
    </dgm:pt>
    <dgm:pt modelId="{119653ED-72CC-4345-B991-4A7229CDC265}" type="parTrans" cxnId="{4ABA7A71-7976-4397-BEF7-CEB0C4E4539A}">
      <dgm:prSet/>
      <dgm:spPr/>
      <dgm:t>
        <a:bodyPr/>
        <a:lstStyle/>
        <a:p>
          <a:endParaRPr lang="zh-TW" altLang="en-US"/>
        </a:p>
      </dgm:t>
    </dgm:pt>
    <dgm:pt modelId="{E185303D-E8E4-4D87-9E1F-DC9F8D265D75}" type="sibTrans" cxnId="{4ABA7A71-7976-4397-BEF7-CEB0C4E4539A}">
      <dgm:prSet/>
      <dgm:spPr/>
      <dgm:t>
        <a:bodyPr/>
        <a:lstStyle/>
        <a:p>
          <a:endParaRPr lang="zh-TW" altLang="en-US"/>
        </a:p>
      </dgm:t>
    </dgm:pt>
    <dgm:pt modelId="{D28BE81B-661C-4E37-A591-6B33022F286F}">
      <dgm:prSet phldrT="[文字]" custT="1"/>
      <dgm:spPr/>
      <dgm:t>
        <a:bodyPr/>
        <a:lstStyle/>
        <a:p>
          <a:r>
            <a:rPr lang="zh-TW" altLang="en-US" sz="1800" b="1" dirty="0">
              <a:latin typeface="標楷體" panose="03000509000000000000" pitchFamily="65" charset="-120"/>
              <a:ea typeface="標楷體" panose="03000509000000000000" pitchFamily="65" charset="-120"/>
            </a:rPr>
            <a:t>不被遺棄</a:t>
          </a:r>
        </a:p>
      </dgm:t>
    </dgm:pt>
    <dgm:pt modelId="{F2FD906C-2917-49A5-B9B5-076739F28132}" type="parTrans" cxnId="{AFA12336-4373-47FC-9950-33CE01ABDCBF}">
      <dgm:prSet/>
      <dgm:spPr/>
      <dgm:t>
        <a:bodyPr/>
        <a:lstStyle/>
        <a:p>
          <a:endParaRPr lang="zh-TW" altLang="en-US"/>
        </a:p>
      </dgm:t>
    </dgm:pt>
    <dgm:pt modelId="{BBD55782-E2FA-4BF3-92D3-8F7DCC5903CF}" type="sibTrans" cxnId="{AFA12336-4373-47FC-9950-33CE01ABDCBF}">
      <dgm:prSet/>
      <dgm:spPr/>
      <dgm:t>
        <a:bodyPr/>
        <a:lstStyle/>
        <a:p>
          <a:endParaRPr lang="zh-TW" altLang="en-US"/>
        </a:p>
      </dgm:t>
    </dgm:pt>
    <dgm:pt modelId="{99E314DA-5B84-4841-B7BC-B565C8F628AC}">
      <dgm:prSet phldrT="[文字]" custT="1"/>
      <dgm:spPr/>
      <dgm:t>
        <a:bodyPr/>
        <a:lstStyle/>
        <a:p>
          <a:r>
            <a:rPr lang="zh-TW" altLang="en-US" sz="1800" b="1" dirty="0">
              <a:latin typeface="標楷體" panose="03000509000000000000" pitchFamily="65" charset="-120"/>
              <a:ea typeface="標楷體" panose="03000509000000000000" pitchFamily="65" charset="-120"/>
            </a:rPr>
            <a:t>不被剝奪自由</a:t>
          </a:r>
        </a:p>
      </dgm:t>
    </dgm:pt>
    <dgm:pt modelId="{518B2BFB-BDA6-4EB8-A7E3-0C86FD2C2C28}" type="parTrans" cxnId="{2C0E1FD5-7403-4C9E-86DA-55BF6EE21515}">
      <dgm:prSet/>
      <dgm:spPr/>
      <dgm:t>
        <a:bodyPr/>
        <a:lstStyle/>
        <a:p>
          <a:endParaRPr lang="zh-TW" altLang="en-US"/>
        </a:p>
      </dgm:t>
    </dgm:pt>
    <dgm:pt modelId="{BBD51391-8475-4DBE-B3A1-C524603EA266}" type="sibTrans" cxnId="{2C0E1FD5-7403-4C9E-86DA-55BF6EE21515}">
      <dgm:prSet/>
      <dgm:spPr/>
      <dgm:t>
        <a:bodyPr/>
        <a:lstStyle/>
        <a:p>
          <a:endParaRPr lang="zh-TW" altLang="en-US"/>
        </a:p>
      </dgm:t>
    </dgm:pt>
    <dgm:pt modelId="{8480EF99-3947-4015-B5A2-029B41C17EFA}">
      <dgm:prSet phldrT="[文字]" custT="1"/>
      <dgm:spPr/>
      <dgm:t>
        <a:bodyPr/>
        <a:lstStyle/>
        <a:p>
          <a:r>
            <a:rPr lang="zh-TW" altLang="en-US" sz="1800" b="1" dirty="0">
              <a:latin typeface="標楷體" panose="03000509000000000000" pitchFamily="65" charset="-120"/>
              <a:ea typeface="標楷體" panose="03000509000000000000" pitchFamily="65" charset="-120"/>
            </a:rPr>
            <a:t>保護喪失家庭的兒童</a:t>
          </a:r>
        </a:p>
      </dgm:t>
    </dgm:pt>
    <dgm:pt modelId="{736C472A-F61F-4808-BE9F-A2405811FEC1}" type="parTrans" cxnId="{E8BD4004-9043-4175-9F72-D1AC84D083CD}">
      <dgm:prSet/>
      <dgm:spPr/>
      <dgm:t>
        <a:bodyPr/>
        <a:lstStyle/>
        <a:p>
          <a:endParaRPr lang="zh-TW" altLang="en-US"/>
        </a:p>
      </dgm:t>
    </dgm:pt>
    <dgm:pt modelId="{9A161519-75F7-4667-A76B-D6A48B6722C1}" type="sibTrans" cxnId="{E8BD4004-9043-4175-9F72-D1AC84D083CD}">
      <dgm:prSet/>
      <dgm:spPr/>
      <dgm:t>
        <a:bodyPr/>
        <a:lstStyle/>
        <a:p>
          <a:endParaRPr lang="zh-TW" altLang="en-US"/>
        </a:p>
      </dgm:t>
    </dgm:pt>
    <dgm:pt modelId="{329227DB-5C40-4274-B5E7-41388B08D5DC}">
      <dgm:prSet phldrT="[文字]" custT="1"/>
      <dgm:spPr/>
      <dgm:t>
        <a:bodyPr/>
        <a:lstStyle/>
        <a:p>
          <a:r>
            <a:rPr lang="zh-TW" altLang="en-US" sz="1800" b="1" dirty="0">
              <a:latin typeface="標楷體" panose="03000509000000000000" pitchFamily="65" charset="-120"/>
              <a:ea typeface="標楷體" panose="03000509000000000000" pitchFamily="65" charset="-120"/>
            </a:rPr>
            <a:t>教育</a:t>
          </a:r>
        </a:p>
      </dgm:t>
    </dgm:pt>
    <dgm:pt modelId="{C633B63D-1075-45D9-AEE5-49354ACEEAD7}" type="parTrans" cxnId="{5082719C-FEE7-40BD-BB2F-733471E99753}">
      <dgm:prSet/>
      <dgm:spPr/>
      <dgm:t>
        <a:bodyPr/>
        <a:lstStyle/>
        <a:p>
          <a:endParaRPr lang="zh-TW" altLang="en-US"/>
        </a:p>
      </dgm:t>
    </dgm:pt>
    <dgm:pt modelId="{9DC949E8-6495-4D59-B154-C0B09092B661}" type="sibTrans" cxnId="{5082719C-FEE7-40BD-BB2F-733471E99753}">
      <dgm:prSet/>
      <dgm:spPr/>
      <dgm:t>
        <a:bodyPr/>
        <a:lstStyle/>
        <a:p>
          <a:endParaRPr lang="zh-TW" altLang="en-US"/>
        </a:p>
      </dgm:t>
    </dgm:pt>
    <dgm:pt modelId="{9AC355E2-C385-4FEA-BACD-1EC4BC5C8817}">
      <dgm:prSet phldrT="[文字]" custT="1"/>
      <dgm:spPr/>
      <dgm:t>
        <a:bodyPr/>
        <a:lstStyle/>
        <a:p>
          <a:r>
            <a:rPr lang="zh-TW" altLang="en-US" sz="1800" b="1" dirty="0">
              <a:latin typeface="標楷體" panose="03000509000000000000" pitchFamily="65" charset="-120"/>
              <a:ea typeface="標楷體" panose="03000509000000000000" pitchFamily="65" charset="-120"/>
            </a:rPr>
            <a:t>休閒娛樂及文化</a:t>
          </a:r>
        </a:p>
      </dgm:t>
    </dgm:pt>
    <dgm:pt modelId="{95845B13-4D31-44D9-8BB7-B58493016A3E}" type="parTrans" cxnId="{AEC4422C-87D6-4AA0-9340-36EDD513DE2A}">
      <dgm:prSet/>
      <dgm:spPr/>
      <dgm:t>
        <a:bodyPr/>
        <a:lstStyle/>
        <a:p>
          <a:endParaRPr lang="zh-TW" altLang="en-US"/>
        </a:p>
      </dgm:t>
    </dgm:pt>
    <dgm:pt modelId="{74290A1C-2941-4797-A93D-F9E43F393B6E}" type="sibTrans" cxnId="{AEC4422C-87D6-4AA0-9340-36EDD513DE2A}">
      <dgm:prSet/>
      <dgm:spPr/>
      <dgm:t>
        <a:bodyPr/>
        <a:lstStyle/>
        <a:p>
          <a:endParaRPr lang="zh-TW" altLang="en-US"/>
        </a:p>
      </dgm:t>
    </dgm:pt>
    <dgm:pt modelId="{E892DC79-CC4F-4D26-B8A1-E0378066020A}">
      <dgm:prSet phldrT="[文字]" custT="1"/>
      <dgm:spPr/>
      <dgm:t>
        <a:bodyPr/>
        <a:lstStyle/>
        <a:p>
          <a:r>
            <a:rPr lang="zh-TW" altLang="en-US" sz="1800" b="1" dirty="0">
              <a:latin typeface="標楷體" panose="03000509000000000000" pitchFamily="65" charset="-120"/>
              <a:ea typeface="標楷體" panose="03000509000000000000" pitchFamily="65" charset="-120"/>
            </a:rPr>
            <a:t>思想及信仰自由</a:t>
          </a:r>
        </a:p>
      </dgm:t>
    </dgm:pt>
    <dgm:pt modelId="{E95D30AC-E1C2-46CF-BAE1-B48D6D00065E}" type="parTrans" cxnId="{1A5817BF-0BF5-4837-BE35-14760BBD1365}">
      <dgm:prSet/>
      <dgm:spPr/>
      <dgm:t>
        <a:bodyPr/>
        <a:lstStyle/>
        <a:p>
          <a:endParaRPr lang="zh-TW" altLang="en-US"/>
        </a:p>
      </dgm:t>
    </dgm:pt>
    <dgm:pt modelId="{36249124-3828-464E-B130-B91F4D852173}" type="sibTrans" cxnId="{1A5817BF-0BF5-4837-BE35-14760BBD1365}">
      <dgm:prSet/>
      <dgm:spPr/>
      <dgm:t>
        <a:bodyPr/>
        <a:lstStyle/>
        <a:p>
          <a:endParaRPr lang="zh-TW" altLang="en-US"/>
        </a:p>
      </dgm:t>
    </dgm:pt>
    <dgm:pt modelId="{1DE0188C-B7D1-4864-8E97-B645FA447350}">
      <dgm:prSet phldrT="[文字]" custT="1"/>
      <dgm:spPr/>
      <dgm:t>
        <a:bodyPr/>
        <a:lstStyle/>
        <a:p>
          <a:r>
            <a:rPr lang="zh-TW" altLang="en-US" sz="1800" b="1" dirty="0">
              <a:latin typeface="標楷體" panose="03000509000000000000" pitchFamily="65" charset="-120"/>
              <a:ea typeface="標楷體" panose="03000509000000000000" pitchFamily="65" charset="-120"/>
            </a:rPr>
            <a:t>有益發展的社會文化</a:t>
          </a:r>
        </a:p>
      </dgm:t>
    </dgm:pt>
    <dgm:pt modelId="{815CA783-7687-4997-B5DB-F11C20BF82AC}" type="parTrans" cxnId="{778E1B88-1862-427C-B4AA-B37DCF5539F8}">
      <dgm:prSet/>
      <dgm:spPr/>
      <dgm:t>
        <a:bodyPr/>
        <a:lstStyle/>
        <a:p>
          <a:endParaRPr lang="zh-TW" altLang="en-US"/>
        </a:p>
      </dgm:t>
    </dgm:pt>
    <dgm:pt modelId="{5BDD0713-1D35-4AC2-884E-70E658FF2F54}" type="sibTrans" cxnId="{778E1B88-1862-427C-B4AA-B37DCF5539F8}">
      <dgm:prSet/>
      <dgm:spPr/>
      <dgm:t>
        <a:bodyPr/>
        <a:lstStyle/>
        <a:p>
          <a:endParaRPr lang="zh-TW" altLang="en-US"/>
        </a:p>
      </dgm:t>
    </dgm:pt>
    <dgm:pt modelId="{08760D8A-1A37-467B-9C6F-E8B642DEAFD2}">
      <dgm:prSet phldrT="[文字]" custT="1"/>
      <dgm:spPr/>
      <dgm:t>
        <a:bodyPr/>
        <a:lstStyle/>
        <a:p>
          <a:r>
            <a:rPr lang="zh-TW" altLang="en-US" sz="1800" b="1" dirty="0">
              <a:latin typeface="標楷體" panose="03000509000000000000" pitchFamily="65" charset="-120"/>
              <a:ea typeface="標楷體" panose="03000509000000000000" pitchFamily="65" charset="-120"/>
            </a:rPr>
            <a:t>表達</a:t>
          </a:r>
        </a:p>
      </dgm:t>
    </dgm:pt>
    <dgm:pt modelId="{C33D6912-40B4-4586-9F28-B14CB6F9383F}" type="parTrans" cxnId="{AAE995E4-299B-47F6-9A5F-DF15ABC584B4}">
      <dgm:prSet/>
      <dgm:spPr/>
      <dgm:t>
        <a:bodyPr/>
        <a:lstStyle/>
        <a:p>
          <a:endParaRPr lang="zh-TW" altLang="en-US"/>
        </a:p>
      </dgm:t>
    </dgm:pt>
    <dgm:pt modelId="{1F4F4EC8-F259-4BD0-8CE1-7C87A82548FC}" type="sibTrans" cxnId="{AAE995E4-299B-47F6-9A5F-DF15ABC584B4}">
      <dgm:prSet/>
      <dgm:spPr/>
      <dgm:t>
        <a:bodyPr/>
        <a:lstStyle/>
        <a:p>
          <a:endParaRPr lang="zh-TW" altLang="en-US"/>
        </a:p>
      </dgm:t>
    </dgm:pt>
    <dgm:pt modelId="{A5E4A341-FEA2-42C4-999C-AA39DCAE8258}">
      <dgm:prSet phldrT="[文字]" custT="1"/>
      <dgm:spPr/>
      <dgm:t>
        <a:bodyPr/>
        <a:lstStyle/>
        <a:p>
          <a:r>
            <a:rPr lang="zh-TW" altLang="en-US" sz="1800" b="1" dirty="0">
              <a:latin typeface="標楷體" panose="03000509000000000000" pitchFamily="65" charset="-120"/>
              <a:ea typeface="標楷體" panose="03000509000000000000" pitchFamily="65" charset="-120"/>
            </a:rPr>
            <a:t>集會</a:t>
          </a:r>
        </a:p>
      </dgm:t>
    </dgm:pt>
    <dgm:pt modelId="{25703D4F-9455-48CE-AB07-998921DDD2A4}" type="parTrans" cxnId="{F5F98E8A-E78A-4F8F-A30A-C51E7952F0A2}">
      <dgm:prSet/>
      <dgm:spPr/>
      <dgm:t>
        <a:bodyPr/>
        <a:lstStyle/>
        <a:p>
          <a:endParaRPr lang="zh-TW" altLang="en-US"/>
        </a:p>
      </dgm:t>
    </dgm:pt>
    <dgm:pt modelId="{6A9CE5E1-DEAA-4F4A-9053-666018DB27AF}" type="sibTrans" cxnId="{F5F98E8A-E78A-4F8F-A30A-C51E7952F0A2}">
      <dgm:prSet/>
      <dgm:spPr/>
      <dgm:t>
        <a:bodyPr/>
        <a:lstStyle/>
        <a:p>
          <a:endParaRPr lang="zh-TW" altLang="en-US"/>
        </a:p>
      </dgm:t>
    </dgm:pt>
    <dgm:pt modelId="{451A0B15-0F77-41D3-9FF7-5D9E496DA7CC}" type="pres">
      <dgm:prSet presAssocID="{B60AAC00-B44D-4967-8C17-E9C5E9F4A136}" presName="hierChild1" presStyleCnt="0">
        <dgm:presLayoutVars>
          <dgm:chPref val="1"/>
          <dgm:dir/>
          <dgm:animOne val="branch"/>
          <dgm:animLvl val="lvl"/>
          <dgm:resizeHandles/>
        </dgm:presLayoutVars>
      </dgm:prSet>
      <dgm:spPr/>
      <dgm:t>
        <a:bodyPr/>
        <a:lstStyle/>
        <a:p>
          <a:endParaRPr lang="zh-TW" altLang="en-US"/>
        </a:p>
      </dgm:t>
    </dgm:pt>
    <dgm:pt modelId="{8303409E-4A3C-4063-845C-DBEA7212B136}" type="pres">
      <dgm:prSet presAssocID="{350184AD-34FD-4134-B857-5F91CDBB56BB}" presName="hierRoot1" presStyleCnt="0"/>
      <dgm:spPr/>
    </dgm:pt>
    <dgm:pt modelId="{AE9B265A-189C-4E63-8D56-F53424E5EB66}" type="pres">
      <dgm:prSet presAssocID="{350184AD-34FD-4134-B857-5F91CDBB56BB}" presName="composite" presStyleCnt="0"/>
      <dgm:spPr/>
    </dgm:pt>
    <dgm:pt modelId="{6D4FD185-365A-4A32-AA88-4A01556A6EB6}" type="pres">
      <dgm:prSet presAssocID="{350184AD-34FD-4134-B857-5F91CDBB56BB}" presName="background" presStyleLbl="node0" presStyleIdx="0" presStyleCnt="1"/>
      <dgm:spPr/>
    </dgm:pt>
    <dgm:pt modelId="{A64D1086-F85D-4439-BD86-CAA51DEA39CD}" type="pres">
      <dgm:prSet presAssocID="{350184AD-34FD-4134-B857-5F91CDBB56BB}" presName="text" presStyleLbl="fgAcc0" presStyleIdx="0" presStyleCnt="1" custScaleX="944038" custScaleY="222739" custLinFactY="-100000" custLinFactNeighborX="-16530" custLinFactNeighborY="-183211">
        <dgm:presLayoutVars>
          <dgm:chPref val="3"/>
        </dgm:presLayoutVars>
      </dgm:prSet>
      <dgm:spPr/>
      <dgm:t>
        <a:bodyPr/>
        <a:lstStyle/>
        <a:p>
          <a:endParaRPr lang="zh-TW" altLang="en-US"/>
        </a:p>
      </dgm:t>
    </dgm:pt>
    <dgm:pt modelId="{FB91B7B0-F165-430B-BC90-43954AFADDA2}" type="pres">
      <dgm:prSet presAssocID="{350184AD-34FD-4134-B857-5F91CDBB56BB}" presName="hierChild2" presStyleCnt="0"/>
      <dgm:spPr/>
    </dgm:pt>
    <dgm:pt modelId="{911D6230-7C2B-4034-9D40-0503203F6018}" type="pres">
      <dgm:prSet presAssocID="{CB6D7F2B-35EF-464B-8A05-41C3ED753B2B}" presName="Name10" presStyleLbl="parChTrans1D2" presStyleIdx="0" presStyleCnt="4"/>
      <dgm:spPr/>
      <dgm:t>
        <a:bodyPr/>
        <a:lstStyle/>
        <a:p>
          <a:endParaRPr lang="zh-TW" altLang="en-US"/>
        </a:p>
      </dgm:t>
    </dgm:pt>
    <dgm:pt modelId="{05888D93-5DDC-4DA0-A4AD-77F2CF659F00}" type="pres">
      <dgm:prSet presAssocID="{DF1EF872-8E9B-44AA-BF71-3E61415D4CF7}" presName="hierRoot2" presStyleCnt="0"/>
      <dgm:spPr/>
    </dgm:pt>
    <dgm:pt modelId="{67FB3655-4C95-46EA-B90C-EF3D76A27B34}" type="pres">
      <dgm:prSet presAssocID="{DF1EF872-8E9B-44AA-BF71-3E61415D4CF7}" presName="composite2" presStyleCnt="0"/>
      <dgm:spPr/>
    </dgm:pt>
    <dgm:pt modelId="{B24B8AC0-90B0-450C-8665-5ECA2010F483}" type="pres">
      <dgm:prSet presAssocID="{DF1EF872-8E9B-44AA-BF71-3E61415D4CF7}" presName="background2" presStyleLbl="node2" presStyleIdx="0" presStyleCnt="4"/>
      <dgm:spPr/>
    </dgm:pt>
    <dgm:pt modelId="{45F027AE-97DA-4669-BFE3-E3E1A56579B8}" type="pres">
      <dgm:prSet presAssocID="{DF1EF872-8E9B-44AA-BF71-3E61415D4CF7}" presName="text2" presStyleLbl="fgAcc2" presStyleIdx="0" presStyleCnt="4" custScaleX="383580" custScaleY="226337">
        <dgm:presLayoutVars>
          <dgm:chPref val="3"/>
        </dgm:presLayoutVars>
      </dgm:prSet>
      <dgm:spPr/>
      <dgm:t>
        <a:bodyPr/>
        <a:lstStyle/>
        <a:p>
          <a:endParaRPr lang="zh-TW" altLang="en-US"/>
        </a:p>
      </dgm:t>
    </dgm:pt>
    <dgm:pt modelId="{917F3F10-1BB0-4690-BAAB-700EEA828295}" type="pres">
      <dgm:prSet presAssocID="{DF1EF872-8E9B-44AA-BF71-3E61415D4CF7}" presName="hierChild3" presStyleCnt="0"/>
      <dgm:spPr/>
    </dgm:pt>
    <dgm:pt modelId="{A0ECABF6-F058-4066-B0D1-11D35EEAC2E1}" type="pres">
      <dgm:prSet presAssocID="{E79A7C11-318B-400F-8067-4ED96F77C43F}" presName="Name17" presStyleLbl="parChTrans1D3" presStyleIdx="0" presStyleCnt="14"/>
      <dgm:spPr/>
      <dgm:t>
        <a:bodyPr/>
        <a:lstStyle/>
        <a:p>
          <a:endParaRPr lang="zh-TW" altLang="en-US"/>
        </a:p>
      </dgm:t>
    </dgm:pt>
    <dgm:pt modelId="{CCFB0D68-E279-432F-9C00-A2EDA8AA8BB8}" type="pres">
      <dgm:prSet presAssocID="{65F519DA-1771-44DD-9BD4-2165152D6EDF}" presName="hierRoot3" presStyleCnt="0"/>
      <dgm:spPr/>
    </dgm:pt>
    <dgm:pt modelId="{06C507F0-3BCF-4D93-BD50-445BAB6E7258}" type="pres">
      <dgm:prSet presAssocID="{65F519DA-1771-44DD-9BD4-2165152D6EDF}" presName="composite3" presStyleCnt="0"/>
      <dgm:spPr/>
    </dgm:pt>
    <dgm:pt modelId="{8876148A-0215-49F9-8FD3-E6372A9C8648}" type="pres">
      <dgm:prSet presAssocID="{65F519DA-1771-44DD-9BD4-2165152D6EDF}" presName="background3" presStyleLbl="node3" presStyleIdx="0" presStyleCnt="14"/>
      <dgm:spPr/>
    </dgm:pt>
    <dgm:pt modelId="{33CFD748-ACAE-413E-A036-7CC14EC6F18D}" type="pres">
      <dgm:prSet presAssocID="{65F519DA-1771-44DD-9BD4-2165152D6EDF}" presName="text3" presStyleLbl="fgAcc3" presStyleIdx="0" presStyleCnt="14" custScaleX="120108" custScaleY="565887" custLinFactNeighborX="-9648" custLinFactNeighborY="45368">
        <dgm:presLayoutVars>
          <dgm:chPref val="3"/>
        </dgm:presLayoutVars>
      </dgm:prSet>
      <dgm:spPr/>
      <dgm:t>
        <a:bodyPr/>
        <a:lstStyle/>
        <a:p>
          <a:endParaRPr lang="zh-TW" altLang="en-US"/>
        </a:p>
      </dgm:t>
    </dgm:pt>
    <dgm:pt modelId="{5B8D6676-02D4-4087-A61D-2A9B3687B8F6}" type="pres">
      <dgm:prSet presAssocID="{65F519DA-1771-44DD-9BD4-2165152D6EDF}" presName="hierChild4" presStyleCnt="0"/>
      <dgm:spPr/>
    </dgm:pt>
    <dgm:pt modelId="{4245895A-3AD5-49F9-8DC3-BDAEBB1CF74C}" type="pres">
      <dgm:prSet presAssocID="{7EA3F512-0EFC-4F0F-94B9-388EC2C30DE4}" presName="Name17" presStyleLbl="parChTrans1D3" presStyleIdx="1" presStyleCnt="14"/>
      <dgm:spPr/>
      <dgm:t>
        <a:bodyPr/>
        <a:lstStyle/>
        <a:p>
          <a:endParaRPr lang="zh-TW" altLang="en-US"/>
        </a:p>
      </dgm:t>
    </dgm:pt>
    <dgm:pt modelId="{19AB7AC5-1887-42FA-9E87-BDE4DA3A09D7}" type="pres">
      <dgm:prSet presAssocID="{8ED69070-4ECA-4E45-8DB4-A7AC34A8F46C}" presName="hierRoot3" presStyleCnt="0"/>
      <dgm:spPr/>
    </dgm:pt>
    <dgm:pt modelId="{CD68850E-5389-4AFF-A103-6C368C0EE4B3}" type="pres">
      <dgm:prSet presAssocID="{8ED69070-4ECA-4E45-8DB4-A7AC34A8F46C}" presName="composite3" presStyleCnt="0"/>
      <dgm:spPr/>
    </dgm:pt>
    <dgm:pt modelId="{FCDAD894-AADF-4D47-8495-76E49E2E0B89}" type="pres">
      <dgm:prSet presAssocID="{8ED69070-4ECA-4E45-8DB4-A7AC34A8F46C}" presName="background3" presStyleLbl="node3" presStyleIdx="1" presStyleCnt="14"/>
      <dgm:spPr/>
    </dgm:pt>
    <dgm:pt modelId="{9ABF8BC3-6B2C-4190-A7FD-865862AB4CED}" type="pres">
      <dgm:prSet presAssocID="{8ED69070-4ECA-4E45-8DB4-A7AC34A8F46C}" presName="text3" presStyleLbl="fgAcc3" presStyleIdx="1" presStyleCnt="14" custScaleX="141587" custScaleY="823740" custLinFactNeighborX="2110" custLinFactNeighborY="35793">
        <dgm:presLayoutVars>
          <dgm:chPref val="3"/>
        </dgm:presLayoutVars>
      </dgm:prSet>
      <dgm:spPr/>
      <dgm:t>
        <a:bodyPr/>
        <a:lstStyle/>
        <a:p>
          <a:endParaRPr lang="zh-TW" altLang="en-US"/>
        </a:p>
      </dgm:t>
    </dgm:pt>
    <dgm:pt modelId="{D61A81CD-99EB-4421-95F0-7FFA1677C297}" type="pres">
      <dgm:prSet presAssocID="{8ED69070-4ECA-4E45-8DB4-A7AC34A8F46C}" presName="hierChild4" presStyleCnt="0"/>
      <dgm:spPr/>
    </dgm:pt>
    <dgm:pt modelId="{0BF78CE9-FBD9-44F0-9B0F-B73283F6FC25}" type="pres">
      <dgm:prSet presAssocID="{27667B1F-DF5B-4320-92E2-9B76D3ED6A32}" presName="Name10" presStyleLbl="parChTrans1D2" presStyleIdx="1" presStyleCnt="4"/>
      <dgm:spPr/>
      <dgm:t>
        <a:bodyPr/>
        <a:lstStyle/>
        <a:p>
          <a:endParaRPr lang="zh-TW" altLang="en-US"/>
        </a:p>
      </dgm:t>
    </dgm:pt>
    <dgm:pt modelId="{391EB07C-AE52-48A2-9ED5-C6C6F169D57D}" type="pres">
      <dgm:prSet presAssocID="{A834D109-E034-4E64-A2F2-9D6709D3BF9C}" presName="hierRoot2" presStyleCnt="0"/>
      <dgm:spPr/>
    </dgm:pt>
    <dgm:pt modelId="{D82E5A69-0A50-48C1-98D1-28CC102C7F62}" type="pres">
      <dgm:prSet presAssocID="{A834D109-E034-4E64-A2F2-9D6709D3BF9C}" presName="composite2" presStyleCnt="0"/>
      <dgm:spPr/>
    </dgm:pt>
    <dgm:pt modelId="{E2D3B344-C588-44C2-BC5A-AD6164F79F6E}" type="pres">
      <dgm:prSet presAssocID="{A834D109-E034-4E64-A2F2-9D6709D3BF9C}" presName="background2" presStyleLbl="node2" presStyleIdx="1" presStyleCnt="4"/>
      <dgm:spPr/>
    </dgm:pt>
    <dgm:pt modelId="{A217CF06-173D-4E4B-9778-7FA9EA64B876}" type="pres">
      <dgm:prSet presAssocID="{A834D109-E034-4E64-A2F2-9D6709D3BF9C}" presName="text2" presStyleLbl="fgAcc2" presStyleIdx="1" presStyleCnt="4" custScaleX="435137" custScaleY="241707" custLinFactNeighborX="18351" custLinFactNeighborY="11673">
        <dgm:presLayoutVars>
          <dgm:chPref val="3"/>
        </dgm:presLayoutVars>
      </dgm:prSet>
      <dgm:spPr/>
      <dgm:t>
        <a:bodyPr/>
        <a:lstStyle/>
        <a:p>
          <a:endParaRPr lang="zh-TW" altLang="en-US"/>
        </a:p>
      </dgm:t>
    </dgm:pt>
    <dgm:pt modelId="{1D0785B2-5D30-4B6B-B90A-F1BE50455E61}" type="pres">
      <dgm:prSet presAssocID="{A834D109-E034-4E64-A2F2-9D6709D3BF9C}" presName="hierChild3" presStyleCnt="0"/>
      <dgm:spPr/>
    </dgm:pt>
    <dgm:pt modelId="{3BFE37A7-C200-4A93-A1DE-76039DD7044F}" type="pres">
      <dgm:prSet presAssocID="{745900AE-D7AB-4E1C-8A7D-913FAF52ACF2}" presName="Name17" presStyleLbl="parChTrans1D3" presStyleIdx="2" presStyleCnt="14"/>
      <dgm:spPr/>
      <dgm:t>
        <a:bodyPr/>
        <a:lstStyle/>
        <a:p>
          <a:endParaRPr lang="zh-TW" altLang="en-US"/>
        </a:p>
      </dgm:t>
    </dgm:pt>
    <dgm:pt modelId="{06F804E8-2B10-4512-8094-510AB434986C}" type="pres">
      <dgm:prSet presAssocID="{6C814E1F-7F79-4FF1-AA14-2927777456D7}" presName="hierRoot3" presStyleCnt="0"/>
      <dgm:spPr/>
    </dgm:pt>
    <dgm:pt modelId="{63B30E7B-7B2D-4CC5-A271-C78F721C38E6}" type="pres">
      <dgm:prSet presAssocID="{6C814E1F-7F79-4FF1-AA14-2927777456D7}" presName="composite3" presStyleCnt="0"/>
      <dgm:spPr/>
    </dgm:pt>
    <dgm:pt modelId="{0443F501-B124-4280-83AE-4C4078502A61}" type="pres">
      <dgm:prSet presAssocID="{6C814E1F-7F79-4FF1-AA14-2927777456D7}" presName="background3" presStyleLbl="node3" presStyleIdx="2" presStyleCnt="14"/>
      <dgm:spPr/>
    </dgm:pt>
    <dgm:pt modelId="{6D532A1B-1B65-4DC5-8C6A-BB31F6C01641}" type="pres">
      <dgm:prSet presAssocID="{6C814E1F-7F79-4FF1-AA14-2927777456D7}" presName="text3" presStyleLbl="fgAcc3" presStyleIdx="2" presStyleCnt="14" custScaleX="103953" custScaleY="713793" custLinFactX="200000" custLinFactNeighborX="251314" custLinFactNeighborY="66596">
        <dgm:presLayoutVars>
          <dgm:chPref val="3"/>
        </dgm:presLayoutVars>
      </dgm:prSet>
      <dgm:spPr/>
      <dgm:t>
        <a:bodyPr/>
        <a:lstStyle/>
        <a:p>
          <a:endParaRPr lang="zh-TW" altLang="en-US"/>
        </a:p>
      </dgm:t>
    </dgm:pt>
    <dgm:pt modelId="{7F1626BD-3A61-4519-830C-39053B5E301C}" type="pres">
      <dgm:prSet presAssocID="{6C814E1F-7F79-4FF1-AA14-2927777456D7}" presName="hierChild4" presStyleCnt="0"/>
      <dgm:spPr/>
    </dgm:pt>
    <dgm:pt modelId="{4C166035-3053-4EC9-B95F-7756F4ECB3E9}" type="pres">
      <dgm:prSet presAssocID="{B3E9A2EA-F9C6-4125-BA95-6FAA137AFDBD}" presName="Name17" presStyleLbl="parChTrans1D3" presStyleIdx="3" presStyleCnt="14"/>
      <dgm:spPr/>
      <dgm:t>
        <a:bodyPr/>
        <a:lstStyle/>
        <a:p>
          <a:endParaRPr lang="zh-TW" altLang="en-US"/>
        </a:p>
      </dgm:t>
    </dgm:pt>
    <dgm:pt modelId="{928EDFB8-9B61-4C3A-9311-954F01F77E31}" type="pres">
      <dgm:prSet presAssocID="{23500D79-717D-402C-841A-8AACE5FD7BF7}" presName="hierRoot3" presStyleCnt="0"/>
      <dgm:spPr/>
    </dgm:pt>
    <dgm:pt modelId="{0953CBFD-88E8-4763-8509-4991ECA25B62}" type="pres">
      <dgm:prSet presAssocID="{23500D79-717D-402C-841A-8AACE5FD7BF7}" presName="composite3" presStyleCnt="0"/>
      <dgm:spPr/>
    </dgm:pt>
    <dgm:pt modelId="{2AD8B202-B24B-4975-B9E3-C25EE031336E}" type="pres">
      <dgm:prSet presAssocID="{23500D79-717D-402C-841A-8AACE5FD7BF7}" presName="background3" presStyleLbl="node3" presStyleIdx="3" presStyleCnt="14"/>
      <dgm:spPr/>
    </dgm:pt>
    <dgm:pt modelId="{9EB9514C-9C26-4453-87CA-9A59D0AE9407}" type="pres">
      <dgm:prSet presAssocID="{23500D79-717D-402C-841A-8AACE5FD7BF7}" presName="text3" presStyleLbl="fgAcc3" presStyleIdx="3" presStyleCnt="14" custScaleX="88089" custScaleY="456855" custLinFactNeighborX="34060" custLinFactNeighborY="66596">
        <dgm:presLayoutVars>
          <dgm:chPref val="3"/>
        </dgm:presLayoutVars>
      </dgm:prSet>
      <dgm:spPr/>
      <dgm:t>
        <a:bodyPr/>
        <a:lstStyle/>
        <a:p>
          <a:endParaRPr lang="zh-TW" altLang="en-US"/>
        </a:p>
      </dgm:t>
    </dgm:pt>
    <dgm:pt modelId="{8D29E887-2C6B-4D35-BBD0-9FDBDB17E84C}" type="pres">
      <dgm:prSet presAssocID="{23500D79-717D-402C-841A-8AACE5FD7BF7}" presName="hierChild4" presStyleCnt="0"/>
      <dgm:spPr/>
    </dgm:pt>
    <dgm:pt modelId="{1791DD8E-5D82-409B-B7B4-1500E6E259DE}" type="pres">
      <dgm:prSet presAssocID="{119653ED-72CC-4345-B991-4A7229CDC265}" presName="Name17" presStyleLbl="parChTrans1D3" presStyleIdx="4" presStyleCnt="14"/>
      <dgm:spPr/>
      <dgm:t>
        <a:bodyPr/>
        <a:lstStyle/>
        <a:p>
          <a:endParaRPr lang="zh-TW" altLang="en-US"/>
        </a:p>
      </dgm:t>
    </dgm:pt>
    <dgm:pt modelId="{4DCBCF26-B231-4BD9-AEE3-0CB5B253F3C3}" type="pres">
      <dgm:prSet presAssocID="{C80D17FD-866A-4C08-BF0A-FB13828CECAE}" presName="hierRoot3" presStyleCnt="0"/>
      <dgm:spPr/>
    </dgm:pt>
    <dgm:pt modelId="{BDF21D54-2021-40C2-B4B0-A2E1A0241916}" type="pres">
      <dgm:prSet presAssocID="{C80D17FD-866A-4C08-BF0A-FB13828CECAE}" presName="composite3" presStyleCnt="0"/>
      <dgm:spPr/>
    </dgm:pt>
    <dgm:pt modelId="{C68D4B40-8FA0-44B0-BAA1-7E630D0681E6}" type="pres">
      <dgm:prSet presAssocID="{C80D17FD-866A-4C08-BF0A-FB13828CECAE}" presName="background3" presStyleLbl="node3" presStyleIdx="4" presStyleCnt="14"/>
      <dgm:spPr/>
    </dgm:pt>
    <dgm:pt modelId="{587D1446-F384-4EE2-98BF-1D87893A0204}" type="pres">
      <dgm:prSet presAssocID="{C80D17FD-866A-4C08-BF0A-FB13828CECAE}" presName="text3" presStyleLbl="fgAcc3" presStyleIdx="4" presStyleCnt="14" custScaleX="116088" custScaleY="434749" custLinFactX="-98811" custLinFactNeighborX="-100000" custLinFactNeighborY="66596">
        <dgm:presLayoutVars>
          <dgm:chPref val="3"/>
        </dgm:presLayoutVars>
      </dgm:prSet>
      <dgm:spPr/>
      <dgm:t>
        <a:bodyPr/>
        <a:lstStyle/>
        <a:p>
          <a:endParaRPr lang="zh-TW" altLang="en-US"/>
        </a:p>
      </dgm:t>
    </dgm:pt>
    <dgm:pt modelId="{5D423F9B-9046-4774-95A9-4D9556763F10}" type="pres">
      <dgm:prSet presAssocID="{C80D17FD-866A-4C08-BF0A-FB13828CECAE}" presName="hierChild4" presStyleCnt="0"/>
      <dgm:spPr/>
    </dgm:pt>
    <dgm:pt modelId="{65845F81-87C7-425E-AAA0-EF0F697FBFF9}" type="pres">
      <dgm:prSet presAssocID="{F2FD906C-2917-49A5-B9B5-076739F28132}" presName="Name17" presStyleLbl="parChTrans1D3" presStyleIdx="5" presStyleCnt="14"/>
      <dgm:spPr/>
      <dgm:t>
        <a:bodyPr/>
        <a:lstStyle/>
        <a:p>
          <a:endParaRPr lang="zh-TW" altLang="en-US"/>
        </a:p>
      </dgm:t>
    </dgm:pt>
    <dgm:pt modelId="{5BB5C265-6C36-47A1-95A3-1D446EAD75FC}" type="pres">
      <dgm:prSet presAssocID="{D28BE81B-661C-4E37-A591-6B33022F286F}" presName="hierRoot3" presStyleCnt="0"/>
      <dgm:spPr/>
    </dgm:pt>
    <dgm:pt modelId="{6BEC3068-C198-4DFC-8315-F3F045A28CA8}" type="pres">
      <dgm:prSet presAssocID="{D28BE81B-661C-4E37-A591-6B33022F286F}" presName="composite3" presStyleCnt="0"/>
      <dgm:spPr/>
    </dgm:pt>
    <dgm:pt modelId="{14B0C68E-686A-4925-8294-05DEEDD8B246}" type="pres">
      <dgm:prSet presAssocID="{D28BE81B-661C-4E37-A591-6B33022F286F}" presName="background3" presStyleLbl="node3" presStyleIdx="5" presStyleCnt="14"/>
      <dgm:spPr/>
    </dgm:pt>
    <dgm:pt modelId="{85A5B67B-B1C4-47CA-BD8F-ED9EB19AE40D}" type="pres">
      <dgm:prSet presAssocID="{D28BE81B-661C-4E37-A591-6B33022F286F}" presName="text3" presStyleLbl="fgAcc3" presStyleIdx="5" presStyleCnt="14" custScaleX="90943" custScaleY="435258" custLinFactX="-11531" custLinFactNeighborX="-100000" custLinFactNeighborY="83219">
        <dgm:presLayoutVars>
          <dgm:chPref val="3"/>
        </dgm:presLayoutVars>
      </dgm:prSet>
      <dgm:spPr/>
      <dgm:t>
        <a:bodyPr/>
        <a:lstStyle/>
        <a:p>
          <a:endParaRPr lang="zh-TW" altLang="en-US"/>
        </a:p>
      </dgm:t>
    </dgm:pt>
    <dgm:pt modelId="{47206288-A351-44C7-B691-31C6CACDFCBF}" type="pres">
      <dgm:prSet presAssocID="{D28BE81B-661C-4E37-A591-6B33022F286F}" presName="hierChild4" presStyleCnt="0"/>
      <dgm:spPr/>
    </dgm:pt>
    <dgm:pt modelId="{487930B6-CB63-439F-BDA3-B9859A7B2366}" type="pres">
      <dgm:prSet presAssocID="{518B2BFB-BDA6-4EB8-A7E3-0C86FD2C2C28}" presName="Name17" presStyleLbl="parChTrans1D3" presStyleIdx="6" presStyleCnt="14"/>
      <dgm:spPr/>
      <dgm:t>
        <a:bodyPr/>
        <a:lstStyle/>
        <a:p>
          <a:endParaRPr lang="zh-TW" altLang="en-US"/>
        </a:p>
      </dgm:t>
    </dgm:pt>
    <dgm:pt modelId="{9FE549BB-ED73-49EF-8DC9-DA594ECF4FF2}" type="pres">
      <dgm:prSet presAssocID="{99E314DA-5B84-4841-B7BC-B565C8F628AC}" presName="hierRoot3" presStyleCnt="0"/>
      <dgm:spPr/>
    </dgm:pt>
    <dgm:pt modelId="{9066C04C-1912-4409-B8CF-245E48344A88}" type="pres">
      <dgm:prSet presAssocID="{99E314DA-5B84-4841-B7BC-B565C8F628AC}" presName="composite3" presStyleCnt="0"/>
      <dgm:spPr/>
    </dgm:pt>
    <dgm:pt modelId="{79FCB879-7F5E-47E5-87C9-CDD99B331746}" type="pres">
      <dgm:prSet presAssocID="{99E314DA-5B84-4841-B7BC-B565C8F628AC}" presName="background3" presStyleLbl="node3" presStyleIdx="6" presStyleCnt="14"/>
      <dgm:spPr/>
    </dgm:pt>
    <dgm:pt modelId="{714F01CE-7DEC-481F-8CBD-F375DE0A6EFD}" type="pres">
      <dgm:prSet presAssocID="{99E314DA-5B84-4841-B7BC-B565C8F628AC}" presName="text3" presStyleLbl="fgAcc3" presStyleIdx="6" presStyleCnt="14" custScaleX="87881" custScaleY="739159" custLinFactX="-28567" custLinFactNeighborX="-100000" custLinFactNeighborY="66596">
        <dgm:presLayoutVars>
          <dgm:chPref val="3"/>
        </dgm:presLayoutVars>
      </dgm:prSet>
      <dgm:spPr/>
      <dgm:t>
        <a:bodyPr/>
        <a:lstStyle/>
        <a:p>
          <a:endParaRPr lang="zh-TW" altLang="en-US"/>
        </a:p>
      </dgm:t>
    </dgm:pt>
    <dgm:pt modelId="{90486F40-4F5A-40E9-A1EA-D87C8249975F}" type="pres">
      <dgm:prSet presAssocID="{99E314DA-5B84-4841-B7BC-B565C8F628AC}" presName="hierChild4" presStyleCnt="0"/>
      <dgm:spPr/>
    </dgm:pt>
    <dgm:pt modelId="{955455DE-CB16-488A-B2C1-791E03CD8123}" type="pres">
      <dgm:prSet presAssocID="{736C472A-F61F-4808-BE9F-A2405811FEC1}" presName="Name17" presStyleLbl="parChTrans1D3" presStyleIdx="7" presStyleCnt="14"/>
      <dgm:spPr/>
      <dgm:t>
        <a:bodyPr/>
        <a:lstStyle/>
        <a:p>
          <a:endParaRPr lang="zh-TW" altLang="en-US"/>
        </a:p>
      </dgm:t>
    </dgm:pt>
    <dgm:pt modelId="{732B94D6-BCBD-42CA-A5E8-6EA1DA05D855}" type="pres">
      <dgm:prSet presAssocID="{8480EF99-3947-4015-B5A2-029B41C17EFA}" presName="hierRoot3" presStyleCnt="0"/>
      <dgm:spPr/>
    </dgm:pt>
    <dgm:pt modelId="{11F0DD13-2DFD-4184-903C-1DBAC88795BC}" type="pres">
      <dgm:prSet presAssocID="{8480EF99-3947-4015-B5A2-029B41C17EFA}" presName="composite3" presStyleCnt="0"/>
      <dgm:spPr/>
    </dgm:pt>
    <dgm:pt modelId="{3A2EFBF0-95AC-4D35-8C6F-2E131A173836}" type="pres">
      <dgm:prSet presAssocID="{8480EF99-3947-4015-B5A2-029B41C17EFA}" presName="background3" presStyleLbl="node3" presStyleIdx="7" presStyleCnt="14"/>
      <dgm:spPr/>
    </dgm:pt>
    <dgm:pt modelId="{898015F6-2799-4994-B92F-E8BDE3300397}" type="pres">
      <dgm:prSet presAssocID="{8480EF99-3947-4015-B5A2-029B41C17EFA}" presName="text3" presStyleLbl="fgAcc3" presStyleIdx="7" presStyleCnt="14" custScaleX="99830" custScaleY="850113" custLinFactNeighborX="-24191" custLinFactNeighborY="66597">
        <dgm:presLayoutVars>
          <dgm:chPref val="3"/>
        </dgm:presLayoutVars>
      </dgm:prSet>
      <dgm:spPr/>
      <dgm:t>
        <a:bodyPr/>
        <a:lstStyle/>
        <a:p>
          <a:endParaRPr lang="zh-TW" altLang="en-US"/>
        </a:p>
      </dgm:t>
    </dgm:pt>
    <dgm:pt modelId="{2E66D41E-0382-44B6-AB24-8EDC065BF986}" type="pres">
      <dgm:prSet presAssocID="{8480EF99-3947-4015-B5A2-029B41C17EFA}" presName="hierChild4" presStyleCnt="0"/>
      <dgm:spPr/>
    </dgm:pt>
    <dgm:pt modelId="{D534D434-3684-445A-B553-C08259184623}" type="pres">
      <dgm:prSet presAssocID="{6AE1813A-7B8F-4D7A-A2A6-D350E65F075F}" presName="Name10" presStyleLbl="parChTrans1D2" presStyleIdx="2" presStyleCnt="4"/>
      <dgm:spPr/>
      <dgm:t>
        <a:bodyPr/>
        <a:lstStyle/>
        <a:p>
          <a:endParaRPr lang="zh-TW" altLang="en-US"/>
        </a:p>
      </dgm:t>
    </dgm:pt>
    <dgm:pt modelId="{0C5B3D7C-0C53-49DA-B58F-11B617511D45}" type="pres">
      <dgm:prSet presAssocID="{CDF0CAE9-E58B-46A9-975B-8BBF7EBF5E7F}" presName="hierRoot2" presStyleCnt="0"/>
      <dgm:spPr/>
    </dgm:pt>
    <dgm:pt modelId="{B1510BE1-F6B2-4991-934E-7552852F6C01}" type="pres">
      <dgm:prSet presAssocID="{CDF0CAE9-E58B-46A9-975B-8BBF7EBF5E7F}" presName="composite2" presStyleCnt="0"/>
      <dgm:spPr/>
    </dgm:pt>
    <dgm:pt modelId="{CA0B5C38-371F-45D7-84FB-FFB677F8F8F6}" type="pres">
      <dgm:prSet presAssocID="{CDF0CAE9-E58B-46A9-975B-8BBF7EBF5E7F}" presName="background2" presStyleLbl="node2" presStyleIdx="2" presStyleCnt="4"/>
      <dgm:spPr/>
    </dgm:pt>
    <dgm:pt modelId="{6B73D70D-3A5F-44FC-8C0B-A2459F43F8C8}" type="pres">
      <dgm:prSet presAssocID="{CDF0CAE9-E58B-46A9-975B-8BBF7EBF5E7F}" presName="text2" presStyleLbl="fgAcc2" presStyleIdx="2" presStyleCnt="4" custAng="0" custScaleX="443143" custScaleY="241766" custLinFactNeighborX="-18129" custLinFactNeighborY="30347">
        <dgm:presLayoutVars>
          <dgm:chPref val="3"/>
        </dgm:presLayoutVars>
      </dgm:prSet>
      <dgm:spPr/>
      <dgm:t>
        <a:bodyPr/>
        <a:lstStyle/>
        <a:p>
          <a:endParaRPr lang="zh-TW" altLang="en-US"/>
        </a:p>
      </dgm:t>
    </dgm:pt>
    <dgm:pt modelId="{07235391-96A0-43DE-A1FB-A6BE912BB1C1}" type="pres">
      <dgm:prSet presAssocID="{CDF0CAE9-E58B-46A9-975B-8BBF7EBF5E7F}" presName="hierChild3" presStyleCnt="0"/>
      <dgm:spPr/>
    </dgm:pt>
    <dgm:pt modelId="{F16BCF38-69E6-4812-B841-8D0DD8BE7A4D}" type="pres">
      <dgm:prSet presAssocID="{C633B63D-1075-45D9-AEE5-49354ACEEAD7}" presName="Name17" presStyleLbl="parChTrans1D3" presStyleIdx="8" presStyleCnt="14"/>
      <dgm:spPr/>
      <dgm:t>
        <a:bodyPr/>
        <a:lstStyle/>
        <a:p>
          <a:endParaRPr lang="zh-TW" altLang="en-US"/>
        </a:p>
      </dgm:t>
    </dgm:pt>
    <dgm:pt modelId="{9F0D4B15-0147-4DEB-BBC7-6CC413816577}" type="pres">
      <dgm:prSet presAssocID="{329227DB-5C40-4274-B5E7-41388B08D5DC}" presName="hierRoot3" presStyleCnt="0"/>
      <dgm:spPr/>
    </dgm:pt>
    <dgm:pt modelId="{551F6612-CCCE-45E9-87F6-FCC1778E7C93}" type="pres">
      <dgm:prSet presAssocID="{329227DB-5C40-4274-B5E7-41388B08D5DC}" presName="composite3" presStyleCnt="0"/>
      <dgm:spPr/>
    </dgm:pt>
    <dgm:pt modelId="{34B9ED35-BC7E-462B-AAE8-DA24020EAE3A}" type="pres">
      <dgm:prSet presAssocID="{329227DB-5C40-4274-B5E7-41388B08D5DC}" presName="background3" presStyleLbl="node3" presStyleIdx="8" presStyleCnt="14"/>
      <dgm:spPr/>
    </dgm:pt>
    <dgm:pt modelId="{03B12E3D-847C-41F2-943D-004E5FEB642E}" type="pres">
      <dgm:prSet presAssocID="{329227DB-5C40-4274-B5E7-41388B08D5DC}" presName="text3" presStyleLbl="fgAcc3" presStyleIdx="8" presStyleCnt="14" custScaleX="96066" custScaleY="827024" custLinFactX="44836" custLinFactNeighborX="100000" custLinFactNeighborY="28812">
        <dgm:presLayoutVars>
          <dgm:chPref val="3"/>
        </dgm:presLayoutVars>
      </dgm:prSet>
      <dgm:spPr/>
      <dgm:t>
        <a:bodyPr/>
        <a:lstStyle/>
        <a:p>
          <a:endParaRPr lang="zh-TW" altLang="en-US"/>
        </a:p>
      </dgm:t>
    </dgm:pt>
    <dgm:pt modelId="{EC97347B-EAD9-4818-9678-ADEFB1914855}" type="pres">
      <dgm:prSet presAssocID="{329227DB-5C40-4274-B5E7-41388B08D5DC}" presName="hierChild4" presStyleCnt="0"/>
      <dgm:spPr/>
    </dgm:pt>
    <dgm:pt modelId="{D46BADA1-8856-4040-9EB8-A15A7C6AA716}" type="pres">
      <dgm:prSet presAssocID="{95845B13-4D31-44D9-8BB7-B58493016A3E}" presName="Name17" presStyleLbl="parChTrans1D3" presStyleIdx="9" presStyleCnt="14"/>
      <dgm:spPr/>
      <dgm:t>
        <a:bodyPr/>
        <a:lstStyle/>
        <a:p>
          <a:endParaRPr lang="zh-TW" altLang="en-US"/>
        </a:p>
      </dgm:t>
    </dgm:pt>
    <dgm:pt modelId="{A41AD9E1-556F-4ADC-A6D9-50DE5E5CD995}" type="pres">
      <dgm:prSet presAssocID="{9AC355E2-C385-4FEA-BACD-1EC4BC5C8817}" presName="hierRoot3" presStyleCnt="0"/>
      <dgm:spPr/>
    </dgm:pt>
    <dgm:pt modelId="{B89FF16F-3176-4002-A707-14836AEA28EB}" type="pres">
      <dgm:prSet presAssocID="{9AC355E2-C385-4FEA-BACD-1EC4BC5C8817}" presName="composite3" presStyleCnt="0"/>
      <dgm:spPr/>
    </dgm:pt>
    <dgm:pt modelId="{C28D6DC7-24EC-4D88-95E9-1CA1F6CD53E9}" type="pres">
      <dgm:prSet presAssocID="{9AC355E2-C385-4FEA-BACD-1EC4BC5C8817}" presName="background3" presStyleLbl="node3" presStyleIdx="9" presStyleCnt="14"/>
      <dgm:spPr/>
    </dgm:pt>
    <dgm:pt modelId="{1CA807D1-EE63-4B66-A9E0-0078451DA597}" type="pres">
      <dgm:prSet presAssocID="{9AC355E2-C385-4FEA-BACD-1EC4BC5C8817}" presName="text3" presStyleLbl="fgAcc3" presStyleIdx="9" presStyleCnt="14" custScaleX="96066" custScaleY="827024" custLinFactX="33788" custLinFactNeighborX="100000" custLinFactNeighborY="28812">
        <dgm:presLayoutVars>
          <dgm:chPref val="3"/>
        </dgm:presLayoutVars>
      </dgm:prSet>
      <dgm:spPr/>
      <dgm:t>
        <a:bodyPr/>
        <a:lstStyle/>
        <a:p>
          <a:endParaRPr lang="zh-TW" altLang="en-US"/>
        </a:p>
      </dgm:t>
    </dgm:pt>
    <dgm:pt modelId="{CE59B41A-51D0-426C-86E2-4E9B74DE2173}" type="pres">
      <dgm:prSet presAssocID="{9AC355E2-C385-4FEA-BACD-1EC4BC5C8817}" presName="hierChild4" presStyleCnt="0"/>
      <dgm:spPr/>
    </dgm:pt>
    <dgm:pt modelId="{C25820AA-C5A2-4962-BB3A-330E3598491E}" type="pres">
      <dgm:prSet presAssocID="{E95D30AC-E1C2-46CF-BAE1-B48D6D00065E}" presName="Name17" presStyleLbl="parChTrans1D3" presStyleIdx="10" presStyleCnt="14"/>
      <dgm:spPr/>
      <dgm:t>
        <a:bodyPr/>
        <a:lstStyle/>
        <a:p>
          <a:endParaRPr lang="zh-TW" altLang="en-US"/>
        </a:p>
      </dgm:t>
    </dgm:pt>
    <dgm:pt modelId="{13F94CD6-41EC-4440-A9CB-0345A6CB8CD9}" type="pres">
      <dgm:prSet presAssocID="{E892DC79-CC4F-4D26-B8A1-E0378066020A}" presName="hierRoot3" presStyleCnt="0"/>
      <dgm:spPr/>
    </dgm:pt>
    <dgm:pt modelId="{1770E128-873E-42BD-BC3D-6E83E376A957}" type="pres">
      <dgm:prSet presAssocID="{E892DC79-CC4F-4D26-B8A1-E0378066020A}" presName="composite3" presStyleCnt="0"/>
      <dgm:spPr/>
    </dgm:pt>
    <dgm:pt modelId="{4AFFF71C-30A9-4C19-957A-8489F6A71543}" type="pres">
      <dgm:prSet presAssocID="{E892DC79-CC4F-4D26-B8A1-E0378066020A}" presName="background3" presStyleLbl="node3" presStyleIdx="10" presStyleCnt="14"/>
      <dgm:spPr/>
    </dgm:pt>
    <dgm:pt modelId="{DF5EDD19-2BF0-44C2-8FE8-255812601E0D}" type="pres">
      <dgm:prSet presAssocID="{E892DC79-CC4F-4D26-B8A1-E0378066020A}" presName="text3" presStyleLbl="fgAcc3" presStyleIdx="10" presStyleCnt="14" custScaleX="96066" custScaleY="827024" custLinFactX="-98980" custLinFactNeighborX="-100000" custLinFactNeighborY="28812">
        <dgm:presLayoutVars>
          <dgm:chPref val="3"/>
        </dgm:presLayoutVars>
      </dgm:prSet>
      <dgm:spPr/>
      <dgm:t>
        <a:bodyPr/>
        <a:lstStyle/>
        <a:p>
          <a:endParaRPr lang="zh-TW" altLang="en-US"/>
        </a:p>
      </dgm:t>
    </dgm:pt>
    <dgm:pt modelId="{3F60B22C-5D1A-484D-8ED1-14D90BBE8E81}" type="pres">
      <dgm:prSet presAssocID="{E892DC79-CC4F-4D26-B8A1-E0378066020A}" presName="hierChild4" presStyleCnt="0"/>
      <dgm:spPr/>
    </dgm:pt>
    <dgm:pt modelId="{2B7B8625-B95E-465D-A5A0-CE4116C1B08B}" type="pres">
      <dgm:prSet presAssocID="{815CA783-7687-4997-B5DB-F11C20BF82AC}" presName="Name17" presStyleLbl="parChTrans1D3" presStyleIdx="11" presStyleCnt="14"/>
      <dgm:spPr/>
      <dgm:t>
        <a:bodyPr/>
        <a:lstStyle/>
        <a:p>
          <a:endParaRPr lang="zh-TW" altLang="en-US"/>
        </a:p>
      </dgm:t>
    </dgm:pt>
    <dgm:pt modelId="{A38BF318-6EE9-4A9E-8DCB-C7B5A1C57CB6}" type="pres">
      <dgm:prSet presAssocID="{1DE0188C-B7D1-4864-8E97-B645FA447350}" presName="hierRoot3" presStyleCnt="0"/>
      <dgm:spPr/>
    </dgm:pt>
    <dgm:pt modelId="{39A898CA-54B6-4311-BC39-9CB372EC6094}" type="pres">
      <dgm:prSet presAssocID="{1DE0188C-B7D1-4864-8E97-B645FA447350}" presName="composite3" presStyleCnt="0"/>
      <dgm:spPr/>
    </dgm:pt>
    <dgm:pt modelId="{309FD1A9-DA81-4D6C-9DD6-FC5FAC4B71D3}" type="pres">
      <dgm:prSet presAssocID="{1DE0188C-B7D1-4864-8E97-B645FA447350}" presName="background3" presStyleLbl="node3" presStyleIdx="11" presStyleCnt="14"/>
      <dgm:spPr/>
    </dgm:pt>
    <dgm:pt modelId="{7A82DEBF-6B76-486C-8023-92D46FDC90B5}" type="pres">
      <dgm:prSet presAssocID="{1DE0188C-B7D1-4864-8E97-B645FA447350}" presName="text3" presStyleLbl="fgAcc3" presStyleIdx="11" presStyleCnt="14" custScaleX="117537" custScaleY="875078" custLinFactNeighborX="4451" custLinFactNeighborY="28812">
        <dgm:presLayoutVars>
          <dgm:chPref val="3"/>
        </dgm:presLayoutVars>
      </dgm:prSet>
      <dgm:spPr/>
      <dgm:t>
        <a:bodyPr/>
        <a:lstStyle/>
        <a:p>
          <a:endParaRPr lang="zh-TW" altLang="en-US"/>
        </a:p>
      </dgm:t>
    </dgm:pt>
    <dgm:pt modelId="{809EF0A7-8DB8-4ADB-B04D-384FBE0D589D}" type="pres">
      <dgm:prSet presAssocID="{1DE0188C-B7D1-4864-8E97-B645FA447350}" presName="hierChild4" presStyleCnt="0"/>
      <dgm:spPr/>
    </dgm:pt>
    <dgm:pt modelId="{DAE511CE-7B9F-49CC-B704-F7747C7C63B3}" type="pres">
      <dgm:prSet presAssocID="{3DFC18B3-2B71-42E8-AF58-E9E53E8B716C}" presName="Name10" presStyleLbl="parChTrans1D2" presStyleIdx="3" presStyleCnt="4"/>
      <dgm:spPr/>
      <dgm:t>
        <a:bodyPr/>
        <a:lstStyle/>
        <a:p>
          <a:endParaRPr lang="zh-TW" altLang="en-US"/>
        </a:p>
      </dgm:t>
    </dgm:pt>
    <dgm:pt modelId="{2822EC53-C266-497D-8B2F-911F52242D27}" type="pres">
      <dgm:prSet presAssocID="{96B6671A-D6C6-4C0A-A749-1276EA152593}" presName="hierRoot2" presStyleCnt="0"/>
      <dgm:spPr/>
    </dgm:pt>
    <dgm:pt modelId="{48D723F6-EFF9-4BB8-88D0-2BE58459BD4A}" type="pres">
      <dgm:prSet presAssocID="{96B6671A-D6C6-4C0A-A749-1276EA152593}" presName="composite2" presStyleCnt="0"/>
      <dgm:spPr/>
    </dgm:pt>
    <dgm:pt modelId="{37698CB1-02D8-4BF4-A003-ABF5821651FE}" type="pres">
      <dgm:prSet presAssocID="{96B6671A-D6C6-4C0A-A749-1276EA152593}" presName="background2" presStyleLbl="node2" presStyleIdx="3" presStyleCnt="4"/>
      <dgm:spPr/>
    </dgm:pt>
    <dgm:pt modelId="{B07F2D98-7DFF-4DBB-95C9-FEA80E54EAC5}" type="pres">
      <dgm:prSet presAssocID="{96B6671A-D6C6-4C0A-A749-1276EA152593}" presName="text2" presStyleLbl="fgAcc2" presStyleIdx="3" presStyleCnt="4" custScaleX="379806" custScaleY="237167" custLinFactNeighborX="13576" custLinFactNeighborY="22704">
        <dgm:presLayoutVars>
          <dgm:chPref val="3"/>
        </dgm:presLayoutVars>
      </dgm:prSet>
      <dgm:spPr/>
      <dgm:t>
        <a:bodyPr/>
        <a:lstStyle/>
        <a:p>
          <a:endParaRPr lang="zh-TW" altLang="en-US"/>
        </a:p>
      </dgm:t>
    </dgm:pt>
    <dgm:pt modelId="{E36C32F3-91CC-4D9B-BA40-62B0F9A3902F}" type="pres">
      <dgm:prSet presAssocID="{96B6671A-D6C6-4C0A-A749-1276EA152593}" presName="hierChild3" presStyleCnt="0"/>
      <dgm:spPr/>
    </dgm:pt>
    <dgm:pt modelId="{E2AF7F4D-A223-44DF-AB79-328673FC16A4}" type="pres">
      <dgm:prSet presAssocID="{C33D6912-40B4-4586-9F28-B14CB6F9383F}" presName="Name17" presStyleLbl="parChTrans1D3" presStyleIdx="12" presStyleCnt="14"/>
      <dgm:spPr/>
      <dgm:t>
        <a:bodyPr/>
        <a:lstStyle/>
        <a:p>
          <a:endParaRPr lang="zh-TW" altLang="en-US"/>
        </a:p>
      </dgm:t>
    </dgm:pt>
    <dgm:pt modelId="{206BB39D-6F8C-479B-B48D-3729A320A8E4}" type="pres">
      <dgm:prSet presAssocID="{08760D8A-1A37-467B-9C6F-E8B642DEAFD2}" presName="hierRoot3" presStyleCnt="0"/>
      <dgm:spPr/>
    </dgm:pt>
    <dgm:pt modelId="{9FE36173-84CC-4074-9604-1BC60F44BA74}" type="pres">
      <dgm:prSet presAssocID="{08760D8A-1A37-467B-9C6F-E8B642DEAFD2}" presName="composite3" presStyleCnt="0"/>
      <dgm:spPr/>
    </dgm:pt>
    <dgm:pt modelId="{2DE6DE79-81BA-46FC-84AA-0A6AE46CDB1D}" type="pres">
      <dgm:prSet presAssocID="{08760D8A-1A37-467B-9C6F-E8B642DEAFD2}" presName="background3" presStyleLbl="node3" presStyleIdx="12" presStyleCnt="14"/>
      <dgm:spPr/>
    </dgm:pt>
    <dgm:pt modelId="{B8B3024E-9FA6-4EE3-9629-04563EAD9A9C}" type="pres">
      <dgm:prSet presAssocID="{08760D8A-1A37-467B-9C6F-E8B642DEAFD2}" presName="text3" presStyleLbl="fgAcc3" presStyleIdx="12" presStyleCnt="14" custScaleX="132715" custScaleY="240438" custLinFactNeighborX="17988" custLinFactNeighborY="44852">
        <dgm:presLayoutVars>
          <dgm:chPref val="3"/>
        </dgm:presLayoutVars>
      </dgm:prSet>
      <dgm:spPr/>
      <dgm:t>
        <a:bodyPr/>
        <a:lstStyle/>
        <a:p>
          <a:endParaRPr lang="zh-TW" altLang="en-US"/>
        </a:p>
      </dgm:t>
    </dgm:pt>
    <dgm:pt modelId="{2C4EB88C-A4D2-4DC6-BB5D-AB748FA9A2AB}" type="pres">
      <dgm:prSet presAssocID="{08760D8A-1A37-467B-9C6F-E8B642DEAFD2}" presName="hierChild4" presStyleCnt="0"/>
      <dgm:spPr/>
    </dgm:pt>
    <dgm:pt modelId="{1A998E38-5EB9-4C92-AB5F-6491674428DD}" type="pres">
      <dgm:prSet presAssocID="{25703D4F-9455-48CE-AB07-998921DDD2A4}" presName="Name17" presStyleLbl="parChTrans1D3" presStyleIdx="13" presStyleCnt="14"/>
      <dgm:spPr/>
      <dgm:t>
        <a:bodyPr/>
        <a:lstStyle/>
        <a:p>
          <a:endParaRPr lang="zh-TW" altLang="en-US"/>
        </a:p>
      </dgm:t>
    </dgm:pt>
    <dgm:pt modelId="{88BFD34A-7B01-441A-9F3D-581FFF86C8F7}" type="pres">
      <dgm:prSet presAssocID="{A5E4A341-FEA2-42C4-999C-AA39DCAE8258}" presName="hierRoot3" presStyleCnt="0"/>
      <dgm:spPr/>
    </dgm:pt>
    <dgm:pt modelId="{C6D30C54-1498-4641-A290-3CFF36F58BAA}" type="pres">
      <dgm:prSet presAssocID="{A5E4A341-FEA2-42C4-999C-AA39DCAE8258}" presName="composite3" presStyleCnt="0"/>
      <dgm:spPr/>
    </dgm:pt>
    <dgm:pt modelId="{C241B993-3032-419C-AF06-8FD8BBDDB89C}" type="pres">
      <dgm:prSet presAssocID="{A5E4A341-FEA2-42C4-999C-AA39DCAE8258}" presName="background3" presStyleLbl="node3" presStyleIdx="13" presStyleCnt="14"/>
      <dgm:spPr/>
    </dgm:pt>
    <dgm:pt modelId="{A91D721B-1B34-499F-B962-EB472B42AB14}" type="pres">
      <dgm:prSet presAssocID="{A5E4A341-FEA2-42C4-999C-AA39DCAE8258}" presName="text3" presStyleLbl="fgAcc3" presStyleIdx="13" presStyleCnt="14" custScaleX="132715" custScaleY="240438" custLinFactNeighborX="76090" custLinFactNeighborY="44852">
        <dgm:presLayoutVars>
          <dgm:chPref val="3"/>
        </dgm:presLayoutVars>
      </dgm:prSet>
      <dgm:spPr/>
      <dgm:t>
        <a:bodyPr/>
        <a:lstStyle/>
        <a:p>
          <a:endParaRPr lang="zh-TW" altLang="en-US"/>
        </a:p>
      </dgm:t>
    </dgm:pt>
    <dgm:pt modelId="{23CA1D92-6FA7-4E40-A5DD-33682D9ED7AC}" type="pres">
      <dgm:prSet presAssocID="{A5E4A341-FEA2-42C4-999C-AA39DCAE8258}" presName="hierChild4" presStyleCnt="0"/>
      <dgm:spPr/>
    </dgm:pt>
  </dgm:ptLst>
  <dgm:cxnLst>
    <dgm:cxn modelId="{F675126A-F596-4FA8-9CA4-71F5CAF80706}" type="presOf" srcId="{329227DB-5C40-4274-B5E7-41388B08D5DC}" destId="{03B12E3D-847C-41F2-943D-004E5FEB642E}" srcOrd="0" destOrd="0" presId="urn:microsoft.com/office/officeart/2005/8/layout/hierarchy1"/>
    <dgm:cxn modelId="{81D9CC67-B2EA-4861-BAD1-AB6E756D55D6}" type="presOf" srcId="{736C472A-F61F-4808-BE9F-A2405811FEC1}" destId="{955455DE-CB16-488A-B2C1-791E03CD8123}" srcOrd="0" destOrd="0" presId="urn:microsoft.com/office/officeart/2005/8/layout/hierarchy1"/>
    <dgm:cxn modelId="{7F46A3A1-09A4-4365-A648-00CADC3FA4E4}" type="presOf" srcId="{A834D109-E034-4E64-A2F2-9D6709D3BF9C}" destId="{A217CF06-173D-4E4B-9778-7FA9EA64B876}" srcOrd="0" destOrd="0" presId="urn:microsoft.com/office/officeart/2005/8/layout/hierarchy1"/>
    <dgm:cxn modelId="{F4BEEEAE-C520-4C29-AAF8-03BF3A574B4A}" type="presOf" srcId="{3DFC18B3-2B71-42E8-AF58-E9E53E8B716C}" destId="{DAE511CE-7B9F-49CC-B704-F7747C7C63B3}" srcOrd="0" destOrd="0" presId="urn:microsoft.com/office/officeart/2005/8/layout/hierarchy1"/>
    <dgm:cxn modelId="{40A53838-C6B5-4A4D-A3A1-05E6B6CCD601}" type="presOf" srcId="{25703D4F-9455-48CE-AB07-998921DDD2A4}" destId="{1A998E38-5EB9-4C92-AB5F-6491674428DD}" srcOrd="0" destOrd="0" presId="urn:microsoft.com/office/officeart/2005/8/layout/hierarchy1"/>
    <dgm:cxn modelId="{15B7C886-0A25-440A-B332-8E192255A554}" type="presOf" srcId="{99E314DA-5B84-4841-B7BC-B565C8F628AC}" destId="{714F01CE-7DEC-481F-8CBD-F375DE0A6EFD}" srcOrd="0" destOrd="0" presId="urn:microsoft.com/office/officeart/2005/8/layout/hierarchy1"/>
    <dgm:cxn modelId="{A662943F-916C-42DC-8BD0-4655761AFECF}" type="presOf" srcId="{D28BE81B-661C-4E37-A591-6B33022F286F}" destId="{85A5B67B-B1C4-47CA-BD8F-ED9EB19AE40D}" srcOrd="0" destOrd="0" presId="urn:microsoft.com/office/officeart/2005/8/layout/hierarchy1"/>
    <dgm:cxn modelId="{A6191C83-DD5B-4049-B021-734279CADD8C}" type="presOf" srcId="{C633B63D-1075-45D9-AEE5-49354ACEEAD7}" destId="{F16BCF38-69E6-4812-B841-8D0DD8BE7A4D}" srcOrd="0" destOrd="0" presId="urn:microsoft.com/office/officeart/2005/8/layout/hierarchy1"/>
    <dgm:cxn modelId="{4ABA7A71-7976-4397-BEF7-CEB0C4E4539A}" srcId="{A834D109-E034-4E64-A2F2-9D6709D3BF9C}" destId="{C80D17FD-866A-4C08-BF0A-FB13828CECAE}" srcOrd="2" destOrd="0" parTransId="{119653ED-72CC-4345-B991-4A7229CDC265}" sibTransId="{E185303D-E8E4-4D87-9E1F-DC9F8D265D75}"/>
    <dgm:cxn modelId="{778E1B88-1862-427C-B4AA-B37DCF5539F8}" srcId="{CDF0CAE9-E58B-46A9-975B-8BBF7EBF5E7F}" destId="{1DE0188C-B7D1-4864-8E97-B645FA447350}" srcOrd="3" destOrd="0" parTransId="{815CA783-7687-4997-B5DB-F11C20BF82AC}" sibTransId="{5BDD0713-1D35-4AC2-884E-70E658FF2F54}"/>
    <dgm:cxn modelId="{CE470EDD-AE19-467A-8F43-02D90FBAFBA6}" type="presOf" srcId="{B60AAC00-B44D-4967-8C17-E9C5E9F4A136}" destId="{451A0B15-0F77-41D3-9FF7-5D9E496DA7CC}" srcOrd="0" destOrd="0" presId="urn:microsoft.com/office/officeart/2005/8/layout/hierarchy1"/>
    <dgm:cxn modelId="{85F0F670-1B97-43F9-9BE2-2693DAFBC3F3}" type="presOf" srcId="{518B2BFB-BDA6-4EB8-A7E3-0C86FD2C2C28}" destId="{487930B6-CB63-439F-BDA3-B9859A7B2366}" srcOrd="0" destOrd="0" presId="urn:microsoft.com/office/officeart/2005/8/layout/hierarchy1"/>
    <dgm:cxn modelId="{AFD459FD-1010-4976-92A3-CF899D97B509}" type="presOf" srcId="{96B6671A-D6C6-4C0A-A749-1276EA152593}" destId="{B07F2D98-7DFF-4DBB-95C9-FEA80E54EAC5}" srcOrd="0" destOrd="0" presId="urn:microsoft.com/office/officeart/2005/8/layout/hierarchy1"/>
    <dgm:cxn modelId="{49ACF4F5-74C9-4411-9FA9-5825332159F3}" type="presOf" srcId="{95845B13-4D31-44D9-8BB7-B58493016A3E}" destId="{D46BADA1-8856-4040-9EB8-A15A7C6AA716}" srcOrd="0" destOrd="0" presId="urn:microsoft.com/office/officeart/2005/8/layout/hierarchy1"/>
    <dgm:cxn modelId="{AEA5CAF6-1548-4330-BFEC-7D25F3507C66}" srcId="{A834D109-E034-4E64-A2F2-9D6709D3BF9C}" destId="{6C814E1F-7F79-4FF1-AA14-2927777456D7}" srcOrd="0" destOrd="0" parTransId="{745900AE-D7AB-4E1C-8A7D-913FAF52ACF2}" sibTransId="{B3C0C956-2F22-4CEB-9F7D-CF73C26FC270}"/>
    <dgm:cxn modelId="{16F5B921-6338-4A10-80B7-55351031E30A}" type="presOf" srcId="{E892DC79-CC4F-4D26-B8A1-E0378066020A}" destId="{DF5EDD19-2BF0-44C2-8FE8-255812601E0D}" srcOrd="0" destOrd="0" presId="urn:microsoft.com/office/officeart/2005/8/layout/hierarchy1"/>
    <dgm:cxn modelId="{ADABC148-81DC-4E90-A20C-95815BDE1738}" type="presOf" srcId="{9AC355E2-C385-4FEA-BACD-1EC4BC5C8817}" destId="{1CA807D1-EE63-4B66-A9E0-0078451DA597}" srcOrd="0" destOrd="0" presId="urn:microsoft.com/office/officeart/2005/8/layout/hierarchy1"/>
    <dgm:cxn modelId="{AFA12336-4373-47FC-9950-33CE01ABDCBF}" srcId="{A834D109-E034-4E64-A2F2-9D6709D3BF9C}" destId="{D28BE81B-661C-4E37-A591-6B33022F286F}" srcOrd="3" destOrd="0" parTransId="{F2FD906C-2917-49A5-B9B5-076739F28132}" sibTransId="{BBD55782-E2FA-4BF3-92D3-8F7DCC5903CF}"/>
    <dgm:cxn modelId="{089D7517-38C2-4BA5-A4D3-AAE3C1FB061D}" srcId="{350184AD-34FD-4134-B857-5F91CDBB56BB}" destId="{CDF0CAE9-E58B-46A9-975B-8BBF7EBF5E7F}" srcOrd="2" destOrd="0" parTransId="{6AE1813A-7B8F-4D7A-A2A6-D350E65F075F}" sibTransId="{B3720590-F9ED-4A8C-A879-61EB6776F3C4}"/>
    <dgm:cxn modelId="{F0C2C531-D58F-4F7A-8C6A-6C265C07AFA4}" srcId="{DF1EF872-8E9B-44AA-BF71-3E61415D4CF7}" destId="{8ED69070-4ECA-4E45-8DB4-A7AC34A8F46C}" srcOrd="1" destOrd="0" parTransId="{7EA3F512-0EFC-4F0F-94B9-388EC2C30DE4}" sibTransId="{BFD4BD75-93FF-4B7C-B093-19384589780C}"/>
    <dgm:cxn modelId="{6EE8CF04-3AC6-458B-9E07-7C76C310DB11}" type="presOf" srcId="{815CA783-7687-4997-B5DB-F11C20BF82AC}" destId="{2B7B8625-B95E-465D-A5A0-CE4116C1B08B}" srcOrd="0" destOrd="0" presId="urn:microsoft.com/office/officeart/2005/8/layout/hierarchy1"/>
    <dgm:cxn modelId="{708B6048-B767-4405-A5B7-50F6D9A69F94}" srcId="{350184AD-34FD-4134-B857-5F91CDBB56BB}" destId="{96B6671A-D6C6-4C0A-A749-1276EA152593}" srcOrd="3" destOrd="0" parTransId="{3DFC18B3-2B71-42E8-AF58-E9E53E8B716C}" sibTransId="{B54588D1-5E12-496F-BC08-B4DE22AD80F4}"/>
    <dgm:cxn modelId="{A60F87C3-546F-4D5D-951F-4BEADE490113}" type="presOf" srcId="{119653ED-72CC-4345-B991-4A7229CDC265}" destId="{1791DD8E-5D82-409B-B7B4-1500E6E259DE}" srcOrd="0" destOrd="0" presId="urn:microsoft.com/office/officeart/2005/8/layout/hierarchy1"/>
    <dgm:cxn modelId="{24469190-67B9-4B76-88C7-4C49EC1D8D41}" type="presOf" srcId="{E79A7C11-318B-400F-8067-4ED96F77C43F}" destId="{A0ECABF6-F058-4066-B0D1-11D35EEAC2E1}" srcOrd="0" destOrd="0" presId="urn:microsoft.com/office/officeart/2005/8/layout/hierarchy1"/>
    <dgm:cxn modelId="{0A34B6E8-238D-4A82-9350-01261564EFD2}" type="presOf" srcId="{1DE0188C-B7D1-4864-8E97-B645FA447350}" destId="{7A82DEBF-6B76-486C-8023-92D46FDC90B5}" srcOrd="0" destOrd="0" presId="urn:microsoft.com/office/officeart/2005/8/layout/hierarchy1"/>
    <dgm:cxn modelId="{AC66A679-B340-420C-B935-AE0BFFEBE94E}" srcId="{B60AAC00-B44D-4967-8C17-E9C5E9F4A136}" destId="{350184AD-34FD-4134-B857-5F91CDBB56BB}" srcOrd="0" destOrd="0" parTransId="{AACAA8A4-FB50-4444-9F37-35CA35A01F2C}" sibTransId="{24CF30AC-61FB-449C-B77F-CF7A21A651D1}"/>
    <dgm:cxn modelId="{69E5EFAC-06F1-4AF4-8AD1-57D885E66BFA}" type="presOf" srcId="{CDF0CAE9-E58B-46A9-975B-8BBF7EBF5E7F}" destId="{6B73D70D-3A5F-44FC-8C0B-A2459F43F8C8}" srcOrd="0" destOrd="0" presId="urn:microsoft.com/office/officeart/2005/8/layout/hierarchy1"/>
    <dgm:cxn modelId="{5082719C-FEE7-40BD-BB2F-733471E99753}" srcId="{CDF0CAE9-E58B-46A9-975B-8BBF7EBF5E7F}" destId="{329227DB-5C40-4274-B5E7-41388B08D5DC}" srcOrd="0" destOrd="0" parTransId="{C633B63D-1075-45D9-AEE5-49354ACEEAD7}" sibTransId="{9DC949E8-6495-4D59-B154-C0B09092B661}"/>
    <dgm:cxn modelId="{F81C5B69-94E1-4818-A250-84C7B7B4A9DA}" type="presOf" srcId="{08760D8A-1A37-467B-9C6F-E8B642DEAFD2}" destId="{B8B3024E-9FA6-4EE3-9629-04563EAD9A9C}" srcOrd="0" destOrd="0" presId="urn:microsoft.com/office/officeart/2005/8/layout/hierarchy1"/>
    <dgm:cxn modelId="{7377FF20-0A3B-4537-B32C-695E9E3FBA96}" type="presOf" srcId="{350184AD-34FD-4134-B857-5F91CDBB56BB}" destId="{A64D1086-F85D-4439-BD86-CAA51DEA39CD}" srcOrd="0" destOrd="0" presId="urn:microsoft.com/office/officeart/2005/8/layout/hierarchy1"/>
    <dgm:cxn modelId="{23DA78C2-A784-417E-8AD6-AF8BAEB2D07C}" type="presOf" srcId="{65F519DA-1771-44DD-9BD4-2165152D6EDF}" destId="{33CFD748-ACAE-413E-A036-7CC14EC6F18D}" srcOrd="0" destOrd="0" presId="urn:microsoft.com/office/officeart/2005/8/layout/hierarchy1"/>
    <dgm:cxn modelId="{9C874A7C-F508-4A0E-933F-94D7BF117F77}" type="presOf" srcId="{A5E4A341-FEA2-42C4-999C-AA39DCAE8258}" destId="{A91D721B-1B34-499F-B962-EB472B42AB14}" srcOrd="0" destOrd="0" presId="urn:microsoft.com/office/officeart/2005/8/layout/hierarchy1"/>
    <dgm:cxn modelId="{7D09E05E-25F3-4B2B-A8DA-F4E611E53119}" type="presOf" srcId="{8480EF99-3947-4015-B5A2-029B41C17EFA}" destId="{898015F6-2799-4994-B92F-E8BDE3300397}" srcOrd="0" destOrd="0" presId="urn:microsoft.com/office/officeart/2005/8/layout/hierarchy1"/>
    <dgm:cxn modelId="{7D51D2CC-7B82-47FA-B610-599EF7C80DA9}" type="presOf" srcId="{8ED69070-4ECA-4E45-8DB4-A7AC34A8F46C}" destId="{9ABF8BC3-6B2C-4190-A7FD-865862AB4CED}" srcOrd="0" destOrd="0" presId="urn:microsoft.com/office/officeart/2005/8/layout/hierarchy1"/>
    <dgm:cxn modelId="{2C0E1FD5-7403-4C9E-86DA-55BF6EE21515}" srcId="{A834D109-E034-4E64-A2F2-9D6709D3BF9C}" destId="{99E314DA-5B84-4841-B7BC-B565C8F628AC}" srcOrd="4" destOrd="0" parTransId="{518B2BFB-BDA6-4EB8-A7E3-0C86FD2C2C28}" sibTransId="{BBD51391-8475-4DBE-B3A1-C524603EA266}"/>
    <dgm:cxn modelId="{159F8DF6-4C15-4449-A4E9-4A606532C9B7}" type="presOf" srcId="{B3E9A2EA-F9C6-4125-BA95-6FAA137AFDBD}" destId="{4C166035-3053-4EC9-B95F-7756F4ECB3E9}" srcOrd="0" destOrd="0" presId="urn:microsoft.com/office/officeart/2005/8/layout/hierarchy1"/>
    <dgm:cxn modelId="{AEC4422C-87D6-4AA0-9340-36EDD513DE2A}" srcId="{CDF0CAE9-E58B-46A9-975B-8BBF7EBF5E7F}" destId="{9AC355E2-C385-4FEA-BACD-1EC4BC5C8817}" srcOrd="1" destOrd="0" parTransId="{95845B13-4D31-44D9-8BB7-B58493016A3E}" sibTransId="{74290A1C-2941-4797-A93D-F9E43F393B6E}"/>
    <dgm:cxn modelId="{32F9BDFB-5847-45EE-8C46-78289B4BA48C}" type="presOf" srcId="{745900AE-D7AB-4E1C-8A7D-913FAF52ACF2}" destId="{3BFE37A7-C200-4A93-A1DE-76039DD7044F}" srcOrd="0" destOrd="0" presId="urn:microsoft.com/office/officeart/2005/8/layout/hierarchy1"/>
    <dgm:cxn modelId="{7FBBD66E-F92B-4BC9-B7D5-C44542464237}" type="presOf" srcId="{F2FD906C-2917-49A5-B9B5-076739F28132}" destId="{65845F81-87C7-425E-AAA0-EF0F697FBFF9}" srcOrd="0" destOrd="0" presId="urn:microsoft.com/office/officeart/2005/8/layout/hierarchy1"/>
    <dgm:cxn modelId="{0C418A0D-014F-454F-A06B-66436758E205}" srcId="{350184AD-34FD-4134-B857-5F91CDBB56BB}" destId="{DF1EF872-8E9B-44AA-BF71-3E61415D4CF7}" srcOrd="0" destOrd="0" parTransId="{CB6D7F2B-35EF-464B-8A05-41C3ED753B2B}" sibTransId="{71ABE2A0-53A7-4A30-9AD9-714CDECD6342}"/>
    <dgm:cxn modelId="{10167E33-8EC0-4524-AA15-D9FDF5F399B8}" type="presOf" srcId="{23500D79-717D-402C-841A-8AACE5FD7BF7}" destId="{9EB9514C-9C26-4453-87CA-9A59D0AE9407}" srcOrd="0" destOrd="0" presId="urn:microsoft.com/office/officeart/2005/8/layout/hierarchy1"/>
    <dgm:cxn modelId="{C4017E4E-9309-4CCF-B32C-BFDBC4B2258D}" type="presOf" srcId="{E95D30AC-E1C2-46CF-BAE1-B48D6D00065E}" destId="{C25820AA-C5A2-4962-BB3A-330E3598491E}" srcOrd="0" destOrd="0" presId="urn:microsoft.com/office/officeart/2005/8/layout/hierarchy1"/>
    <dgm:cxn modelId="{814D10A1-C14C-4E07-B932-5ADE15847F47}" type="presOf" srcId="{DF1EF872-8E9B-44AA-BF71-3E61415D4CF7}" destId="{45F027AE-97DA-4669-BFE3-E3E1A56579B8}" srcOrd="0" destOrd="0" presId="urn:microsoft.com/office/officeart/2005/8/layout/hierarchy1"/>
    <dgm:cxn modelId="{655065AF-7AD9-4AE0-A726-497F195AB45C}" type="presOf" srcId="{C33D6912-40B4-4586-9F28-B14CB6F9383F}" destId="{E2AF7F4D-A223-44DF-AB79-328673FC16A4}" srcOrd="0" destOrd="0" presId="urn:microsoft.com/office/officeart/2005/8/layout/hierarchy1"/>
    <dgm:cxn modelId="{6CC7FA7B-CF10-4AC1-8823-E4948707717A}" type="presOf" srcId="{27667B1F-DF5B-4320-92E2-9B76D3ED6A32}" destId="{0BF78CE9-FBD9-44F0-9B0F-B73283F6FC25}" srcOrd="0" destOrd="0" presId="urn:microsoft.com/office/officeart/2005/8/layout/hierarchy1"/>
    <dgm:cxn modelId="{AA83CE9B-8B4B-4191-8E18-7A122B43C1F0}" srcId="{350184AD-34FD-4134-B857-5F91CDBB56BB}" destId="{A834D109-E034-4E64-A2F2-9D6709D3BF9C}" srcOrd="1" destOrd="0" parTransId="{27667B1F-DF5B-4320-92E2-9B76D3ED6A32}" sibTransId="{0E573C69-B577-4A21-890C-0750B3E16517}"/>
    <dgm:cxn modelId="{E8BD4004-9043-4175-9F72-D1AC84D083CD}" srcId="{A834D109-E034-4E64-A2F2-9D6709D3BF9C}" destId="{8480EF99-3947-4015-B5A2-029B41C17EFA}" srcOrd="5" destOrd="0" parTransId="{736C472A-F61F-4808-BE9F-A2405811FEC1}" sibTransId="{9A161519-75F7-4667-A76B-D6A48B6722C1}"/>
    <dgm:cxn modelId="{AAE995E4-299B-47F6-9A5F-DF15ABC584B4}" srcId="{96B6671A-D6C6-4C0A-A749-1276EA152593}" destId="{08760D8A-1A37-467B-9C6F-E8B642DEAFD2}" srcOrd="0" destOrd="0" parTransId="{C33D6912-40B4-4586-9F28-B14CB6F9383F}" sibTransId="{1F4F4EC8-F259-4BD0-8CE1-7C87A82548FC}"/>
    <dgm:cxn modelId="{F03A132E-A06F-4754-A3F7-CE4639AA5055}" srcId="{A834D109-E034-4E64-A2F2-9D6709D3BF9C}" destId="{23500D79-717D-402C-841A-8AACE5FD7BF7}" srcOrd="1" destOrd="0" parTransId="{B3E9A2EA-F9C6-4125-BA95-6FAA137AFDBD}" sibTransId="{2891D6D0-B456-4D91-A718-B5CA605D0CE2}"/>
    <dgm:cxn modelId="{BD5D686E-99B8-4A66-A4B4-785224F7630B}" type="presOf" srcId="{7EA3F512-0EFC-4F0F-94B9-388EC2C30DE4}" destId="{4245895A-3AD5-49F9-8DC3-BDAEBB1CF74C}" srcOrd="0" destOrd="0" presId="urn:microsoft.com/office/officeart/2005/8/layout/hierarchy1"/>
    <dgm:cxn modelId="{5D00990B-7027-4F5F-8173-50DE3F0DE7CA}" type="presOf" srcId="{6C814E1F-7F79-4FF1-AA14-2927777456D7}" destId="{6D532A1B-1B65-4DC5-8C6A-BB31F6C01641}" srcOrd="0" destOrd="0" presId="urn:microsoft.com/office/officeart/2005/8/layout/hierarchy1"/>
    <dgm:cxn modelId="{001D1370-8723-4A5E-B01B-355E6AF3E954}" type="presOf" srcId="{CB6D7F2B-35EF-464B-8A05-41C3ED753B2B}" destId="{911D6230-7C2B-4034-9D40-0503203F6018}" srcOrd="0" destOrd="0" presId="urn:microsoft.com/office/officeart/2005/8/layout/hierarchy1"/>
    <dgm:cxn modelId="{9AA8FA0B-CAC8-4C8D-89B6-133726403271}" type="presOf" srcId="{C80D17FD-866A-4C08-BF0A-FB13828CECAE}" destId="{587D1446-F384-4EE2-98BF-1D87893A0204}" srcOrd="0" destOrd="0" presId="urn:microsoft.com/office/officeart/2005/8/layout/hierarchy1"/>
    <dgm:cxn modelId="{3203B407-D38B-4D1E-AD68-B42C133D9DD3}" srcId="{DF1EF872-8E9B-44AA-BF71-3E61415D4CF7}" destId="{65F519DA-1771-44DD-9BD4-2165152D6EDF}" srcOrd="0" destOrd="0" parTransId="{E79A7C11-318B-400F-8067-4ED96F77C43F}" sibTransId="{034C491B-C6CA-4ACD-A00D-7F94E304F8B2}"/>
    <dgm:cxn modelId="{F5F98E8A-E78A-4F8F-A30A-C51E7952F0A2}" srcId="{96B6671A-D6C6-4C0A-A749-1276EA152593}" destId="{A5E4A341-FEA2-42C4-999C-AA39DCAE8258}" srcOrd="1" destOrd="0" parTransId="{25703D4F-9455-48CE-AB07-998921DDD2A4}" sibTransId="{6A9CE5E1-DEAA-4F4A-9053-666018DB27AF}"/>
    <dgm:cxn modelId="{1A5817BF-0BF5-4837-BE35-14760BBD1365}" srcId="{CDF0CAE9-E58B-46A9-975B-8BBF7EBF5E7F}" destId="{E892DC79-CC4F-4D26-B8A1-E0378066020A}" srcOrd="2" destOrd="0" parTransId="{E95D30AC-E1C2-46CF-BAE1-B48D6D00065E}" sibTransId="{36249124-3828-464E-B130-B91F4D852173}"/>
    <dgm:cxn modelId="{1C30C89C-1260-4DB4-AFF2-80D425211887}" type="presOf" srcId="{6AE1813A-7B8F-4D7A-A2A6-D350E65F075F}" destId="{D534D434-3684-445A-B553-C08259184623}" srcOrd="0" destOrd="0" presId="urn:microsoft.com/office/officeart/2005/8/layout/hierarchy1"/>
    <dgm:cxn modelId="{BEBB9312-D9C4-4AE3-A560-2A95C2F8ED2A}" type="presParOf" srcId="{451A0B15-0F77-41D3-9FF7-5D9E496DA7CC}" destId="{8303409E-4A3C-4063-845C-DBEA7212B136}" srcOrd="0" destOrd="0" presId="urn:microsoft.com/office/officeart/2005/8/layout/hierarchy1"/>
    <dgm:cxn modelId="{98CB70B8-1C96-44FA-9A6F-22613FF9B348}" type="presParOf" srcId="{8303409E-4A3C-4063-845C-DBEA7212B136}" destId="{AE9B265A-189C-4E63-8D56-F53424E5EB66}" srcOrd="0" destOrd="0" presId="urn:microsoft.com/office/officeart/2005/8/layout/hierarchy1"/>
    <dgm:cxn modelId="{EE1BCB25-6B26-4047-B375-84C8BB5ACB60}" type="presParOf" srcId="{AE9B265A-189C-4E63-8D56-F53424E5EB66}" destId="{6D4FD185-365A-4A32-AA88-4A01556A6EB6}" srcOrd="0" destOrd="0" presId="urn:microsoft.com/office/officeart/2005/8/layout/hierarchy1"/>
    <dgm:cxn modelId="{7E8627BA-D829-4E83-A5FC-24F336DA1982}" type="presParOf" srcId="{AE9B265A-189C-4E63-8D56-F53424E5EB66}" destId="{A64D1086-F85D-4439-BD86-CAA51DEA39CD}" srcOrd="1" destOrd="0" presId="urn:microsoft.com/office/officeart/2005/8/layout/hierarchy1"/>
    <dgm:cxn modelId="{86ED0A5E-EEFB-4936-BDF8-DF2ECF2524B7}" type="presParOf" srcId="{8303409E-4A3C-4063-845C-DBEA7212B136}" destId="{FB91B7B0-F165-430B-BC90-43954AFADDA2}" srcOrd="1" destOrd="0" presId="urn:microsoft.com/office/officeart/2005/8/layout/hierarchy1"/>
    <dgm:cxn modelId="{A86AC14C-A694-4625-9808-00D4B9ADDBC4}" type="presParOf" srcId="{FB91B7B0-F165-430B-BC90-43954AFADDA2}" destId="{911D6230-7C2B-4034-9D40-0503203F6018}" srcOrd="0" destOrd="0" presId="urn:microsoft.com/office/officeart/2005/8/layout/hierarchy1"/>
    <dgm:cxn modelId="{84DFB1C6-39BA-4F88-94BF-CBC238C88157}" type="presParOf" srcId="{FB91B7B0-F165-430B-BC90-43954AFADDA2}" destId="{05888D93-5DDC-4DA0-A4AD-77F2CF659F00}" srcOrd="1" destOrd="0" presId="urn:microsoft.com/office/officeart/2005/8/layout/hierarchy1"/>
    <dgm:cxn modelId="{09CC2E5E-A3BE-4AD0-9939-5AD30F376D74}" type="presParOf" srcId="{05888D93-5DDC-4DA0-A4AD-77F2CF659F00}" destId="{67FB3655-4C95-46EA-B90C-EF3D76A27B34}" srcOrd="0" destOrd="0" presId="urn:microsoft.com/office/officeart/2005/8/layout/hierarchy1"/>
    <dgm:cxn modelId="{7EF6F23C-D4C8-4107-8D96-D935C5C1D254}" type="presParOf" srcId="{67FB3655-4C95-46EA-B90C-EF3D76A27B34}" destId="{B24B8AC0-90B0-450C-8665-5ECA2010F483}" srcOrd="0" destOrd="0" presId="urn:microsoft.com/office/officeart/2005/8/layout/hierarchy1"/>
    <dgm:cxn modelId="{A33C0DCE-F474-433F-B40E-A77F9AFB0E57}" type="presParOf" srcId="{67FB3655-4C95-46EA-B90C-EF3D76A27B34}" destId="{45F027AE-97DA-4669-BFE3-E3E1A56579B8}" srcOrd="1" destOrd="0" presId="urn:microsoft.com/office/officeart/2005/8/layout/hierarchy1"/>
    <dgm:cxn modelId="{26C59236-5EDD-48E8-805E-06309EAA3E5D}" type="presParOf" srcId="{05888D93-5DDC-4DA0-A4AD-77F2CF659F00}" destId="{917F3F10-1BB0-4690-BAAB-700EEA828295}" srcOrd="1" destOrd="0" presId="urn:microsoft.com/office/officeart/2005/8/layout/hierarchy1"/>
    <dgm:cxn modelId="{A0BDB1AB-B8FB-4EB6-B580-E8B5E7C36764}" type="presParOf" srcId="{917F3F10-1BB0-4690-BAAB-700EEA828295}" destId="{A0ECABF6-F058-4066-B0D1-11D35EEAC2E1}" srcOrd="0" destOrd="0" presId="urn:microsoft.com/office/officeart/2005/8/layout/hierarchy1"/>
    <dgm:cxn modelId="{7918F25C-8DD4-41D8-BED2-90DF1C82CA10}" type="presParOf" srcId="{917F3F10-1BB0-4690-BAAB-700EEA828295}" destId="{CCFB0D68-E279-432F-9C00-A2EDA8AA8BB8}" srcOrd="1" destOrd="0" presId="urn:microsoft.com/office/officeart/2005/8/layout/hierarchy1"/>
    <dgm:cxn modelId="{68B2A05E-AA42-4677-8BF5-00BA07AA1D32}" type="presParOf" srcId="{CCFB0D68-E279-432F-9C00-A2EDA8AA8BB8}" destId="{06C507F0-3BCF-4D93-BD50-445BAB6E7258}" srcOrd="0" destOrd="0" presId="urn:microsoft.com/office/officeart/2005/8/layout/hierarchy1"/>
    <dgm:cxn modelId="{E035E3B6-1AF1-4DA4-A36A-24CFBBEEE53E}" type="presParOf" srcId="{06C507F0-3BCF-4D93-BD50-445BAB6E7258}" destId="{8876148A-0215-49F9-8FD3-E6372A9C8648}" srcOrd="0" destOrd="0" presId="urn:microsoft.com/office/officeart/2005/8/layout/hierarchy1"/>
    <dgm:cxn modelId="{A636E655-9DF4-46F0-B031-CA955B86DF59}" type="presParOf" srcId="{06C507F0-3BCF-4D93-BD50-445BAB6E7258}" destId="{33CFD748-ACAE-413E-A036-7CC14EC6F18D}" srcOrd="1" destOrd="0" presId="urn:microsoft.com/office/officeart/2005/8/layout/hierarchy1"/>
    <dgm:cxn modelId="{36A9C498-A75B-493B-934E-868A286E117C}" type="presParOf" srcId="{CCFB0D68-E279-432F-9C00-A2EDA8AA8BB8}" destId="{5B8D6676-02D4-4087-A61D-2A9B3687B8F6}" srcOrd="1" destOrd="0" presId="urn:microsoft.com/office/officeart/2005/8/layout/hierarchy1"/>
    <dgm:cxn modelId="{B7918AC8-4511-4FC7-8F4C-AF649F0133FD}" type="presParOf" srcId="{917F3F10-1BB0-4690-BAAB-700EEA828295}" destId="{4245895A-3AD5-49F9-8DC3-BDAEBB1CF74C}" srcOrd="2" destOrd="0" presId="urn:microsoft.com/office/officeart/2005/8/layout/hierarchy1"/>
    <dgm:cxn modelId="{83A8296F-D8CE-4A1A-8A30-65BE1AA591DE}" type="presParOf" srcId="{917F3F10-1BB0-4690-BAAB-700EEA828295}" destId="{19AB7AC5-1887-42FA-9E87-BDE4DA3A09D7}" srcOrd="3" destOrd="0" presId="urn:microsoft.com/office/officeart/2005/8/layout/hierarchy1"/>
    <dgm:cxn modelId="{9E507CAA-9B26-4E2E-BD1B-31EFE8C4C0D0}" type="presParOf" srcId="{19AB7AC5-1887-42FA-9E87-BDE4DA3A09D7}" destId="{CD68850E-5389-4AFF-A103-6C368C0EE4B3}" srcOrd="0" destOrd="0" presId="urn:microsoft.com/office/officeart/2005/8/layout/hierarchy1"/>
    <dgm:cxn modelId="{23AFDC78-5F0C-400A-849B-C64BD8C02566}" type="presParOf" srcId="{CD68850E-5389-4AFF-A103-6C368C0EE4B3}" destId="{FCDAD894-AADF-4D47-8495-76E49E2E0B89}" srcOrd="0" destOrd="0" presId="urn:microsoft.com/office/officeart/2005/8/layout/hierarchy1"/>
    <dgm:cxn modelId="{9BE7E337-371A-48D2-AF2B-596F4A5C5077}" type="presParOf" srcId="{CD68850E-5389-4AFF-A103-6C368C0EE4B3}" destId="{9ABF8BC3-6B2C-4190-A7FD-865862AB4CED}" srcOrd="1" destOrd="0" presId="urn:microsoft.com/office/officeart/2005/8/layout/hierarchy1"/>
    <dgm:cxn modelId="{929074E1-C41D-4AC7-B408-051733FBBC84}" type="presParOf" srcId="{19AB7AC5-1887-42FA-9E87-BDE4DA3A09D7}" destId="{D61A81CD-99EB-4421-95F0-7FFA1677C297}" srcOrd="1" destOrd="0" presId="urn:microsoft.com/office/officeart/2005/8/layout/hierarchy1"/>
    <dgm:cxn modelId="{59EBADD9-E3DF-4DD6-8B32-3E49D76D0809}" type="presParOf" srcId="{FB91B7B0-F165-430B-BC90-43954AFADDA2}" destId="{0BF78CE9-FBD9-44F0-9B0F-B73283F6FC25}" srcOrd="2" destOrd="0" presId="urn:microsoft.com/office/officeart/2005/8/layout/hierarchy1"/>
    <dgm:cxn modelId="{9B769DD8-7F3A-4E92-9DA2-E6D58BE4F49A}" type="presParOf" srcId="{FB91B7B0-F165-430B-BC90-43954AFADDA2}" destId="{391EB07C-AE52-48A2-9ED5-C6C6F169D57D}" srcOrd="3" destOrd="0" presId="urn:microsoft.com/office/officeart/2005/8/layout/hierarchy1"/>
    <dgm:cxn modelId="{2A506A7B-C968-4D2A-A31E-775F3C051209}" type="presParOf" srcId="{391EB07C-AE52-48A2-9ED5-C6C6F169D57D}" destId="{D82E5A69-0A50-48C1-98D1-28CC102C7F62}" srcOrd="0" destOrd="0" presId="urn:microsoft.com/office/officeart/2005/8/layout/hierarchy1"/>
    <dgm:cxn modelId="{6FC8E885-0154-4F5C-82EA-D513E7CA49C4}" type="presParOf" srcId="{D82E5A69-0A50-48C1-98D1-28CC102C7F62}" destId="{E2D3B344-C588-44C2-BC5A-AD6164F79F6E}" srcOrd="0" destOrd="0" presId="urn:microsoft.com/office/officeart/2005/8/layout/hierarchy1"/>
    <dgm:cxn modelId="{0989CE95-85BB-4FD9-A99C-668189191911}" type="presParOf" srcId="{D82E5A69-0A50-48C1-98D1-28CC102C7F62}" destId="{A217CF06-173D-4E4B-9778-7FA9EA64B876}" srcOrd="1" destOrd="0" presId="urn:microsoft.com/office/officeart/2005/8/layout/hierarchy1"/>
    <dgm:cxn modelId="{2A761110-0DCF-4D48-A99E-3A63A2277F13}" type="presParOf" srcId="{391EB07C-AE52-48A2-9ED5-C6C6F169D57D}" destId="{1D0785B2-5D30-4B6B-B90A-F1BE50455E61}" srcOrd="1" destOrd="0" presId="urn:microsoft.com/office/officeart/2005/8/layout/hierarchy1"/>
    <dgm:cxn modelId="{3C1F4750-0478-471D-AB6C-CC591AECC388}" type="presParOf" srcId="{1D0785B2-5D30-4B6B-B90A-F1BE50455E61}" destId="{3BFE37A7-C200-4A93-A1DE-76039DD7044F}" srcOrd="0" destOrd="0" presId="urn:microsoft.com/office/officeart/2005/8/layout/hierarchy1"/>
    <dgm:cxn modelId="{7B88F102-AB51-4E49-A005-EE1ADBEFA106}" type="presParOf" srcId="{1D0785B2-5D30-4B6B-B90A-F1BE50455E61}" destId="{06F804E8-2B10-4512-8094-510AB434986C}" srcOrd="1" destOrd="0" presId="urn:microsoft.com/office/officeart/2005/8/layout/hierarchy1"/>
    <dgm:cxn modelId="{C5D46DC8-5DCF-4736-BC22-BCC573DC2BA5}" type="presParOf" srcId="{06F804E8-2B10-4512-8094-510AB434986C}" destId="{63B30E7B-7B2D-4CC5-A271-C78F721C38E6}" srcOrd="0" destOrd="0" presId="urn:microsoft.com/office/officeart/2005/8/layout/hierarchy1"/>
    <dgm:cxn modelId="{F02DD6D7-A153-488D-A0DF-9E4ED38DAD70}" type="presParOf" srcId="{63B30E7B-7B2D-4CC5-A271-C78F721C38E6}" destId="{0443F501-B124-4280-83AE-4C4078502A61}" srcOrd="0" destOrd="0" presId="urn:microsoft.com/office/officeart/2005/8/layout/hierarchy1"/>
    <dgm:cxn modelId="{77E7C1B7-C097-4521-BC09-D746964CAA8F}" type="presParOf" srcId="{63B30E7B-7B2D-4CC5-A271-C78F721C38E6}" destId="{6D532A1B-1B65-4DC5-8C6A-BB31F6C01641}" srcOrd="1" destOrd="0" presId="urn:microsoft.com/office/officeart/2005/8/layout/hierarchy1"/>
    <dgm:cxn modelId="{F3AC1365-D060-4746-9CC7-B6F5301D5D0B}" type="presParOf" srcId="{06F804E8-2B10-4512-8094-510AB434986C}" destId="{7F1626BD-3A61-4519-830C-39053B5E301C}" srcOrd="1" destOrd="0" presId="urn:microsoft.com/office/officeart/2005/8/layout/hierarchy1"/>
    <dgm:cxn modelId="{B8DB44BC-865A-4C56-BF7E-4530D86E69C9}" type="presParOf" srcId="{1D0785B2-5D30-4B6B-B90A-F1BE50455E61}" destId="{4C166035-3053-4EC9-B95F-7756F4ECB3E9}" srcOrd="2" destOrd="0" presId="urn:microsoft.com/office/officeart/2005/8/layout/hierarchy1"/>
    <dgm:cxn modelId="{340C1470-518C-48D7-9441-42181922B3B2}" type="presParOf" srcId="{1D0785B2-5D30-4B6B-B90A-F1BE50455E61}" destId="{928EDFB8-9B61-4C3A-9311-954F01F77E31}" srcOrd="3" destOrd="0" presId="urn:microsoft.com/office/officeart/2005/8/layout/hierarchy1"/>
    <dgm:cxn modelId="{F12E6DC6-B3C9-45B7-A6E1-8B2A1DFFC604}" type="presParOf" srcId="{928EDFB8-9B61-4C3A-9311-954F01F77E31}" destId="{0953CBFD-88E8-4763-8509-4991ECA25B62}" srcOrd="0" destOrd="0" presId="urn:microsoft.com/office/officeart/2005/8/layout/hierarchy1"/>
    <dgm:cxn modelId="{DA0C2D74-17A0-4E72-9C5D-43F9948D1358}" type="presParOf" srcId="{0953CBFD-88E8-4763-8509-4991ECA25B62}" destId="{2AD8B202-B24B-4975-B9E3-C25EE031336E}" srcOrd="0" destOrd="0" presId="urn:microsoft.com/office/officeart/2005/8/layout/hierarchy1"/>
    <dgm:cxn modelId="{1D2FF714-2487-42D8-AA3C-EDD95FA6F5DB}" type="presParOf" srcId="{0953CBFD-88E8-4763-8509-4991ECA25B62}" destId="{9EB9514C-9C26-4453-87CA-9A59D0AE9407}" srcOrd="1" destOrd="0" presId="urn:microsoft.com/office/officeart/2005/8/layout/hierarchy1"/>
    <dgm:cxn modelId="{BCE6C75B-AF17-4F8C-B6F2-FAF23D188214}" type="presParOf" srcId="{928EDFB8-9B61-4C3A-9311-954F01F77E31}" destId="{8D29E887-2C6B-4D35-BBD0-9FDBDB17E84C}" srcOrd="1" destOrd="0" presId="urn:microsoft.com/office/officeart/2005/8/layout/hierarchy1"/>
    <dgm:cxn modelId="{69D79190-4479-4C39-B8C5-4E3E28CD4558}" type="presParOf" srcId="{1D0785B2-5D30-4B6B-B90A-F1BE50455E61}" destId="{1791DD8E-5D82-409B-B7B4-1500E6E259DE}" srcOrd="4" destOrd="0" presId="urn:microsoft.com/office/officeart/2005/8/layout/hierarchy1"/>
    <dgm:cxn modelId="{04BE8857-B658-41F5-9FB9-9DE205CB793B}" type="presParOf" srcId="{1D0785B2-5D30-4B6B-B90A-F1BE50455E61}" destId="{4DCBCF26-B231-4BD9-AEE3-0CB5B253F3C3}" srcOrd="5" destOrd="0" presId="urn:microsoft.com/office/officeart/2005/8/layout/hierarchy1"/>
    <dgm:cxn modelId="{2610FCFA-CDEC-433C-A658-1F4E4904F6E0}" type="presParOf" srcId="{4DCBCF26-B231-4BD9-AEE3-0CB5B253F3C3}" destId="{BDF21D54-2021-40C2-B4B0-A2E1A0241916}" srcOrd="0" destOrd="0" presId="urn:microsoft.com/office/officeart/2005/8/layout/hierarchy1"/>
    <dgm:cxn modelId="{7F31F4A8-4238-4180-A524-F2CF48FD0B15}" type="presParOf" srcId="{BDF21D54-2021-40C2-B4B0-A2E1A0241916}" destId="{C68D4B40-8FA0-44B0-BAA1-7E630D0681E6}" srcOrd="0" destOrd="0" presId="urn:microsoft.com/office/officeart/2005/8/layout/hierarchy1"/>
    <dgm:cxn modelId="{B3ABE079-70F4-4E48-889C-E3BE41B08CC5}" type="presParOf" srcId="{BDF21D54-2021-40C2-B4B0-A2E1A0241916}" destId="{587D1446-F384-4EE2-98BF-1D87893A0204}" srcOrd="1" destOrd="0" presId="urn:microsoft.com/office/officeart/2005/8/layout/hierarchy1"/>
    <dgm:cxn modelId="{4197F484-2433-48F0-B482-DF67289FD538}" type="presParOf" srcId="{4DCBCF26-B231-4BD9-AEE3-0CB5B253F3C3}" destId="{5D423F9B-9046-4774-95A9-4D9556763F10}" srcOrd="1" destOrd="0" presId="urn:microsoft.com/office/officeart/2005/8/layout/hierarchy1"/>
    <dgm:cxn modelId="{D030F6F8-614C-42C3-B5E4-CCCBE1AAC8D0}" type="presParOf" srcId="{1D0785B2-5D30-4B6B-B90A-F1BE50455E61}" destId="{65845F81-87C7-425E-AAA0-EF0F697FBFF9}" srcOrd="6" destOrd="0" presId="urn:microsoft.com/office/officeart/2005/8/layout/hierarchy1"/>
    <dgm:cxn modelId="{B79D44AD-CFBD-496C-9B3B-70B3415D6C2D}" type="presParOf" srcId="{1D0785B2-5D30-4B6B-B90A-F1BE50455E61}" destId="{5BB5C265-6C36-47A1-95A3-1D446EAD75FC}" srcOrd="7" destOrd="0" presId="urn:microsoft.com/office/officeart/2005/8/layout/hierarchy1"/>
    <dgm:cxn modelId="{C5BE96C6-5557-424C-8859-F6A498601887}" type="presParOf" srcId="{5BB5C265-6C36-47A1-95A3-1D446EAD75FC}" destId="{6BEC3068-C198-4DFC-8315-F3F045A28CA8}" srcOrd="0" destOrd="0" presId="urn:microsoft.com/office/officeart/2005/8/layout/hierarchy1"/>
    <dgm:cxn modelId="{777E56E4-183B-4DD4-9FCB-B9A137D197C4}" type="presParOf" srcId="{6BEC3068-C198-4DFC-8315-F3F045A28CA8}" destId="{14B0C68E-686A-4925-8294-05DEEDD8B246}" srcOrd="0" destOrd="0" presId="urn:microsoft.com/office/officeart/2005/8/layout/hierarchy1"/>
    <dgm:cxn modelId="{1AD928C7-C338-4BD2-9374-93340B797818}" type="presParOf" srcId="{6BEC3068-C198-4DFC-8315-F3F045A28CA8}" destId="{85A5B67B-B1C4-47CA-BD8F-ED9EB19AE40D}" srcOrd="1" destOrd="0" presId="urn:microsoft.com/office/officeart/2005/8/layout/hierarchy1"/>
    <dgm:cxn modelId="{AC6E1AC9-0434-49CA-BB2A-9494D9A841EF}" type="presParOf" srcId="{5BB5C265-6C36-47A1-95A3-1D446EAD75FC}" destId="{47206288-A351-44C7-B691-31C6CACDFCBF}" srcOrd="1" destOrd="0" presId="urn:microsoft.com/office/officeart/2005/8/layout/hierarchy1"/>
    <dgm:cxn modelId="{F18D0472-DF79-42DB-B6E2-DAC301E90058}" type="presParOf" srcId="{1D0785B2-5D30-4B6B-B90A-F1BE50455E61}" destId="{487930B6-CB63-439F-BDA3-B9859A7B2366}" srcOrd="8" destOrd="0" presId="urn:microsoft.com/office/officeart/2005/8/layout/hierarchy1"/>
    <dgm:cxn modelId="{4BA5A135-2353-4AB3-9346-1997456C4ECA}" type="presParOf" srcId="{1D0785B2-5D30-4B6B-B90A-F1BE50455E61}" destId="{9FE549BB-ED73-49EF-8DC9-DA594ECF4FF2}" srcOrd="9" destOrd="0" presId="urn:microsoft.com/office/officeart/2005/8/layout/hierarchy1"/>
    <dgm:cxn modelId="{69214D5E-9237-4E4A-A2AC-EF7D18CFBAF7}" type="presParOf" srcId="{9FE549BB-ED73-49EF-8DC9-DA594ECF4FF2}" destId="{9066C04C-1912-4409-B8CF-245E48344A88}" srcOrd="0" destOrd="0" presId="urn:microsoft.com/office/officeart/2005/8/layout/hierarchy1"/>
    <dgm:cxn modelId="{10277F75-D117-40D6-956E-6EF224C30C8F}" type="presParOf" srcId="{9066C04C-1912-4409-B8CF-245E48344A88}" destId="{79FCB879-7F5E-47E5-87C9-CDD99B331746}" srcOrd="0" destOrd="0" presId="urn:microsoft.com/office/officeart/2005/8/layout/hierarchy1"/>
    <dgm:cxn modelId="{891C0734-3B1A-46C5-A39D-F6AB138EC54A}" type="presParOf" srcId="{9066C04C-1912-4409-B8CF-245E48344A88}" destId="{714F01CE-7DEC-481F-8CBD-F375DE0A6EFD}" srcOrd="1" destOrd="0" presId="urn:microsoft.com/office/officeart/2005/8/layout/hierarchy1"/>
    <dgm:cxn modelId="{C06648C0-278B-49C0-B55E-3FAC5E44AE44}" type="presParOf" srcId="{9FE549BB-ED73-49EF-8DC9-DA594ECF4FF2}" destId="{90486F40-4F5A-40E9-A1EA-D87C8249975F}" srcOrd="1" destOrd="0" presId="urn:microsoft.com/office/officeart/2005/8/layout/hierarchy1"/>
    <dgm:cxn modelId="{6CCA3AC3-07DF-461C-8305-2BFBB5418006}" type="presParOf" srcId="{1D0785B2-5D30-4B6B-B90A-F1BE50455E61}" destId="{955455DE-CB16-488A-B2C1-791E03CD8123}" srcOrd="10" destOrd="0" presId="urn:microsoft.com/office/officeart/2005/8/layout/hierarchy1"/>
    <dgm:cxn modelId="{3EF911FA-3D36-4233-B016-ACD6ED733AE8}" type="presParOf" srcId="{1D0785B2-5D30-4B6B-B90A-F1BE50455E61}" destId="{732B94D6-BCBD-42CA-A5E8-6EA1DA05D855}" srcOrd="11" destOrd="0" presId="urn:microsoft.com/office/officeart/2005/8/layout/hierarchy1"/>
    <dgm:cxn modelId="{756BE20D-BAD0-4245-A7BC-C517C6298383}" type="presParOf" srcId="{732B94D6-BCBD-42CA-A5E8-6EA1DA05D855}" destId="{11F0DD13-2DFD-4184-903C-1DBAC88795BC}" srcOrd="0" destOrd="0" presId="urn:microsoft.com/office/officeart/2005/8/layout/hierarchy1"/>
    <dgm:cxn modelId="{BCF35185-1F58-475A-A430-BA501C3D500C}" type="presParOf" srcId="{11F0DD13-2DFD-4184-903C-1DBAC88795BC}" destId="{3A2EFBF0-95AC-4D35-8C6F-2E131A173836}" srcOrd="0" destOrd="0" presId="urn:microsoft.com/office/officeart/2005/8/layout/hierarchy1"/>
    <dgm:cxn modelId="{5027B6B3-E8E1-4F45-B094-5B00CA4EB9D0}" type="presParOf" srcId="{11F0DD13-2DFD-4184-903C-1DBAC88795BC}" destId="{898015F6-2799-4994-B92F-E8BDE3300397}" srcOrd="1" destOrd="0" presId="urn:microsoft.com/office/officeart/2005/8/layout/hierarchy1"/>
    <dgm:cxn modelId="{94AD1217-7BE6-450C-8A95-38C7C33AEF7A}" type="presParOf" srcId="{732B94D6-BCBD-42CA-A5E8-6EA1DA05D855}" destId="{2E66D41E-0382-44B6-AB24-8EDC065BF986}" srcOrd="1" destOrd="0" presId="urn:microsoft.com/office/officeart/2005/8/layout/hierarchy1"/>
    <dgm:cxn modelId="{395CD1BC-58DF-4DAA-96D0-10DD6B6C39BB}" type="presParOf" srcId="{FB91B7B0-F165-430B-BC90-43954AFADDA2}" destId="{D534D434-3684-445A-B553-C08259184623}" srcOrd="4" destOrd="0" presId="urn:microsoft.com/office/officeart/2005/8/layout/hierarchy1"/>
    <dgm:cxn modelId="{2184F4A2-DFD6-4720-84B4-ECD573F9C498}" type="presParOf" srcId="{FB91B7B0-F165-430B-BC90-43954AFADDA2}" destId="{0C5B3D7C-0C53-49DA-B58F-11B617511D45}" srcOrd="5" destOrd="0" presId="urn:microsoft.com/office/officeart/2005/8/layout/hierarchy1"/>
    <dgm:cxn modelId="{FB6BFD8A-0146-40E7-A71E-326B9C964269}" type="presParOf" srcId="{0C5B3D7C-0C53-49DA-B58F-11B617511D45}" destId="{B1510BE1-F6B2-4991-934E-7552852F6C01}" srcOrd="0" destOrd="0" presId="urn:microsoft.com/office/officeart/2005/8/layout/hierarchy1"/>
    <dgm:cxn modelId="{C8919979-B49F-498B-8729-F09F5B168318}" type="presParOf" srcId="{B1510BE1-F6B2-4991-934E-7552852F6C01}" destId="{CA0B5C38-371F-45D7-84FB-FFB677F8F8F6}" srcOrd="0" destOrd="0" presId="urn:microsoft.com/office/officeart/2005/8/layout/hierarchy1"/>
    <dgm:cxn modelId="{D252EC24-F017-42B8-ACB8-D7F1DB4FCEBA}" type="presParOf" srcId="{B1510BE1-F6B2-4991-934E-7552852F6C01}" destId="{6B73D70D-3A5F-44FC-8C0B-A2459F43F8C8}" srcOrd="1" destOrd="0" presId="urn:microsoft.com/office/officeart/2005/8/layout/hierarchy1"/>
    <dgm:cxn modelId="{3CDCB2E0-F53F-4E0C-9FFC-EF1332AF8D0E}" type="presParOf" srcId="{0C5B3D7C-0C53-49DA-B58F-11B617511D45}" destId="{07235391-96A0-43DE-A1FB-A6BE912BB1C1}" srcOrd="1" destOrd="0" presId="urn:microsoft.com/office/officeart/2005/8/layout/hierarchy1"/>
    <dgm:cxn modelId="{CB1A9FA8-248E-4B42-9E42-379745AAB23B}" type="presParOf" srcId="{07235391-96A0-43DE-A1FB-A6BE912BB1C1}" destId="{F16BCF38-69E6-4812-B841-8D0DD8BE7A4D}" srcOrd="0" destOrd="0" presId="urn:microsoft.com/office/officeart/2005/8/layout/hierarchy1"/>
    <dgm:cxn modelId="{1E4C5CA9-A533-4A95-B835-E6290FD64E76}" type="presParOf" srcId="{07235391-96A0-43DE-A1FB-A6BE912BB1C1}" destId="{9F0D4B15-0147-4DEB-BBC7-6CC413816577}" srcOrd="1" destOrd="0" presId="urn:microsoft.com/office/officeart/2005/8/layout/hierarchy1"/>
    <dgm:cxn modelId="{69484F1C-53BF-47A2-9D24-8A412343EA9B}" type="presParOf" srcId="{9F0D4B15-0147-4DEB-BBC7-6CC413816577}" destId="{551F6612-CCCE-45E9-87F6-FCC1778E7C93}" srcOrd="0" destOrd="0" presId="urn:microsoft.com/office/officeart/2005/8/layout/hierarchy1"/>
    <dgm:cxn modelId="{3D64E7D7-0126-4588-A6F4-0451F042AB14}" type="presParOf" srcId="{551F6612-CCCE-45E9-87F6-FCC1778E7C93}" destId="{34B9ED35-BC7E-462B-AAE8-DA24020EAE3A}" srcOrd="0" destOrd="0" presId="urn:microsoft.com/office/officeart/2005/8/layout/hierarchy1"/>
    <dgm:cxn modelId="{B2B664D4-AED9-42A5-B7F4-81EF520300E4}" type="presParOf" srcId="{551F6612-CCCE-45E9-87F6-FCC1778E7C93}" destId="{03B12E3D-847C-41F2-943D-004E5FEB642E}" srcOrd="1" destOrd="0" presId="urn:microsoft.com/office/officeart/2005/8/layout/hierarchy1"/>
    <dgm:cxn modelId="{3E7C3D49-5266-4B9C-AD37-8C3F191F4F21}" type="presParOf" srcId="{9F0D4B15-0147-4DEB-BBC7-6CC413816577}" destId="{EC97347B-EAD9-4818-9678-ADEFB1914855}" srcOrd="1" destOrd="0" presId="urn:microsoft.com/office/officeart/2005/8/layout/hierarchy1"/>
    <dgm:cxn modelId="{94BFDCCF-476B-4044-82B8-C8FFE5E8CBA4}" type="presParOf" srcId="{07235391-96A0-43DE-A1FB-A6BE912BB1C1}" destId="{D46BADA1-8856-4040-9EB8-A15A7C6AA716}" srcOrd="2" destOrd="0" presId="urn:microsoft.com/office/officeart/2005/8/layout/hierarchy1"/>
    <dgm:cxn modelId="{BD7FFBF5-4C0F-4F54-952E-6AA496977EAC}" type="presParOf" srcId="{07235391-96A0-43DE-A1FB-A6BE912BB1C1}" destId="{A41AD9E1-556F-4ADC-A6D9-50DE5E5CD995}" srcOrd="3" destOrd="0" presId="urn:microsoft.com/office/officeart/2005/8/layout/hierarchy1"/>
    <dgm:cxn modelId="{9A1D6DD8-9E7A-44F5-82EE-2F5FCF1F590A}" type="presParOf" srcId="{A41AD9E1-556F-4ADC-A6D9-50DE5E5CD995}" destId="{B89FF16F-3176-4002-A707-14836AEA28EB}" srcOrd="0" destOrd="0" presId="urn:microsoft.com/office/officeart/2005/8/layout/hierarchy1"/>
    <dgm:cxn modelId="{3A163A27-6B63-4130-9493-13804DF5F32E}" type="presParOf" srcId="{B89FF16F-3176-4002-A707-14836AEA28EB}" destId="{C28D6DC7-24EC-4D88-95E9-1CA1F6CD53E9}" srcOrd="0" destOrd="0" presId="urn:microsoft.com/office/officeart/2005/8/layout/hierarchy1"/>
    <dgm:cxn modelId="{9DBDB9D0-B28E-475F-BF30-C8DC6F752332}" type="presParOf" srcId="{B89FF16F-3176-4002-A707-14836AEA28EB}" destId="{1CA807D1-EE63-4B66-A9E0-0078451DA597}" srcOrd="1" destOrd="0" presId="urn:microsoft.com/office/officeart/2005/8/layout/hierarchy1"/>
    <dgm:cxn modelId="{C00EEE83-0744-4C10-9B3F-E4FBCDCF7CA9}" type="presParOf" srcId="{A41AD9E1-556F-4ADC-A6D9-50DE5E5CD995}" destId="{CE59B41A-51D0-426C-86E2-4E9B74DE2173}" srcOrd="1" destOrd="0" presId="urn:microsoft.com/office/officeart/2005/8/layout/hierarchy1"/>
    <dgm:cxn modelId="{C8141835-84CC-4648-863F-6074224F88F4}" type="presParOf" srcId="{07235391-96A0-43DE-A1FB-A6BE912BB1C1}" destId="{C25820AA-C5A2-4962-BB3A-330E3598491E}" srcOrd="4" destOrd="0" presId="urn:microsoft.com/office/officeart/2005/8/layout/hierarchy1"/>
    <dgm:cxn modelId="{BA1A77DA-3D1D-4467-B97D-8DF9F3639279}" type="presParOf" srcId="{07235391-96A0-43DE-A1FB-A6BE912BB1C1}" destId="{13F94CD6-41EC-4440-A9CB-0345A6CB8CD9}" srcOrd="5" destOrd="0" presId="urn:microsoft.com/office/officeart/2005/8/layout/hierarchy1"/>
    <dgm:cxn modelId="{1BC7F891-3966-476D-8754-B78DC1187720}" type="presParOf" srcId="{13F94CD6-41EC-4440-A9CB-0345A6CB8CD9}" destId="{1770E128-873E-42BD-BC3D-6E83E376A957}" srcOrd="0" destOrd="0" presId="urn:microsoft.com/office/officeart/2005/8/layout/hierarchy1"/>
    <dgm:cxn modelId="{C7F0CF49-F919-476D-91D4-DB9EE5B38ADD}" type="presParOf" srcId="{1770E128-873E-42BD-BC3D-6E83E376A957}" destId="{4AFFF71C-30A9-4C19-957A-8489F6A71543}" srcOrd="0" destOrd="0" presId="urn:microsoft.com/office/officeart/2005/8/layout/hierarchy1"/>
    <dgm:cxn modelId="{A36E2AF6-7312-49DF-A2EC-DAFDB8FD946C}" type="presParOf" srcId="{1770E128-873E-42BD-BC3D-6E83E376A957}" destId="{DF5EDD19-2BF0-44C2-8FE8-255812601E0D}" srcOrd="1" destOrd="0" presId="urn:microsoft.com/office/officeart/2005/8/layout/hierarchy1"/>
    <dgm:cxn modelId="{9DAD95FB-A885-4702-86DF-D824BBA9973F}" type="presParOf" srcId="{13F94CD6-41EC-4440-A9CB-0345A6CB8CD9}" destId="{3F60B22C-5D1A-484D-8ED1-14D90BBE8E81}" srcOrd="1" destOrd="0" presId="urn:microsoft.com/office/officeart/2005/8/layout/hierarchy1"/>
    <dgm:cxn modelId="{14E52069-7AC2-4403-AC60-A49EE904C3A5}" type="presParOf" srcId="{07235391-96A0-43DE-A1FB-A6BE912BB1C1}" destId="{2B7B8625-B95E-465D-A5A0-CE4116C1B08B}" srcOrd="6" destOrd="0" presId="urn:microsoft.com/office/officeart/2005/8/layout/hierarchy1"/>
    <dgm:cxn modelId="{941D28BB-4ACB-4FA7-87F4-91CB5C5B3DB7}" type="presParOf" srcId="{07235391-96A0-43DE-A1FB-A6BE912BB1C1}" destId="{A38BF318-6EE9-4A9E-8DCB-C7B5A1C57CB6}" srcOrd="7" destOrd="0" presId="urn:microsoft.com/office/officeart/2005/8/layout/hierarchy1"/>
    <dgm:cxn modelId="{4FC1E573-F684-42E7-B755-E0B7A7A10FBD}" type="presParOf" srcId="{A38BF318-6EE9-4A9E-8DCB-C7B5A1C57CB6}" destId="{39A898CA-54B6-4311-BC39-9CB372EC6094}" srcOrd="0" destOrd="0" presId="urn:microsoft.com/office/officeart/2005/8/layout/hierarchy1"/>
    <dgm:cxn modelId="{DDDAD4BF-2E7E-418A-863E-5C6E7C6907AF}" type="presParOf" srcId="{39A898CA-54B6-4311-BC39-9CB372EC6094}" destId="{309FD1A9-DA81-4D6C-9DD6-FC5FAC4B71D3}" srcOrd="0" destOrd="0" presId="urn:microsoft.com/office/officeart/2005/8/layout/hierarchy1"/>
    <dgm:cxn modelId="{A26354C1-3C9A-4928-A6F1-1673400BEB4A}" type="presParOf" srcId="{39A898CA-54B6-4311-BC39-9CB372EC6094}" destId="{7A82DEBF-6B76-486C-8023-92D46FDC90B5}" srcOrd="1" destOrd="0" presId="urn:microsoft.com/office/officeart/2005/8/layout/hierarchy1"/>
    <dgm:cxn modelId="{1A8EFE6E-38DE-46BD-8E79-5C2B03FCC7C9}" type="presParOf" srcId="{A38BF318-6EE9-4A9E-8DCB-C7B5A1C57CB6}" destId="{809EF0A7-8DB8-4ADB-B04D-384FBE0D589D}" srcOrd="1" destOrd="0" presId="urn:microsoft.com/office/officeart/2005/8/layout/hierarchy1"/>
    <dgm:cxn modelId="{E2CE6A7F-1172-45EF-A248-5A431F5C01B1}" type="presParOf" srcId="{FB91B7B0-F165-430B-BC90-43954AFADDA2}" destId="{DAE511CE-7B9F-49CC-B704-F7747C7C63B3}" srcOrd="6" destOrd="0" presId="urn:microsoft.com/office/officeart/2005/8/layout/hierarchy1"/>
    <dgm:cxn modelId="{42EB48F7-8174-4001-9C1C-F14CC2920535}" type="presParOf" srcId="{FB91B7B0-F165-430B-BC90-43954AFADDA2}" destId="{2822EC53-C266-497D-8B2F-911F52242D27}" srcOrd="7" destOrd="0" presId="urn:microsoft.com/office/officeart/2005/8/layout/hierarchy1"/>
    <dgm:cxn modelId="{CF49831C-C1D7-4B3F-AAB4-4303DEE68B72}" type="presParOf" srcId="{2822EC53-C266-497D-8B2F-911F52242D27}" destId="{48D723F6-EFF9-4BB8-88D0-2BE58459BD4A}" srcOrd="0" destOrd="0" presId="urn:microsoft.com/office/officeart/2005/8/layout/hierarchy1"/>
    <dgm:cxn modelId="{4FB62964-CAB6-4E81-9B5C-678416C3D3AA}" type="presParOf" srcId="{48D723F6-EFF9-4BB8-88D0-2BE58459BD4A}" destId="{37698CB1-02D8-4BF4-A003-ABF5821651FE}" srcOrd="0" destOrd="0" presId="urn:microsoft.com/office/officeart/2005/8/layout/hierarchy1"/>
    <dgm:cxn modelId="{3C3F64C3-5C3F-4DF3-A33A-C94A90215B18}" type="presParOf" srcId="{48D723F6-EFF9-4BB8-88D0-2BE58459BD4A}" destId="{B07F2D98-7DFF-4DBB-95C9-FEA80E54EAC5}" srcOrd="1" destOrd="0" presId="urn:microsoft.com/office/officeart/2005/8/layout/hierarchy1"/>
    <dgm:cxn modelId="{DAAACC1E-2402-4685-80A2-8FE186764629}" type="presParOf" srcId="{2822EC53-C266-497D-8B2F-911F52242D27}" destId="{E36C32F3-91CC-4D9B-BA40-62B0F9A3902F}" srcOrd="1" destOrd="0" presId="urn:microsoft.com/office/officeart/2005/8/layout/hierarchy1"/>
    <dgm:cxn modelId="{40C0B7F2-3B22-4DCB-8B7D-EC4111399065}" type="presParOf" srcId="{E36C32F3-91CC-4D9B-BA40-62B0F9A3902F}" destId="{E2AF7F4D-A223-44DF-AB79-328673FC16A4}" srcOrd="0" destOrd="0" presId="urn:microsoft.com/office/officeart/2005/8/layout/hierarchy1"/>
    <dgm:cxn modelId="{4568EB91-C116-4F6C-8284-02B4FE6CFE89}" type="presParOf" srcId="{E36C32F3-91CC-4D9B-BA40-62B0F9A3902F}" destId="{206BB39D-6F8C-479B-B48D-3729A320A8E4}" srcOrd="1" destOrd="0" presId="urn:microsoft.com/office/officeart/2005/8/layout/hierarchy1"/>
    <dgm:cxn modelId="{38A65B4A-FE68-48D7-AAF4-9084494A80B7}" type="presParOf" srcId="{206BB39D-6F8C-479B-B48D-3729A320A8E4}" destId="{9FE36173-84CC-4074-9604-1BC60F44BA74}" srcOrd="0" destOrd="0" presId="urn:microsoft.com/office/officeart/2005/8/layout/hierarchy1"/>
    <dgm:cxn modelId="{F86BB5F7-318C-408D-8BF0-59DFC2CE92B5}" type="presParOf" srcId="{9FE36173-84CC-4074-9604-1BC60F44BA74}" destId="{2DE6DE79-81BA-46FC-84AA-0A6AE46CDB1D}" srcOrd="0" destOrd="0" presId="urn:microsoft.com/office/officeart/2005/8/layout/hierarchy1"/>
    <dgm:cxn modelId="{F93244D8-9E96-48BE-8737-D53488265F23}" type="presParOf" srcId="{9FE36173-84CC-4074-9604-1BC60F44BA74}" destId="{B8B3024E-9FA6-4EE3-9629-04563EAD9A9C}" srcOrd="1" destOrd="0" presId="urn:microsoft.com/office/officeart/2005/8/layout/hierarchy1"/>
    <dgm:cxn modelId="{736EE489-9D39-4E17-8ACA-EE0AA15DFB91}" type="presParOf" srcId="{206BB39D-6F8C-479B-B48D-3729A320A8E4}" destId="{2C4EB88C-A4D2-4DC6-BB5D-AB748FA9A2AB}" srcOrd="1" destOrd="0" presId="urn:microsoft.com/office/officeart/2005/8/layout/hierarchy1"/>
    <dgm:cxn modelId="{51AEA1AA-CEB3-427F-8249-BDDEBEFF2DB4}" type="presParOf" srcId="{E36C32F3-91CC-4D9B-BA40-62B0F9A3902F}" destId="{1A998E38-5EB9-4C92-AB5F-6491674428DD}" srcOrd="2" destOrd="0" presId="urn:microsoft.com/office/officeart/2005/8/layout/hierarchy1"/>
    <dgm:cxn modelId="{F6186A29-5387-41D4-A026-CD42785A8860}" type="presParOf" srcId="{E36C32F3-91CC-4D9B-BA40-62B0F9A3902F}" destId="{88BFD34A-7B01-441A-9F3D-581FFF86C8F7}" srcOrd="3" destOrd="0" presId="urn:microsoft.com/office/officeart/2005/8/layout/hierarchy1"/>
    <dgm:cxn modelId="{340610A2-0AA7-4B80-A896-8072B7C8C7A0}" type="presParOf" srcId="{88BFD34A-7B01-441A-9F3D-581FFF86C8F7}" destId="{C6D30C54-1498-4641-A290-3CFF36F58BAA}" srcOrd="0" destOrd="0" presId="urn:microsoft.com/office/officeart/2005/8/layout/hierarchy1"/>
    <dgm:cxn modelId="{BE749434-5A28-45FE-A4C1-1B3D163FEC95}" type="presParOf" srcId="{C6D30C54-1498-4641-A290-3CFF36F58BAA}" destId="{C241B993-3032-419C-AF06-8FD8BBDDB89C}" srcOrd="0" destOrd="0" presId="urn:microsoft.com/office/officeart/2005/8/layout/hierarchy1"/>
    <dgm:cxn modelId="{52E8D889-3179-4FD6-9567-5D37CB886562}" type="presParOf" srcId="{C6D30C54-1498-4641-A290-3CFF36F58BAA}" destId="{A91D721B-1B34-499F-B962-EB472B42AB14}" srcOrd="1" destOrd="0" presId="urn:microsoft.com/office/officeart/2005/8/layout/hierarchy1"/>
    <dgm:cxn modelId="{2AB0EBCC-AB8F-4808-B7FB-97741870C238}" type="presParOf" srcId="{88BFD34A-7B01-441A-9F3D-581FFF86C8F7}" destId="{23CA1D92-6FA7-4E40-A5DD-33682D9ED7A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50FD92-E736-46B0-872B-9192FBCAE88B}"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zh-TW" altLang="en-US"/>
        </a:p>
      </dgm:t>
    </dgm:pt>
    <dgm:pt modelId="{A6E7835D-950C-4FA7-92EE-3D9EB0563B11}">
      <dgm:prSet custT="1"/>
      <dgm:spPr>
        <a:solidFill>
          <a:schemeClr val="bg1"/>
        </a:solidFill>
        <a:ln>
          <a:solidFill>
            <a:schemeClr val="tx2"/>
          </a:solidFill>
        </a:ln>
      </dgm:spPr>
      <dgm:t>
        <a:bodyPr/>
        <a:lstStyle/>
        <a:p>
          <a:r>
            <a:rPr lang="zh-TW" altLang="en-US" sz="2400" dirty="0">
              <a:solidFill>
                <a:srgbClr val="C00000"/>
              </a:solidFill>
              <a:latin typeface="標楷體" panose="03000509000000000000" pitchFamily="65" charset="-120"/>
              <a:ea typeface="標楷體" panose="03000509000000000000" pitchFamily="65" charset="-120"/>
            </a:rPr>
            <a:t>放眼世界兒童最急迫的生存需求</a:t>
          </a:r>
          <a:endParaRPr lang="en-US" altLang="zh-TW" sz="2400" dirty="0">
            <a:solidFill>
              <a:srgbClr val="C00000"/>
            </a:solidFill>
            <a:latin typeface="標楷體" panose="03000509000000000000" pitchFamily="65" charset="-120"/>
            <a:ea typeface="標楷體" panose="03000509000000000000" pitchFamily="65" charset="-120"/>
          </a:endParaRPr>
        </a:p>
      </dgm:t>
    </dgm:pt>
    <dgm:pt modelId="{8A2757E8-5CE4-4825-A3E4-D2A5F24A49E3}" type="parTrans" cxnId="{65CBF7EC-46DF-40EE-BF21-2D364E8E847B}">
      <dgm:prSet/>
      <dgm:spPr/>
      <dgm:t>
        <a:bodyPr/>
        <a:lstStyle/>
        <a:p>
          <a:endParaRPr lang="zh-TW" altLang="en-US"/>
        </a:p>
      </dgm:t>
    </dgm:pt>
    <dgm:pt modelId="{D381C757-BCBD-4B75-A131-D451F546D78F}" type="sibTrans" cxnId="{65CBF7EC-46DF-40EE-BF21-2D364E8E847B}">
      <dgm:prSet/>
      <dgm:spPr>
        <a:solidFill>
          <a:srgbClr val="008000"/>
        </a:solidFill>
      </dgm:spPr>
      <dgm:t>
        <a:bodyPr/>
        <a:lstStyle/>
        <a:p>
          <a:endParaRPr lang="zh-TW" altLang="en-US"/>
        </a:p>
      </dgm:t>
    </dgm:pt>
    <dgm:pt modelId="{0043912A-9D42-48B9-8366-F12F10AE5991}">
      <dgm:prSet custT="1"/>
      <dgm:spPr>
        <a:solidFill>
          <a:schemeClr val="bg1"/>
        </a:solidFill>
        <a:ln>
          <a:solidFill>
            <a:schemeClr val="tx2"/>
          </a:solidFill>
        </a:ln>
      </dgm:spPr>
      <dgm:t>
        <a:bodyPr/>
        <a:lstStyle/>
        <a:p>
          <a:r>
            <a:rPr lang="zh-TW" altLang="en-US" sz="2400" dirty="0">
              <a:solidFill>
                <a:srgbClr val="006600"/>
              </a:solidFill>
              <a:latin typeface="標楷體" panose="03000509000000000000" pitchFamily="65" charset="-120"/>
              <a:ea typeface="標楷體" panose="03000509000000000000" pitchFamily="65" charset="-120"/>
            </a:rPr>
            <a:t>轉化兒童為權利主體</a:t>
          </a:r>
          <a:endParaRPr lang="en-US" altLang="zh-TW" sz="2400" dirty="0">
            <a:solidFill>
              <a:srgbClr val="006600"/>
            </a:solidFill>
            <a:latin typeface="標楷體" panose="03000509000000000000" pitchFamily="65" charset="-120"/>
            <a:ea typeface="標楷體" panose="03000509000000000000" pitchFamily="65" charset="-120"/>
          </a:endParaRPr>
        </a:p>
      </dgm:t>
    </dgm:pt>
    <dgm:pt modelId="{2FC70EDB-0802-4A9B-8674-F1C69BBA235F}" type="parTrans" cxnId="{A1C43A82-8C7B-43D9-949C-848B05EB7B47}">
      <dgm:prSet/>
      <dgm:spPr/>
      <dgm:t>
        <a:bodyPr/>
        <a:lstStyle/>
        <a:p>
          <a:endParaRPr lang="zh-TW" altLang="en-US"/>
        </a:p>
      </dgm:t>
    </dgm:pt>
    <dgm:pt modelId="{03655090-2F06-44F2-BC08-02042C3A8D7F}" type="sibTrans" cxnId="{A1C43A82-8C7B-43D9-949C-848B05EB7B47}">
      <dgm:prSet/>
      <dgm:spPr>
        <a:solidFill>
          <a:schemeClr val="accent2"/>
        </a:solidFill>
      </dgm:spPr>
      <dgm:t>
        <a:bodyPr/>
        <a:lstStyle/>
        <a:p>
          <a:endParaRPr lang="zh-TW" altLang="en-US"/>
        </a:p>
      </dgm:t>
    </dgm:pt>
    <dgm:pt modelId="{4C11DCCC-42E8-47E9-8AC8-B46F3B831A50}">
      <dgm:prSet custT="1"/>
      <dgm:spPr>
        <a:solidFill>
          <a:schemeClr val="bg1"/>
        </a:solidFill>
        <a:ln>
          <a:solidFill>
            <a:schemeClr val="tx2"/>
          </a:solidFill>
        </a:ln>
      </dgm:spPr>
      <dgm:t>
        <a:bodyPr/>
        <a:lstStyle/>
        <a:p>
          <a:r>
            <a:rPr lang="zh-TW" altLang="en-US" sz="2400" dirty="0">
              <a:solidFill>
                <a:srgbClr val="7030A0"/>
              </a:solidFill>
              <a:latin typeface="標楷體" panose="03000509000000000000" pitchFamily="65" charset="-120"/>
              <a:ea typeface="標楷體" panose="03000509000000000000" pitchFamily="65" charset="-120"/>
            </a:rPr>
            <a:t>看見兒童發展的需要</a:t>
          </a:r>
          <a:endParaRPr lang="en-US" altLang="zh-TW" sz="2400" dirty="0">
            <a:solidFill>
              <a:srgbClr val="7030A0"/>
            </a:solidFill>
            <a:latin typeface="標楷體" panose="03000509000000000000" pitchFamily="65" charset="-120"/>
            <a:ea typeface="標楷體" panose="03000509000000000000" pitchFamily="65" charset="-120"/>
          </a:endParaRPr>
        </a:p>
      </dgm:t>
    </dgm:pt>
    <dgm:pt modelId="{92A2D516-5138-4F8D-B629-50DF561B1B70}" type="parTrans" cxnId="{F0FE4C2A-1A9B-4798-B89F-C1DCD7232A8D}">
      <dgm:prSet/>
      <dgm:spPr/>
      <dgm:t>
        <a:bodyPr/>
        <a:lstStyle/>
        <a:p>
          <a:endParaRPr lang="zh-TW" altLang="en-US"/>
        </a:p>
      </dgm:t>
    </dgm:pt>
    <dgm:pt modelId="{F826B45F-CE8D-4ED2-B048-04F221A5E079}" type="sibTrans" cxnId="{F0FE4C2A-1A9B-4798-B89F-C1DCD7232A8D}">
      <dgm:prSet/>
      <dgm:spPr>
        <a:solidFill>
          <a:srgbClr val="7030A0"/>
        </a:solidFill>
      </dgm:spPr>
      <dgm:t>
        <a:bodyPr/>
        <a:lstStyle/>
        <a:p>
          <a:endParaRPr lang="zh-TW" altLang="en-US"/>
        </a:p>
      </dgm:t>
    </dgm:pt>
    <dgm:pt modelId="{D19839C1-ECC7-40CB-8DF6-741164CD6E5B}">
      <dgm:prSet custT="1"/>
      <dgm:spPr>
        <a:solidFill>
          <a:schemeClr val="bg1"/>
        </a:solidFill>
        <a:ln>
          <a:solidFill>
            <a:schemeClr val="tx2"/>
          </a:solidFill>
        </a:ln>
      </dgm:spPr>
      <dgm:t>
        <a:bodyPr/>
        <a:lstStyle/>
        <a:p>
          <a:r>
            <a:rPr lang="zh-TW" altLang="en-US" sz="2400" dirty="0">
              <a:solidFill>
                <a:srgbClr val="0070C0"/>
              </a:solidFill>
              <a:latin typeface="標楷體" panose="03000509000000000000" pitchFamily="65" charset="-120"/>
              <a:ea typeface="標楷體" panose="03000509000000000000" pitchFamily="65" charset="-120"/>
            </a:rPr>
            <a:t>建立世界永續發展的根基</a:t>
          </a:r>
          <a:endParaRPr lang="en-US" altLang="zh-TW" sz="2400" dirty="0">
            <a:solidFill>
              <a:srgbClr val="0070C0"/>
            </a:solidFill>
            <a:latin typeface="標楷體" panose="03000509000000000000" pitchFamily="65" charset="-120"/>
            <a:ea typeface="標楷體" panose="03000509000000000000" pitchFamily="65" charset="-120"/>
          </a:endParaRPr>
        </a:p>
      </dgm:t>
    </dgm:pt>
    <dgm:pt modelId="{EAC45384-1A42-4F78-A00A-EA584C03E2CD}" type="parTrans" cxnId="{B81CF50C-9C45-4C57-BE8B-C3CA0B9EC68E}">
      <dgm:prSet/>
      <dgm:spPr/>
      <dgm:t>
        <a:bodyPr/>
        <a:lstStyle/>
        <a:p>
          <a:endParaRPr lang="zh-TW" altLang="en-US"/>
        </a:p>
      </dgm:t>
    </dgm:pt>
    <dgm:pt modelId="{90156C8B-DDB5-4E6C-894E-8E3D51575D2E}" type="sibTrans" cxnId="{B81CF50C-9C45-4C57-BE8B-C3CA0B9EC68E}">
      <dgm:prSet/>
      <dgm:spPr>
        <a:solidFill>
          <a:schemeClr val="accent3"/>
        </a:solidFill>
      </dgm:spPr>
      <dgm:t>
        <a:bodyPr/>
        <a:lstStyle/>
        <a:p>
          <a:endParaRPr lang="zh-TW" altLang="en-US"/>
        </a:p>
      </dgm:t>
    </dgm:pt>
    <dgm:pt modelId="{54820C8C-B443-4129-880D-C9043962A91C}" type="pres">
      <dgm:prSet presAssocID="{2150FD92-E736-46B0-872B-9192FBCAE88B}" presName="Name0" presStyleCnt="0">
        <dgm:presLayoutVars>
          <dgm:dir/>
          <dgm:resizeHandles val="exact"/>
        </dgm:presLayoutVars>
      </dgm:prSet>
      <dgm:spPr/>
      <dgm:t>
        <a:bodyPr/>
        <a:lstStyle/>
        <a:p>
          <a:endParaRPr lang="zh-TW" altLang="en-US"/>
        </a:p>
      </dgm:t>
    </dgm:pt>
    <dgm:pt modelId="{233303D1-B010-4896-829E-AEC2B0527DE7}" type="pres">
      <dgm:prSet presAssocID="{0043912A-9D42-48B9-8366-F12F10AE5991}" presName="node" presStyleLbl="node1" presStyleIdx="0" presStyleCnt="4" custScaleX="204050">
        <dgm:presLayoutVars>
          <dgm:bulletEnabled val="1"/>
        </dgm:presLayoutVars>
      </dgm:prSet>
      <dgm:spPr/>
      <dgm:t>
        <a:bodyPr/>
        <a:lstStyle/>
        <a:p>
          <a:endParaRPr lang="zh-TW" altLang="en-US"/>
        </a:p>
      </dgm:t>
    </dgm:pt>
    <dgm:pt modelId="{3C84B3C0-EE5F-46B5-AD2A-46A31AFCA883}" type="pres">
      <dgm:prSet presAssocID="{03655090-2F06-44F2-BC08-02042C3A8D7F}" presName="sibTrans" presStyleLbl="sibTrans2D1" presStyleIdx="0" presStyleCnt="4"/>
      <dgm:spPr/>
      <dgm:t>
        <a:bodyPr/>
        <a:lstStyle/>
        <a:p>
          <a:endParaRPr lang="zh-TW" altLang="en-US"/>
        </a:p>
      </dgm:t>
    </dgm:pt>
    <dgm:pt modelId="{BBC52CB8-BBEC-42FF-8B51-FBC88083C249}" type="pres">
      <dgm:prSet presAssocID="{03655090-2F06-44F2-BC08-02042C3A8D7F}" presName="connectorText" presStyleLbl="sibTrans2D1" presStyleIdx="0" presStyleCnt="4"/>
      <dgm:spPr/>
      <dgm:t>
        <a:bodyPr/>
        <a:lstStyle/>
        <a:p>
          <a:endParaRPr lang="zh-TW" altLang="en-US"/>
        </a:p>
      </dgm:t>
    </dgm:pt>
    <dgm:pt modelId="{BB5CE73F-0D6A-4BFA-B692-279AE5BF3010}" type="pres">
      <dgm:prSet presAssocID="{A6E7835D-950C-4FA7-92EE-3D9EB0563B11}" presName="node" presStyleLbl="node1" presStyleIdx="1" presStyleCnt="4" custScaleX="176287">
        <dgm:presLayoutVars>
          <dgm:bulletEnabled val="1"/>
        </dgm:presLayoutVars>
      </dgm:prSet>
      <dgm:spPr/>
      <dgm:t>
        <a:bodyPr/>
        <a:lstStyle/>
        <a:p>
          <a:endParaRPr lang="zh-TW" altLang="en-US"/>
        </a:p>
      </dgm:t>
    </dgm:pt>
    <dgm:pt modelId="{84C0AEDC-B33D-4554-A48F-83980B7FA698}" type="pres">
      <dgm:prSet presAssocID="{D381C757-BCBD-4B75-A131-D451F546D78F}" presName="sibTrans" presStyleLbl="sibTrans2D1" presStyleIdx="1" presStyleCnt="4" custScaleX="104444"/>
      <dgm:spPr/>
      <dgm:t>
        <a:bodyPr/>
        <a:lstStyle/>
        <a:p>
          <a:endParaRPr lang="zh-TW" altLang="en-US"/>
        </a:p>
      </dgm:t>
    </dgm:pt>
    <dgm:pt modelId="{468F63FC-6113-459C-9FF0-D5317298C19C}" type="pres">
      <dgm:prSet presAssocID="{D381C757-BCBD-4B75-A131-D451F546D78F}" presName="connectorText" presStyleLbl="sibTrans2D1" presStyleIdx="1" presStyleCnt="4"/>
      <dgm:spPr/>
      <dgm:t>
        <a:bodyPr/>
        <a:lstStyle/>
        <a:p>
          <a:endParaRPr lang="zh-TW" altLang="en-US"/>
        </a:p>
      </dgm:t>
    </dgm:pt>
    <dgm:pt modelId="{9508E61B-1897-4D19-9644-C940B771DFB3}" type="pres">
      <dgm:prSet presAssocID="{4C11DCCC-42E8-47E9-8AC8-B46F3B831A50}" presName="node" presStyleLbl="node1" presStyleIdx="2" presStyleCnt="4" custScaleX="188635">
        <dgm:presLayoutVars>
          <dgm:bulletEnabled val="1"/>
        </dgm:presLayoutVars>
      </dgm:prSet>
      <dgm:spPr/>
      <dgm:t>
        <a:bodyPr/>
        <a:lstStyle/>
        <a:p>
          <a:endParaRPr lang="zh-TW" altLang="en-US"/>
        </a:p>
      </dgm:t>
    </dgm:pt>
    <dgm:pt modelId="{93FA21FE-656A-410B-8C18-B814AE240B1C}" type="pres">
      <dgm:prSet presAssocID="{F826B45F-CE8D-4ED2-B048-04F221A5E079}" presName="sibTrans" presStyleLbl="sibTrans2D1" presStyleIdx="2" presStyleCnt="4"/>
      <dgm:spPr/>
      <dgm:t>
        <a:bodyPr/>
        <a:lstStyle/>
        <a:p>
          <a:endParaRPr lang="zh-TW" altLang="en-US"/>
        </a:p>
      </dgm:t>
    </dgm:pt>
    <dgm:pt modelId="{F81A6682-82FD-4271-9423-203EEED4DDE5}" type="pres">
      <dgm:prSet presAssocID="{F826B45F-CE8D-4ED2-B048-04F221A5E079}" presName="connectorText" presStyleLbl="sibTrans2D1" presStyleIdx="2" presStyleCnt="4"/>
      <dgm:spPr/>
      <dgm:t>
        <a:bodyPr/>
        <a:lstStyle/>
        <a:p>
          <a:endParaRPr lang="zh-TW" altLang="en-US"/>
        </a:p>
      </dgm:t>
    </dgm:pt>
    <dgm:pt modelId="{AE915A81-AF21-469B-A534-71FB07B2D53C}" type="pres">
      <dgm:prSet presAssocID="{D19839C1-ECC7-40CB-8DF6-741164CD6E5B}" presName="node" presStyleLbl="node1" presStyleIdx="3" presStyleCnt="4" custScaleX="168973">
        <dgm:presLayoutVars>
          <dgm:bulletEnabled val="1"/>
        </dgm:presLayoutVars>
      </dgm:prSet>
      <dgm:spPr/>
      <dgm:t>
        <a:bodyPr/>
        <a:lstStyle/>
        <a:p>
          <a:endParaRPr lang="zh-TW" altLang="en-US"/>
        </a:p>
      </dgm:t>
    </dgm:pt>
    <dgm:pt modelId="{0E2473D0-4D0E-4F01-A81D-C9C101040D73}" type="pres">
      <dgm:prSet presAssocID="{90156C8B-DDB5-4E6C-894E-8E3D51575D2E}" presName="sibTrans" presStyleLbl="sibTrans2D1" presStyleIdx="3" presStyleCnt="4"/>
      <dgm:spPr/>
      <dgm:t>
        <a:bodyPr/>
        <a:lstStyle/>
        <a:p>
          <a:endParaRPr lang="zh-TW" altLang="en-US"/>
        </a:p>
      </dgm:t>
    </dgm:pt>
    <dgm:pt modelId="{1F7A200D-CA8E-48D1-8776-A43825A017AD}" type="pres">
      <dgm:prSet presAssocID="{90156C8B-DDB5-4E6C-894E-8E3D51575D2E}" presName="connectorText" presStyleLbl="sibTrans2D1" presStyleIdx="3" presStyleCnt="4"/>
      <dgm:spPr/>
      <dgm:t>
        <a:bodyPr/>
        <a:lstStyle/>
        <a:p>
          <a:endParaRPr lang="zh-TW" altLang="en-US"/>
        </a:p>
      </dgm:t>
    </dgm:pt>
  </dgm:ptLst>
  <dgm:cxnLst>
    <dgm:cxn modelId="{A0AC6D80-E8A9-4A04-B525-FB0FF73ADDCA}" type="presOf" srcId="{A6E7835D-950C-4FA7-92EE-3D9EB0563B11}" destId="{BB5CE73F-0D6A-4BFA-B692-279AE5BF3010}" srcOrd="0" destOrd="0" presId="urn:microsoft.com/office/officeart/2005/8/layout/cycle7"/>
    <dgm:cxn modelId="{AE98568E-5117-427D-8507-CA202F24EFFD}" type="presOf" srcId="{03655090-2F06-44F2-BC08-02042C3A8D7F}" destId="{BBC52CB8-BBEC-42FF-8B51-FBC88083C249}" srcOrd="1" destOrd="0" presId="urn:microsoft.com/office/officeart/2005/8/layout/cycle7"/>
    <dgm:cxn modelId="{6B50A83B-3DFC-483F-9FB3-56FC215D4C05}" type="presOf" srcId="{F826B45F-CE8D-4ED2-B048-04F221A5E079}" destId="{93FA21FE-656A-410B-8C18-B814AE240B1C}" srcOrd="0" destOrd="0" presId="urn:microsoft.com/office/officeart/2005/8/layout/cycle7"/>
    <dgm:cxn modelId="{D423CF97-F20B-4721-8EFF-0320D0896E8C}" type="presOf" srcId="{2150FD92-E736-46B0-872B-9192FBCAE88B}" destId="{54820C8C-B443-4129-880D-C9043962A91C}" srcOrd="0" destOrd="0" presId="urn:microsoft.com/office/officeart/2005/8/layout/cycle7"/>
    <dgm:cxn modelId="{CCB52812-C0DF-43C7-8A5C-37DBDC57D1D0}" type="presOf" srcId="{90156C8B-DDB5-4E6C-894E-8E3D51575D2E}" destId="{1F7A200D-CA8E-48D1-8776-A43825A017AD}" srcOrd="1" destOrd="0" presId="urn:microsoft.com/office/officeart/2005/8/layout/cycle7"/>
    <dgm:cxn modelId="{65CBF7EC-46DF-40EE-BF21-2D364E8E847B}" srcId="{2150FD92-E736-46B0-872B-9192FBCAE88B}" destId="{A6E7835D-950C-4FA7-92EE-3D9EB0563B11}" srcOrd="1" destOrd="0" parTransId="{8A2757E8-5CE4-4825-A3E4-D2A5F24A49E3}" sibTransId="{D381C757-BCBD-4B75-A131-D451F546D78F}"/>
    <dgm:cxn modelId="{B81CF50C-9C45-4C57-BE8B-C3CA0B9EC68E}" srcId="{2150FD92-E736-46B0-872B-9192FBCAE88B}" destId="{D19839C1-ECC7-40CB-8DF6-741164CD6E5B}" srcOrd="3" destOrd="0" parTransId="{EAC45384-1A42-4F78-A00A-EA584C03E2CD}" sibTransId="{90156C8B-DDB5-4E6C-894E-8E3D51575D2E}"/>
    <dgm:cxn modelId="{D16307DE-027D-42C8-B5C8-FA49FFA13E10}" type="presOf" srcId="{F826B45F-CE8D-4ED2-B048-04F221A5E079}" destId="{F81A6682-82FD-4271-9423-203EEED4DDE5}" srcOrd="1" destOrd="0" presId="urn:microsoft.com/office/officeart/2005/8/layout/cycle7"/>
    <dgm:cxn modelId="{A1C43A82-8C7B-43D9-949C-848B05EB7B47}" srcId="{2150FD92-E736-46B0-872B-9192FBCAE88B}" destId="{0043912A-9D42-48B9-8366-F12F10AE5991}" srcOrd="0" destOrd="0" parTransId="{2FC70EDB-0802-4A9B-8674-F1C69BBA235F}" sibTransId="{03655090-2F06-44F2-BC08-02042C3A8D7F}"/>
    <dgm:cxn modelId="{720A2CCD-CDEA-4E1E-9499-6ACE54D0D5EE}" type="presOf" srcId="{0043912A-9D42-48B9-8366-F12F10AE5991}" destId="{233303D1-B010-4896-829E-AEC2B0527DE7}" srcOrd="0" destOrd="0" presId="urn:microsoft.com/office/officeart/2005/8/layout/cycle7"/>
    <dgm:cxn modelId="{96111C59-BD29-4FDD-9C8C-537FED34E7C5}" type="presOf" srcId="{4C11DCCC-42E8-47E9-8AC8-B46F3B831A50}" destId="{9508E61B-1897-4D19-9644-C940B771DFB3}" srcOrd="0" destOrd="0" presId="urn:microsoft.com/office/officeart/2005/8/layout/cycle7"/>
    <dgm:cxn modelId="{688D836A-F4F5-44BB-AF75-A0C20243F9AF}" type="presOf" srcId="{D381C757-BCBD-4B75-A131-D451F546D78F}" destId="{468F63FC-6113-459C-9FF0-D5317298C19C}" srcOrd="1" destOrd="0" presId="urn:microsoft.com/office/officeart/2005/8/layout/cycle7"/>
    <dgm:cxn modelId="{8D1D327D-A33B-492F-887D-EB2BC1217005}" type="presOf" srcId="{D19839C1-ECC7-40CB-8DF6-741164CD6E5B}" destId="{AE915A81-AF21-469B-A534-71FB07B2D53C}" srcOrd="0" destOrd="0" presId="urn:microsoft.com/office/officeart/2005/8/layout/cycle7"/>
    <dgm:cxn modelId="{94E89E2A-7EFD-4F17-BEB1-EF25AB0999BA}" type="presOf" srcId="{D381C757-BCBD-4B75-A131-D451F546D78F}" destId="{84C0AEDC-B33D-4554-A48F-83980B7FA698}" srcOrd="0" destOrd="0" presId="urn:microsoft.com/office/officeart/2005/8/layout/cycle7"/>
    <dgm:cxn modelId="{F0FE4C2A-1A9B-4798-B89F-C1DCD7232A8D}" srcId="{2150FD92-E736-46B0-872B-9192FBCAE88B}" destId="{4C11DCCC-42E8-47E9-8AC8-B46F3B831A50}" srcOrd="2" destOrd="0" parTransId="{92A2D516-5138-4F8D-B629-50DF561B1B70}" sibTransId="{F826B45F-CE8D-4ED2-B048-04F221A5E079}"/>
    <dgm:cxn modelId="{8774B121-DF8B-4606-BA58-93B5A574052F}" type="presOf" srcId="{03655090-2F06-44F2-BC08-02042C3A8D7F}" destId="{3C84B3C0-EE5F-46B5-AD2A-46A31AFCA883}" srcOrd="0" destOrd="0" presId="urn:microsoft.com/office/officeart/2005/8/layout/cycle7"/>
    <dgm:cxn modelId="{C8CAE3C6-1BCD-484C-9F49-68AAA4B64E0A}" type="presOf" srcId="{90156C8B-DDB5-4E6C-894E-8E3D51575D2E}" destId="{0E2473D0-4D0E-4F01-A81D-C9C101040D73}" srcOrd="0" destOrd="0" presId="urn:microsoft.com/office/officeart/2005/8/layout/cycle7"/>
    <dgm:cxn modelId="{20E74770-9360-4F89-85CB-451AF9576649}" type="presParOf" srcId="{54820C8C-B443-4129-880D-C9043962A91C}" destId="{233303D1-B010-4896-829E-AEC2B0527DE7}" srcOrd="0" destOrd="0" presId="urn:microsoft.com/office/officeart/2005/8/layout/cycle7"/>
    <dgm:cxn modelId="{83623AFA-4C21-4153-A812-298DD9068654}" type="presParOf" srcId="{54820C8C-B443-4129-880D-C9043962A91C}" destId="{3C84B3C0-EE5F-46B5-AD2A-46A31AFCA883}" srcOrd="1" destOrd="0" presId="urn:microsoft.com/office/officeart/2005/8/layout/cycle7"/>
    <dgm:cxn modelId="{7EBAB6A5-695F-4C84-9F1F-30AF89A958A5}" type="presParOf" srcId="{3C84B3C0-EE5F-46B5-AD2A-46A31AFCA883}" destId="{BBC52CB8-BBEC-42FF-8B51-FBC88083C249}" srcOrd="0" destOrd="0" presId="urn:microsoft.com/office/officeart/2005/8/layout/cycle7"/>
    <dgm:cxn modelId="{63EC94EF-A2E4-4BEF-9A09-D666D622A2DE}" type="presParOf" srcId="{54820C8C-B443-4129-880D-C9043962A91C}" destId="{BB5CE73F-0D6A-4BFA-B692-279AE5BF3010}" srcOrd="2" destOrd="0" presId="urn:microsoft.com/office/officeart/2005/8/layout/cycle7"/>
    <dgm:cxn modelId="{A456A4AE-A19D-4EB3-A100-DC721263FF09}" type="presParOf" srcId="{54820C8C-B443-4129-880D-C9043962A91C}" destId="{84C0AEDC-B33D-4554-A48F-83980B7FA698}" srcOrd="3" destOrd="0" presId="urn:microsoft.com/office/officeart/2005/8/layout/cycle7"/>
    <dgm:cxn modelId="{98AD6DD6-445A-425C-8A16-C718C5BA0961}" type="presParOf" srcId="{84C0AEDC-B33D-4554-A48F-83980B7FA698}" destId="{468F63FC-6113-459C-9FF0-D5317298C19C}" srcOrd="0" destOrd="0" presId="urn:microsoft.com/office/officeart/2005/8/layout/cycle7"/>
    <dgm:cxn modelId="{5F1829F4-BF9B-41B1-BA78-774A647E01A3}" type="presParOf" srcId="{54820C8C-B443-4129-880D-C9043962A91C}" destId="{9508E61B-1897-4D19-9644-C940B771DFB3}" srcOrd="4" destOrd="0" presId="urn:microsoft.com/office/officeart/2005/8/layout/cycle7"/>
    <dgm:cxn modelId="{D2379E40-C681-46A1-9C7A-B7A12093213C}" type="presParOf" srcId="{54820C8C-B443-4129-880D-C9043962A91C}" destId="{93FA21FE-656A-410B-8C18-B814AE240B1C}" srcOrd="5" destOrd="0" presId="urn:microsoft.com/office/officeart/2005/8/layout/cycle7"/>
    <dgm:cxn modelId="{320334A4-B47D-46BC-BF9C-E1EB99250C00}" type="presParOf" srcId="{93FA21FE-656A-410B-8C18-B814AE240B1C}" destId="{F81A6682-82FD-4271-9423-203EEED4DDE5}" srcOrd="0" destOrd="0" presId="urn:microsoft.com/office/officeart/2005/8/layout/cycle7"/>
    <dgm:cxn modelId="{6C2F9130-BFE6-4C6A-AA97-1BD10B7859F2}" type="presParOf" srcId="{54820C8C-B443-4129-880D-C9043962A91C}" destId="{AE915A81-AF21-469B-A534-71FB07B2D53C}" srcOrd="6" destOrd="0" presId="urn:microsoft.com/office/officeart/2005/8/layout/cycle7"/>
    <dgm:cxn modelId="{5CEA55DA-9483-4A08-9FD4-5D60DFFBC34A}" type="presParOf" srcId="{54820C8C-B443-4129-880D-C9043962A91C}" destId="{0E2473D0-4D0E-4F01-A81D-C9C101040D73}" srcOrd="7" destOrd="0" presId="urn:microsoft.com/office/officeart/2005/8/layout/cycle7"/>
    <dgm:cxn modelId="{1CDED780-7AB2-4692-B993-BB7206C2E485}" type="presParOf" srcId="{0E2473D0-4D0E-4F01-A81D-C9C101040D73}" destId="{1F7A200D-CA8E-48D1-8776-A43825A017AD}"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828A00-E4EE-46AD-B35D-ACB3EE1230D0}" type="doc">
      <dgm:prSet loTypeId="urn:microsoft.com/office/officeart/2005/8/layout/arrow6" loCatId="process" qsTypeId="urn:microsoft.com/office/officeart/2005/8/quickstyle/3d5" qsCatId="3D" csTypeId="urn:microsoft.com/office/officeart/2005/8/colors/colorful4" csCatId="colorful" phldr="1"/>
      <dgm:spPr/>
      <dgm:t>
        <a:bodyPr/>
        <a:lstStyle/>
        <a:p>
          <a:endParaRPr lang="zh-TW" altLang="en-US"/>
        </a:p>
      </dgm:t>
    </dgm:pt>
    <dgm:pt modelId="{307FC7AF-9711-4A28-B825-BB3989E52B13}">
      <dgm:prSet phldrT="[文字]" custT="1"/>
      <dgm:spPr/>
      <dgm:t>
        <a:bodyPr/>
        <a:lstStyle/>
        <a:p>
          <a:r>
            <a:rPr lang="zh-TW" altLang="en-US" sz="2400" b="1" dirty="0">
              <a:latin typeface="微軟正黑體" panose="020B0604030504040204" pitchFamily="34" charset="-120"/>
              <a:ea typeface="微軟正黑體" panose="020B0604030504040204" pitchFamily="34" charset="-120"/>
            </a:rPr>
            <a:t>被保護的客體</a:t>
          </a:r>
        </a:p>
      </dgm:t>
    </dgm:pt>
    <dgm:pt modelId="{2CC02835-D6C1-4EF7-BE01-DA37B0D60677}" type="parTrans" cxnId="{398A7B95-AF0F-4DB5-B212-4C44DA05A0FF}">
      <dgm:prSet/>
      <dgm:spPr/>
      <dgm:t>
        <a:bodyPr/>
        <a:lstStyle/>
        <a:p>
          <a:endParaRPr lang="zh-TW" altLang="en-US"/>
        </a:p>
      </dgm:t>
    </dgm:pt>
    <dgm:pt modelId="{7FBC0BBB-4FEA-4425-9207-3754B6A64BA2}" type="sibTrans" cxnId="{398A7B95-AF0F-4DB5-B212-4C44DA05A0FF}">
      <dgm:prSet/>
      <dgm:spPr/>
      <dgm:t>
        <a:bodyPr/>
        <a:lstStyle/>
        <a:p>
          <a:endParaRPr lang="zh-TW" altLang="en-US"/>
        </a:p>
      </dgm:t>
    </dgm:pt>
    <dgm:pt modelId="{D84B9511-3890-48FE-A9F5-26E815C4BA17}">
      <dgm:prSet phldrT="[文字]" custT="1"/>
      <dgm:spPr/>
      <dgm:t>
        <a:bodyPr/>
        <a:lstStyle/>
        <a:p>
          <a:r>
            <a:rPr lang="zh-TW" altLang="en-US" sz="2400" b="1" dirty="0">
              <a:latin typeface="微軟正黑體" panose="020B0604030504040204" pitchFamily="34" charset="-120"/>
              <a:ea typeface="微軟正黑體" panose="020B0604030504040204" pitchFamily="34" charset="-120"/>
            </a:rPr>
            <a:t>行使權利的</a:t>
          </a:r>
          <a:endParaRPr lang="en-US" altLang="zh-TW" sz="2400" b="1" dirty="0">
            <a:latin typeface="微軟正黑體" panose="020B0604030504040204" pitchFamily="34" charset="-120"/>
            <a:ea typeface="微軟正黑體" panose="020B0604030504040204" pitchFamily="34" charset="-120"/>
          </a:endParaRPr>
        </a:p>
        <a:p>
          <a:r>
            <a:rPr lang="zh-TW" altLang="en-US" sz="2400" b="1" dirty="0">
              <a:latin typeface="微軟正黑體" panose="020B0604030504040204" pitchFamily="34" charset="-120"/>
              <a:ea typeface="微軟正黑體" panose="020B0604030504040204" pitchFamily="34" charset="-120"/>
            </a:rPr>
            <a:t>權利主體</a:t>
          </a:r>
        </a:p>
      </dgm:t>
    </dgm:pt>
    <dgm:pt modelId="{F878F484-6398-470D-89E1-D2C396197382}" type="parTrans" cxnId="{4E0A7635-4049-4DA2-B8C1-FD856DEBFB43}">
      <dgm:prSet/>
      <dgm:spPr/>
      <dgm:t>
        <a:bodyPr/>
        <a:lstStyle/>
        <a:p>
          <a:endParaRPr lang="zh-TW" altLang="en-US"/>
        </a:p>
      </dgm:t>
    </dgm:pt>
    <dgm:pt modelId="{415FB85C-56B7-4005-BF2B-4BE410BF95AE}" type="sibTrans" cxnId="{4E0A7635-4049-4DA2-B8C1-FD856DEBFB43}">
      <dgm:prSet/>
      <dgm:spPr/>
      <dgm:t>
        <a:bodyPr/>
        <a:lstStyle/>
        <a:p>
          <a:endParaRPr lang="zh-TW" altLang="en-US"/>
        </a:p>
      </dgm:t>
    </dgm:pt>
    <dgm:pt modelId="{4A880257-664D-4E5C-AFAA-982F42480426}" type="pres">
      <dgm:prSet presAssocID="{35828A00-E4EE-46AD-B35D-ACB3EE1230D0}" presName="compositeShape" presStyleCnt="0">
        <dgm:presLayoutVars>
          <dgm:chMax val="2"/>
          <dgm:dir/>
          <dgm:resizeHandles val="exact"/>
        </dgm:presLayoutVars>
      </dgm:prSet>
      <dgm:spPr/>
      <dgm:t>
        <a:bodyPr/>
        <a:lstStyle/>
        <a:p>
          <a:endParaRPr lang="zh-TW" altLang="en-US"/>
        </a:p>
      </dgm:t>
    </dgm:pt>
    <dgm:pt modelId="{41DFC4E4-426D-452F-8428-C5765D4C4DC6}" type="pres">
      <dgm:prSet presAssocID="{35828A00-E4EE-46AD-B35D-ACB3EE1230D0}" presName="ribbon" presStyleLbl="node1" presStyleIdx="0" presStyleCnt="1"/>
      <dgm:spPr/>
    </dgm:pt>
    <dgm:pt modelId="{B0622FAE-54A8-4103-A260-ABF6785A1181}" type="pres">
      <dgm:prSet presAssocID="{35828A00-E4EE-46AD-B35D-ACB3EE1230D0}" presName="leftArrowText" presStyleLbl="node1" presStyleIdx="0" presStyleCnt="1">
        <dgm:presLayoutVars>
          <dgm:chMax val="0"/>
          <dgm:bulletEnabled val="1"/>
        </dgm:presLayoutVars>
      </dgm:prSet>
      <dgm:spPr/>
      <dgm:t>
        <a:bodyPr/>
        <a:lstStyle/>
        <a:p>
          <a:endParaRPr lang="zh-TW" altLang="en-US"/>
        </a:p>
      </dgm:t>
    </dgm:pt>
    <dgm:pt modelId="{CA43A29D-DAC5-45D8-99A1-4631DD9F4BFF}" type="pres">
      <dgm:prSet presAssocID="{35828A00-E4EE-46AD-B35D-ACB3EE1230D0}" presName="rightArrowText" presStyleLbl="node1" presStyleIdx="0" presStyleCnt="1">
        <dgm:presLayoutVars>
          <dgm:chMax val="0"/>
          <dgm:bulletEnabled val="1"/>
        </dgm:presLayoutVars>
      </dgm:prSet>
      <dgm:spPr/>
      <dgm:t>
        <a:bodyPr/>
        <a:lstStyle/>
        <a:p>
          <a:endParaRPr lang="zh-TW" altLang="en-US"/>
        </a:p>
      </dgm:t>
    </dgm:pt>
  </dgm:ptLst>
  <dgm:cxnLst>
    <dgm:cxn modelId="{4E0A7635-4049-4DA2-B8C1-FD856DEBFB43}" srcId="{35828A00-E4EE-46AD-B35D-ACB3EE1230D0}" destId="{D84B9511-3890-48FE-A9F5-26E815C4BA17}" srcOrd="1" destOrd="0" parTransId="{F878F484-6398-470D-89E1-D2C396197382}" sibTransId="{415FB85C-56B7-4005-BF2B-4BE410BF95AE}"/>
    <dgm:cxn modelId="{265487B9-0947-4BEB-B075-2BD5D4EEF864}" type="presOf" srcId="{307FC7AF-9711-4A28-B825-BB3989E52B13}" destId="{B0622FAE-54A8-4103-A260-ABF6785A1181}" srcOrd="0" destOrd="0" presId="urn:microsoft.com/office/officeart/2005/8/layout/arrow6"/>
    <dgm:cxn modelId="{398A7B95-AF0F-4DB5-B212-4C44DA05A0FF}" srcId="{35828A00-E4EE-46AD-B35D-ACB3EE1230D0}" destId="{307FC7AF-9711-4A28-B825-BB3989E52B13}" srcOrd="0" destOrd="0" parTransId="{2CC02835-D6C1-4EF7-BE01-DA37B0D60677}" sibTransId="{7FBC0BBB-4FEA-4425-9207-3754B6A64BA2}"/>
    <dgm:cxn modelId="{12BDB56E-2929-4921-8D60-354E119AA4F1}" type="presOf" srcId="{35828A00-E4EE-46AD-B35D-ACB3EE1230D0}" destId="{4A880257-664D-4E5C-AFAA-982F42480426}" srcOrd="0" destOrd="0" presId="urn:microsoft.com/office/officeart/2005/8/layout/arrow6"/>
    <dgm:cxn modelId="{9B60D566-DD26-477C-B8AF-B87912FE9CA4}" type="presOf" srcId="{D84B9511-3890-48FE-A9F5-26E815C4BA17}" destId="{CA43A29D-DAC5-45D8-99A1-4631DD9F4BFF}" srcOrd="0" destOrd="0" presId="urn:microsoft.com/office/officeart/2005/8/layout/arrow6"/>
    <dgm:cxn modelId="{0C828DA5-C950-4842-824A-F53A8C519F47}" type="presParOf" srcId="{4A880257-664D-4E5C-AFAA-982F42480426}" destId="{41DFC4E4-426D-452F-8428-C5765D4C4DC6}" srcOrd="0" destOrd="0" presId="urn:microsoft.com/office/officeart/2005/8/layout/arrow6"/>
    <dgm:cxn modelId="{DB67AB26-CD88-40EB-AB1A-F2B41CB21A45}" type="presParOf" srcId="{4A880257-664D-4E5C-AFAA-982F42480426}" destId="{B0622FAE-54A8-4103-A260-ABF6785A1181}" srcOrd="1" destOrd="0" presId="urn:microsoft.com/office/officeart/2005/8/layout/arrow6"/>
    <dgm:cxn modelId="{FDDBC98F-B0F2-4618-9DBD-52B65F2C1454}" type="presParOf" srcId="{4A880257-664D-4E5C-AFAA-982F42480426}" destId="{CA43A29D-DAC5-45D8-99A1-4631DD9F4BFF}"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F29D22-8840-4382-A5CE-9C72AA0548CD}" type="doc">
      <dgm:prSet loTypeId="urn:microsoft.com/office/officeart/2005/8/layout/arrow3" loCatId="relationship" qsTypeId="urn:microsoft.com/office/officeart/2005/8/quickstyle/3d4" qsCatId="3D" csTypeId="urn:microsoft.com/office/officeart/2005/8/colors/colorful2" csCatId="colorful" phldr="1"/>
      <dgm:spPr/>
      <dgm:t>
        <a:bodyPr/>
        <a:lstStyle/>
        <a:p>
          <a:endParaRPr lang="zh-TW" altLang="en-US"/>
        </a:p>
      </dgm:t>
    </dgm:pt>
    <dgm:pt modelId="{9476CA7F-98D4-4E8B-9F87-601FF3ED7212}">
      <dgm:prSet custT="1"/>
      <dgm:spPr/>
      <dgm:t>
        <a:bodyPr/>
        <a:lstStyle/>
        <a:p>
          <a:pPr algn="l" rtl="0"/>
          <a:r>
            <a:rPr lang="zh-TW" altLang="en-US" sz="1600" b="0" i="0" baseline="0" dirty="0">
              <a:effectLst/>
              <a:latin typeface="細明體" panose="02020509000000000000" pitchFamily="49" charset="-120"/>
              <a:ea typeface="細明體" panose="02020509000000000000" pitchFamily="49" charset="-120"/>
            </a:rPr>
            <a:t>根據國際勞工組織（</a:t>
          </a:r>
          <a:r>
            <a:rPr lang="en-US" altLang="zh-TW" sz="1600" b="0" i="0" baseline="0" dirty="0">
              <a:effectLst/>
              <a:latin typeface="細明體" panose="02020509000000000000" pitchFamily="49" charset="-120"/>
              <a:ea typeface="細明體" panose="02020509000000000000" pitchFamily="49" charset="-120"/>
            </a:rPr>
            <a:t>ILO</a:t>
          </a:r>
          <a:r>
            <a:rPr lang="zh-TW" altLang="en-US" sz="1600" b="0" i="0" baseline="0" dirty="0">
              <a:effectLst/>
              <a:latin typeface="細明體" panose="02020509000000000000" pitchFamily="49" charset="-120"/>
              <a:ea typeface="細明體" panose="02020509000000000000" pitchFamily="49" charset="-120"/>
            </a:rPr>
            <a:t>）和聯合國兒童基金（</a:t>
          </a:r>
          <a:r>
            <a:rPr lang="en-US" altLang="zh-TW" sz="1600" b="0" i="0" baseline="0" dirty="0">
              <a:effectLst/>
              <a:latin typeface="細明體" panose="02020509000000000000" pitchFamily="49" charset="-120"/>
              <a:ea typeface="細明體" panose="02020509000000000000" pitchFamily="49" charset="-120"/>
            </a:rPr>
            <a:t>UNICEF</a:t>
          </a:r>
          <a:r>
            <a:rPr lang="zh-TW" altLang="en-US" sz="1600" b="0" i="0" baseline="0" dirty="0">
              <a:effectLst/>
              <a:latin typeface="細明體" panose="02020509000000000000" pitchFamily="49" charset="-120"/>
              <a:ea typeface="細明體" panose="02020509000000000000" pitchFamily="49" charset="-120"/>
            </a:rPr>
            <a:t>）發布的最新報告，指全球童工童工人數在過去</a:t>
          </a:r>
          <a:r>
            <a:rPr lang="en-US" altLang="zh-TW" sz="1600" b="0" i="0" baseline="0" dirty="0">
              <a:effectLst/>
              <a:latin typeface="細明體" panose="02020509000000000000" pitchFamily="49" charset="-120"/>
              <a:ea typeface="細明體" panose="02020509000000000000" pitchFamily="49" charset="-120"/>
            </a:rPr>
            <a:t>4</a:t>
          </a:r>
          <a:r>
            <a:rPr lang="zh-TW" altLang="en-US" sz="1600" b="0" i="0" baseline="0" dirty="0">
              <a:effectLst/>
              <a:latin typeface="細明體" panose="02020509000000000000" pitchFamily="49" charset="-120"/>
              <a:ea typeface="細明體" panose="02020509000000000000" pitchFamily="49" charset="-120"/>
            </a:rPr>
            <a:t>年中增加了</a:t>
          </a:r>
          <a:r>
            <a:rPr lang="en-US" altLang="zh-TW" sz="1600" b="0" i="0" baseline="0" dirty="0">
              <a:effectLst/>
              <a:latin typeface="細明體" panose="02020509000000000000" pitchFamily="49" charset="-120"/>
              <a:ea typeface="細明體" panose="02020509000000000000" pitchFamily="49" charset="-120"/>
            </a:rPr>
            <a:t>840</a:t>
          </a:r>
          <a:r>
            <a:rPr lang="zh-TW" altLang="en-US" sz="1600" b="0" i="0" baseline="0" dirty="0">
              <a:effectLst/>
              <a:latin typeface="細明體" panose="02020509000000000000" pitchFamily="49" charset="-120"/>
              <a:ea typeface="細明體" panose="02020509000000000000" pitchFamily="49" charset="-120"/>
            </a:rPr>
            <a:t>萬人次，至</a:t>
          </a:r>
          <a:r>
            <a:rPr lang="en-US" altLang="zh-TW" sz="1600" b="0" i="0" baseline="0" dirty="0">
              <a:effectLst/>
              <a:latin typeface="細明體" panose="02020509000000000000" pitchFamily="49" charset="-120"/>
              <a:ea typeface="細明體" panose="02020509000000000000" pitchFamily="49" charset="-120"/>
            </a:rPr>
            <a:t>2020</a:t>
          </a:r>
          <a:r>
            <a:rPr lang="zh-TW" altLang="en-US" sz="1600" b="0" i="0" baseline="0" dirty="0">
              <a:effectLst/>
              <a:latin typeface="細明體" panose="02020509000000000000" pitchFamily="49" charset="-120"/>
              <a:ea typeface="細明體" panose="02020509000000000000" pitchFamily="49" charset="-120"/>
            </a:rPr>
            <a:t>年初，全球童工人數達到</a:t>
          </a:r>
          <a:r>
            <a:rPr lang="en-US" altLang="zh-TW" sz="1600" b="0" i="0" baseline="0" dirty="0">
              <a:effectLst/>
              <a:latin typeface="細明體" panose="02020509000000000000" pitchFamily="49" charset="-120"/>
              <a:ea typeface="細明體" panose="02020509000000000000" pitchFamily="49" charset="-120"/>
            </a:rPr>
            <a:t>1.6</a:t>
          </a:r>
          <a:r>
            <a:rPr lang="zh-TW" altLang="en-US" sz="1600" b="0" i="0" baseline="0" dirty="0">
              <a:effectLst/>
              <a:latin typeface="細明體" panose="02020509000000000000" pitchFamily="49" charset="-120"/>
              <a:ea typeface="細明體" panose="02020509000000000000" pitchFamily="49" charset="-120"/>
            </a:rPr>
            <a:t>億人次，其中，</a:t>
          </a:r>
          <a:r>
            <a:rPr lang="en-US" altLang="zh-TW" sz="1600" b="0" i="0" baseline="0" dirty="0">
              <a:effectLst/>
              <a:latin typeface="細明體" panose="02020509000000000000" pitchFamily="49" charset="-120"/>
              <a:ea typeface="細明體" panose="02020509000000000000" pitchFamily="49" charset="-120"/>
            </a:rPr>
            <a:t>5</a:t>
          </a:r>
          <a:r>
            <a:rPr lang="zh-TW" altLang="en-US" sz="1600" b="0" i="0" baseline="0" dirty="0">
              <a:effectLst/>
              <a:latin typeface="細明體" panose="02020509000000000000" pitchFamily="49" charset="-120"/>
              <a:ea typeface="細明體" panose="02020509000000000000" pitchFamily="49" charset="-120"/>
            </a:rPr>
            <a:t>至</a:t>
          </a:r>
          <a:r>
            <a:rPr lang="en-US" altLang="zh-TW" sz="1600" b="0" i="0" baseline="0" dirty="0">
              <a:effectLst/>
              <a:latin typeface="細明體" panose="02020509000000000000" pitchFamily="49" charset="-120"/>
              <a:ea typeface="細明體" panose="02020509000000000000" pitchFamily="49" charset="-120"/>
            </a:rPr>
            <a:t>11</a:t>
          </a:r>
          <a:r>
            <a:rPr lang="zh-TW" altLang="en-US" sz="1600" b="0" i="0" baseline="0" dirty="0">
              <a:effectLst/>
              <a:latin typeface="細明體" panose="02020509000000000000" pitchFamily="49" charset="-120"/>
              <a:ea typeface="細明體" panose="02020509000000000000" pitchFamily="49" charset="-120"/>
            </a:rPr>
            <a:t>歲年齡層的兒童，從事童工勞動的人數在近年來有顯著增加的趨勢，目前稍多於全球童工總數的一半。</a:t>
          </a:r>
          <a:r>
            <a:rPr lang="en-US" altLang="zh-TW" sz="1600" b="0" i="0" baseline="0" dirty="0">
              <a:effectLst/>
              <a:latin typeface="細明體" panose="02020509000000000000" pitchFamily="49" charset="-120"/>
              <a:ea typeface="細明體" panose="02020509000000000000" pitchFamily="49" charset="-120"/>
            </a:rPr>
            <a:t>(</a:t>
          </a:r>
          <a:r>
            <a:rPr lang="zh-TW" altLang="en-US" sz="1600" b="0" i="0" baseline="0" dirty="0">
              <a:effectLst/>
              <a:latin typeface="細明體" panose="02020509000000000000" pitchFamily="49" charset="-120"/>
              <a:ea typeface="細明體" panose="02020509000000000000" pitchFamily="49" charset="-120"/>
            </a:rPr>
            <a:t>國際財經</a:t>
          </a:r>
          <a:r>
            <a:rPr lang="en-US" altLang="zh-TW" sz="1600" b="0" i="0" baseline="0" dirty="0">
              <a:effectLst/>
              <a:latin typeface="細明體" panose="02020509000000000000" pitchFamily="49" charset="-120"/>
              <a:ea typeface="細明體" panose="02020509000000000000" pitchFamily="49" charset="-120"/>
            </a:rPr>
            <a:t>,2021)</a:t>
          </a:r>
          <a:endParaRPr lang="en-US" sz="1600" b="0" i="0" baseline="0" dirty="0">
            <a:effectLst/>
            <a:latin typeface="細明體" panose="02020509000000000000" pitchFamily="49" charset="-120"/>
            <a:ea typeface="細明體" panose="02020509000000000000" pitchFamily="49" charset="-120"/>
          </a:endParaRPr>
        </a:p>
      </dgm:t>
    </dgm:pt>
    <dgm:pt modelId="{1AC8EB81-8A0F-42C0-82A7-8EEB45C1172F}" type="parTrans" cxnId="{2FDEAD6A-7C09-425E-95ED-D36198DB91F4}">
      <dgm:prSet/>
      <dgm:spPr/>
      <dgm:t>
        <a:bodyPr/>
        <a:lstStyle/>
        <a:p>
          <a:endParaRPr lang="zh-TW" altLang="en-US"/>
        </a:p>
      </dgm:t>
    </dgm:pt>
    <dgm:pt modelId="{16525BDA-B98F-499D-BF25-E099786A8D0E}" type="sibTrans" cxnId="{2FDEAD6A-7C09-425E-95ED-D36198DB91F4}">
      <dgm:prSet/>
      <dgm:spPr/>
      <dgm:t>
        <a:bodyPr/>
        <a:lstStyle/>
        <a:p>
          <a:endParaRPr lang="zh-TW" altLang="en-US"/>
        </a:p>
      </dgm:t>
    </dgm:pt>
    <dgm:pt modelId="{330A7DA9-35C4-47A0-8F63-A2446C8FA541}">
      <dgm:prSet custT="1"/>
      <dgm:spPr/>
      <dgm:t>
        <a:bodyPr/>
        <a:lstStyle/>
        <a:p>
          <a:endParaRPr lang="zh-TW" altLang="en-US"/>
        </a:p>
      </dgm:t>
    </dgm:pt>
    <dgm:pt modelId="{5F794290-59C6-45AD-8140-666F72CBEBD6}" type="parTrans" cxnId="{92473B88-7607-49EC-A34A-1D26BA7AE406}">
      <dgm:prSet/>
      <dgm:spPr/>
      <dgm:t>
        <a:bodyPr/>
        <a:lstStyle/>
        <a:p>
          <a:endParaRPr lang="zh-TW" altLang="en-US"/>
        </a:p>
      </dgm:t>
    </dgm:pt>
    <dgm:pt modelId="{EE0374A5-C389-44C0-86DE-56BBFFA7C1D4}" type="sibTrans" cxnId="{92473B88-7607-49EC-A34A-1D26BA7AE406}">
      <dgm:prSet/>
      <dgm:spPr/>
      <dgm:t>
        <a:bodyPr/>
        <a:lstStyle/>
        <a:p>
          <a:endParaRPr lang="zh-TW" altLang="en-US"/>
        </a:p>
      </dgm:t>
    </dgm:pt>
    <dgm:pt modelId="{3C327A03-4839-42E2-87CC-8EB8D8A9875B}">
      <dgm:prSet custT="1"/>
      <dgm:spPr/>
      <dgm:t>
        <a:bodyPr/>
        <a:lstStyle/>
        <a:p>
          <a:pPr algn="l" rtl="0"/>
          <a:endParaRPr lang="zh-TW" altLang="en-US" sz="1800" b="0" i="0" baseline="0" dirty="0">
            <a:effectLst/>
          </a:endParaRPr>
        </a:p>
      </dgm:t>
    </dgm:pt>
    <dgm:pt modelId="{467DE7BA-B31F-4F02-877E-3646DAEC7E89}" type="parTrans" cxnId="{266401AD-5129-4564-8480-079FDBC0E50F}">
      <dgm:prSet/>
      <dgm:spPr/>
      <dgm:t>
        <a:bodyPr/>
        <a:lstStyle/>
        <a:p>
          <a:endParaRPr lang="zh-TW" altLang="en-US"/>
        </a:p>
      </dgm:t>
    </dgm:pt>
    <dgm:pt modelId="{411AB6C2-12EB-473A-B4F0-805504B3588A}" type="sibTrans" cxnId="{266401AD-5129-4564-8480-079FDBC0E50F}">
      <dgm:prSet/>
      <dgm:spPr/>
      <dgm:t>
        <a:bodyPr/>
        <a:lstStyle/>
        <a:p>
          <a:endParaRPr lang="zh-TW" altLang="en-US"/>
        </a:p>
      </dgm:t>
    </dgm:pt>
    <dgm:pt modelId="{9559DFAF-CCE1-46B0-9FA0-0A6382002A31}">
      <dgm:prSet custT="1"/>
      <dgm:spPr/>
      <dgm:t>
        <a:bodyPr/>
        <a:lstStyle/>
        <a:p>
          <a:pPr algn="l" rtl="0"/>
          <a:endParaRPr lang="zh-TW" altLang="en-US" sz="1800" b="0" i="0" baseline="0" dirty="0">
            <a:effectLst/>
          </a:endParaRPr>
        </a:p>
      </dgm:t>
    </dgm:pt>
    <dgm:pt modelId="{2D4F5680-717D-479E-A3E0-E325849C00D3}" type="parTrans" cxnId="{D0053044-B75C-4EFC-B391-812DEA28A5C7}">
      <dgm:prSet/>
      <dgm:spPr/>
      <dgm:t>
        <a:bodyPr/>
        <a:lstStyle/>
        <a:p>
          <a:endParaRPr lang="zh-TW" altLang="en-US"/>
        </a:p>
      </dgm:t>
    </dgm:pt>
    <dgm:pt modelId="{993B4805-E181-4B5E-8861-E920B6A9E37D}" type="sibTrans" cxnId="{D0053044-B75C-4EFC-B391-812DEA28A5C7}">
      <dgm:prSet/>
      <dgm:spPr/>
      <dgm:t>
        <a:bodyPr/>
        <a:lstStyle/>
        <a:p>
          <a:endParaRPr lang="zh-TW" altLang="en-US"/>
        </a:p>
      </dgm:t>
    </dgm:pt>
    <dgm:pt modelId="{FDA431E8-AC3A-480C-8710-CD0D547BC7E9}" type="pres">
      <dgm:prSet presAssocID="{6CF29D22-8840-4382-A5CE-9C72AA0548CD}" presName="compositeShape" presStyleCnt="0">
        <dgm:presLayoutVars>
          <dgm:chMax val="2"/>
          <dgm:dir/>
          <dgm:resizeHandles val="exact"/>
        </dgm:presLayoutVars>
      </dgm:prSet>
      <dgm:spPr/>
      <dgm:t>
        <a:bodyPr/>
        <a:lstStyle/>
        <a:p>
          <a:endParaRPr lang="zh-TW" altLang="en-US"/>
        </a:p>
      </dgm:t>
    </dgm:pt>
    <dgm:pt modelId="{A18D9BFA-E059-48E9-87F9-12BD8CB15989}" type="pres">
      <dgm:prSet presAssocID="{6CF29D22-8840-4382-A5CE-9C72AA0548CD}" presName="divider" presStyleLbl="fgShp" presStyleIdx="0" presStyleCnt="1"/>
      <dgm:spPr/>
    </dgm:pt>
    <dgm:pt modelId="{D2D44723-2CE0-43A2-A583-F4FCDA4B40CE}" type="pres">
      <dgm:prSet presAssocID="{9476CA7F-98D4-4E8B-9F87-601FF3ED7212}" presName="downArrow" presStyleLbl="node1" presStyleIdx="0" presStyleCnt="2"/>
      <dgm:spPr/>
    </dgm:pt>
    <dgm:pt modelId="{4B5A40A7-0547-4701-99F2-CFE33E812F15}" type="pres">
      <dgm:prSet presAssocID="{9476CA7F-98D4-4E8B-9F87-601FF3ED7212}" presName="downArrowText" presStyleLbl="revTx" presStyleIdx="0" presStyleCnt="2" custScaleX="149215" custLinFactNeighborX="12498" custLinFactNeighborY="-2049">
        <dgm:presLayoutVars>
          <dgm:bulletEnabled val="1"/>
        </dgm:presLayoutVars>
      </dgm:prSet>
      <dgm:spPr/>
      <dgm:t>
        <a:bodyPr/>
        <a:lstStyle/>
        <a:p>
          <a:endParaRPr lang="zh-TW" altLang="en-US"/>
        </a:p>
      </dgm:t>
    </dgm:pt>
    <dgm:pt modelId="{95B34D80-6704-4761-AF34-8627C8A2FF2C}" type="pres">
      <dgm:prSet presAssocID="{3C327A03-4839-42E2-87CC-8EB8D8A9875B}" presName="upArrow" presStyleLbl="node1" presStyleIdx="1" presStyleCnt="2"/>
      <dgm:spPr/>
    </dgm:pt>
    <dgm:pt modelId="{25ACE217-9947-4281-97B9-BE7960C4B421}" type="pres">
      <dgm:prSet presAssocID="{3C327A03-4839-42E2-87CC-8EB8D8A9875B}" presName="upArrowText" presStyleLbl="revTx" presStyleIdx="1" presStyleCnt="2">
        <dgm:presLayoutVars>
          <dgm:bulletEnabled val="1"/>
        </dgm:presLayoutVars>
      </dgm:prSet>
      <dgm:spPr/>
      <dgm:t>
        <a:bodyPr/>
        <a:lstStyle/>
        <a:p>
          <a:endParaRPr lang="zh-TW" altLang="en-US"/>
        </a:p>
      </dgm:t>
    </dgm:pt>
  </dgm:ptLst>
  <dgm:cxnLst>
    <dgm:cxn modelId="{C54DABBA-9C72-4BF5-B5FB-DE68E093644A}" type="presOf" srcId="{3C327A03-4839-42E2-87CC-8EB8D8A9875B}" destId="{25ACE217-9947-4281-97B9-BE7960C4B421}" srcOrd="0" destOrd="0" presId="urn:microsoft.com/office/officeart/2005/8/layout/arrow3"/>
    <dgm:cxn modelId="{266401AD-5129-4564-8480-079FDBC0E50F}" srcId="{6CF29D22-8840-4382-A5CE-9C72AA0548CD}" destId="{3C327A03-4839-42E2-87CC-8EB8D8A9875B}" srcOrd="1" destOrd="0" parTransId="{467DE7BA-B31F-4F02-877E-3646DAEC7E89}" sibTransId="{411AB6C2-12EB-473A-B4F0-805504B3588A}"/>
    <dgm:cxn modelId="{92473B88-7607-49EC-A34A-1D26BA7AE406}" srcId="{6CF29D22-8840-4382-A5CE-9C72AA0548CD}" destId="{330A7DA9-35C4-47A0-8F63-A2446C8FA541}" srcOrd="3" destOrd="0" parTransId="{5F794290-59C6-45AD-8140-666F72CBEBD6}" sibTransId="{EE0374A5-C389-44C0-86DE-56BBFFA7C1D4}"/>
    <dgm:cxn modelId="{AC480B51-0646-49E2-A5B0-E7A32136C5DE}" type="presOf" srcId="{9476CA7F-98D4-4E8B-9F87-601FF3ED7212}" destId="{4B5A40A7-0547-4701-99F2-CFE33E812F15}" srcOrd="0" destOrd="0" presId="urn:microsoft.com/office/officeart/2005/8/layout/arrow3"/>
    <dgm:cxn modelId="{2FDEAD6A-7C09-425E-95ED-D36198DB91F4}" srcId="{6CF29D22-8840-4382-A5CE-9C72AA0548CD}" destId="{9476CA7F-98D4-4E8B-9F87-601FF3ED7212}" srcOrd="0" destOrd="0" parTransId="{1AC8EB81-8A0F-42C0-82A7-8EEB45C1172F}" sibTransId="{16525BDA-B98F-499D-BF25-E099786A8D0E}"/>
    <dgm:cxn modelId="{D0053044-B75C-4EFC-B391-812DEA28A5C7}" srcId="{6CF29D22-8840-4382-A5CE-9C72AA0548CD}" destId="{9559DFAF-CCE1-46B0-9FA0-0A6382002A31}" srcOrd="2" destOrd="0" parTransId="{2D4F5680-717D-479E-A3E0-E325849C00D3}" sibTransId="{993B4805-E181-4B5E-8861-E920B6A9E37D}"/>
    <dgm:cxn modelId="{66832DB9-29D9-47F5-A64D-07C3559ABE4A}" type="presOf" srcId="{6CF29D22-8840-4382-A5CE-9C72AA0548CD}" destId="{FDA431E8-AC3A-480C-8710-CD0D547BC7E9}" srcOrd="0" destOrd="0" presId="urn:microsoft.com/office/officeart/2005/8/layout/arrow3"/>
    <dgm:cxn modelId="{7453FCB3-63C3-411A-9A31-3F06637F14DD}" type="presParOf" srcId="{FDA431E8-AC3A-480C-8710-CD0D547BC7E9}" destId="{A18D9BFA-E059-48E9-87F9-12BD8CB15989}" srcOrd="0" destOrd="0" presId="urn:microsoft.com/office/officeart/2005/8/layout/arrow3"/>
    <dgm:cxn modelId="{47145EB2-1DF1-4530-A89A-C1119768B018}" type="presParOf" srcId="{FDA431E8-AC3A-480C-8710-CD0D547BC7E9}" destId="{D2D44723-2CE0-43A2-A583-F4FCDA4B40CE}" srcOrd="1" destOrd="0" presId="urn:microsoft.com/office/officeart/2005/8/layout/arrow3"/>
    <dgm:cxn modelId="{E7108FC5-9F70-41F8-A165-F5044EECD900}" type="presParOf" srcId="{FDA431E8-AC3A-480C-8710-CD0D547BC7E9}" destId="{4B5A40A7-0547-4701-99F2-CFE33E812F15}" srcOrd="2" destOrd="0" presId="urn:microsoft.com/office/officeart/2005/8/layout/arrow3"/>
    <dgm:cxn modelId="{D8E5D38C-1283-4338-AAFE-CF6E9FE3AEB0}" type="presParOf" srcId="{FDA431E8-AC3A-480C-8710-CD0D547BC7E9}" destId="{95B34D80-6704-4761-AF34-8627C8A2FF2C}" srcOrd="3" destOrd="0" presId="urn:microsoft.com/office/officeart/2005/8/layout/arrow3"/>
    <dgm:cxn modelId="{9F3D417F-93AD-45C3-9477-E0D352DA6335}" type="presParOf" srcId="{FDA431E8-AC3A-480C-8710-CD0D547BC7E9}" destId="{25ACE217-9947-4281-97B9-BE7960C4B421}"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4C93939-A685-4BE5-A8B4-65250EF48C97}" type="doc">
      <dgm:prSet loTypeId="urn:microsoft.com/office/officeart/2005/8/layout/vList2" loCatId="list" qsTypeId="urn:microsoft.com/office/officeart/2005/8/quickstyle/simple4" qsCatId="simple" csTypeId="urn:microsoft.com/office/officeart/2005/8/colors/colorful1#3" csCatId="colorful" phldr="1"/>
      <dgm:spPr/>
      <dgm:t>
        <a:bodyPr/>
        <a:lstStyle/>
        <a:p>
          <a:endParaRPr lang="zh-TW" altLang="en-US"/>
        </a:p>
      </dgm:t>
    </dgm:pt>
    <dgm:pt modelId="{B8D6C1C2-2929-45C1-9F87-6B16FFE1461E}">
      <dgm:prSet custT="1"/>
      <dgm:spPr>
        <a:solidFill>
          <a:schemeClr val="accent1">
            <a:lumMod val="20000"/>
            <a:lumOff val="80000"/>
          </a:schemeClr>
        </a:solidFill>
      </dgm:spPr>
      <dgm:t>
        <a:bodyPr/>
        <a:lstStyle/>
        <a:p>
          <a:pPr rtl="0"/>
          <a:r>
            <a:rPr lang="zh-TW" sz="2800" b="0" dirty="0">
              <a:solidFill>
                <a:schemeClr val="tx2"/>
              </a:solidFill>
              <a:latin typeface="標楷體" panose="03000509000000000000" pitchFamily="65" charset="-120"/>
              <a:ea typeface="標楷體" panose="03000509000000000000" pitchFamily="65" charset="-120"/>
            </a:rPr>
            <a:t>禁止用「強迫童工」</a:t>
          </a:r>
          <a:r>
            <a:rPr lang="en-US" sz="2800" b="0" dirty="0">
              <a:solidFill>
                <a:schemeClr val="tx2"/>
              </a:solidFill>
              <a:latin typeface="標楷體" panose="03000509000000000000" pitchFamily="65" charset="-120"/>
              <a:ea typeface="標楷體" panose="03000509000000000000" pitchFamily="65" charset="-120"/>
            </a:rPr>
            <a:t>(</a:t>
          </a:r>
          <a:r>
            <a:rPr lang="zh-TW" sz="2800" b="0" dirty="0">
              <a:solidFill>
                <a:schemeClr val="tx2"/>
              </a:solidFill>
              <a:latin typeface="標楷體" panose="03000509000000000000" pitchFamily="65" charset="-120"/>
              <a:ea typeface="標楷體" panose="03000509000000000000" pitchFamily="65" charset="-120"/>
            </a:rPr>
            <a:t>國際勞工組織公約</a:t>
          </a:r>
          <a:r>
            <a:rPr lang="en-US" sz="2800" b="0" dirty="0">
              <a:solidFill>
                <a:schemeClr val="tx2"/>
              </a:solidFill>
              <a:latin typeface="標楷體" panose="03000509000000000000" pitchFamily="65" charset="-120"/>
              <a:ea typeface="標楷體" panose="03000509000000000000" pitchFamily="65" charset="-120"/>
            </a:rPr>
            <a:t>29</a:t>
          </a:r>
          <a:r>
            <a:rPr lang="zh-TW" sz="2800" b="0" dirty="0">
              <a:solidFill>
                <a:schemeClr val="tx2"/>
              </a:solidFill>
              <a:latin typeface="標楷體" panose="03000509000000000000" pitchFamily="65" charset="-120"/>
              <a:ea typeface="標楷體" panose="03000509000000000000" pitchFamily="65" charset="-120"/>
            </a:rPr>
            <a:t>條</a:t>
          </a:r>
          <a:r>
            <a:rPr lang="en-US" sz="2800" b="0" dirty="0">
              <a:solidFill>
                <a:schemeClr val="tx2"/>
              </a:solidFill>
              <a:latin typeface="標楷體" panose="03000509000000000000" pitchFamily="65" charset="-120"/>
              <a:ea typeface="標楷體" panose="03000509000000000000" pitchFamily="65" charset="-120"/>
            </a:rPr>
            <a:t>)</a:t>
          </a:r>
        </a:p>
      </dgm:t>
    </dgm:pt>
    <dgm:pt modelId="{E9D7C4B3-4E18-4DA2-9E62-BE72D81DBDE8}" type="parTrans" cxnId="{23BB2A19-5C9C-4E2E-9CBA-4C7F0DD32C0A}">
      <dgm:prSet/>
      <dgm:spPr/>
      <dgm:t>
        <a:bodyPr/>
        <a:lstStyle/>
        <a:p>
          <a:endParaRPr lang="zh-TW" altLang="en-US"/>
        </a:p>
      </dgm:t>
    </dgm:pt>
    <dgm:pt modelId="{521F6275-E0EC-4D7B-ADEE-8ABCB4A5D32E}" type="sibTrans" cxnId="{23BB2A19-5C9C-4E2E-9CBA-4C7F0DD32C0A}">
      <dgm:prSet/>
      <dgm:spPr/>
      <dgm:t>
        <a:bodyPr/>
        <a:lstStyle/>
        <a:p>
          <a:endParaRPr lang="zh-TW" altLang="en-US"/>
        </a:p>
      </dgm:t>
    </dgm:pt>
    <dgm:pt modelId="{BA919890-E5CB-42CE-A982-895F16DB1A18}">
      <dgm:prSet custT="1"/>
      <dgm:spPr>
        <a:solidFill>
          <a:schemeClr val="accent1">
            <a:lumMod val="20000"/>
            <a:lumOff val="80000"/>
          </a:schemeClr>
        </a:solidFill>
      </dgm:spPr>
      <dgm:t>
        <a:bodyPr/>
        <a:lstStyle/>
        <a:p>
          <a:pPr rtl="0"/>
          <a:r>
            <a:rPr lang="zh-TW" sz="2800" b="0" kern="1200" dirty="0">
              <a:solidFill>
                <a:srgbClr val="1F497D"/>
              </a:solidFill>
              <a:latin typeface="標楷體" panose="03000509000000000000" pitchFamily="65" charset="-120"/>
              <a:ea typeface="標楷體" panose="03000509000000000000" pitchFamily="65" charset="-120"/>
              <a:cs typeface="+mn-cs"/>
            </a:rPr>
            <a:t>制訂最低合法工作年齡為</a:t>
          </a:r>
          <a:r>
            <a:rPr lang="en-US" sz="2800" b="0" kern="1200" dirty="0">
              <a:solidFill>
                <a:srgbClr val="1F497D"/>
              </a:solidFill>
              <a:latin typeface="標楷體" panose="03000509000000000000" pitchFamily="65" charset="-120"/>
              <a:ea typeface="標楷體" panose="03000509000000000000" pitchFamily="65" charset="-120"/>
              <a:cs typeface="+mn-cs"/>
            </a:rPr>
            <a:t>15</a:t>
          </a:r>
          <a:r>
            <a:rPr lang="zh-TW" sz="2800" b="0" kern="1200" dirty="0">
              <a:solidFill>
                <a:srgbClr val="1F497D"/>
              </a:solidFill>
              <a:latin typeface="標楷體" panose="03000509000000000000" pitchFamily="65" charset="-120"/>
              <a:ea typeface="標楷體" panose="03000509000000000000" pitchFamily="65" charset="-120"/>
              <a:cs typeface="+mn-cs"/>
            </a:rPr>
            <a:t>歲</a:t>
          </a:r>
          <a:r>
            <a:rPr lang="en-US" sz="2800" b="0" kern="1200" dirty="0">
              <a:solidFill>
                <a:srgbClr val="1F497D"/>
              </a:solidFill>
              <a:latin typeface="標楷體" panose="03000509000000000000" pitchFamily="65" charset="-120"/>
              <a:ea typeface="標楷體" panose="03000509000000000000" pitchFamily="65" charset="-120"/>
              <a:cs typeface="+mn-cs"/>
            </a:rPr>
            <a:t>(</a:t>
          </a:r>
          <a:r>
            <a:rPr lang="zh-TW" sz="2800" b="0" kern="1200" dirty="0">
              <a:solidFill>
                <a:srgbClr val="1F497D"/>
              </a:solidFill>
              <a:latin typeface="標楷體" panose="03000509000000000000" pitchFamily="65" charset="-120"/>
              <a:ea typeface="標楷體" panose="03000509000000000000" pitchFamily="65" charset="-120"/>
              <a:cs typeface="+mn-cs"/>
            </a:rPr>
            <a:t>國際勞工組織公約第</a:t>
          </a:r>
          <a:r>
            <a:rPr lang="en-US" sz="2800" b="0" kern="1200" dirty="0">
              <a:solidFill>
                <a:srgbClr val="1F497D"/>
              </a:solidFill>
              <a:latin typeface="標楷體" panose="03000509000000000000" pitchFamily="65" charset="-120"/>
              <a:ea typeface="標楷體" panose="03000509000000000000" pitchFamily="65" charset="-120"/>
              <a:cs typeface="+mn-cs"/>
            </a:rPr>
            <a:t>138</a:t>
          </a:r>
          <a:r>
            <a:rPr lang="zh-TW" sz="2800" b="0" kern="1200" dirty="0">
              <a:solidFill>
                <a:srgbClr val="1F497D"/>
              </a:solidFill>
              <a:latin typeface="標楷體" panose="03000509000000000000" pitchFamily="65" charset="-120"/>
              <a:ea typeface="標楷體" panose="03000509000000000000" pitchFamily="65" charset="-120"/>
              <a:cs typeface="+mn-cs"/>
            </a:rPr>
            <a:t>條</a:t>
          </a:r>
          <a:r>
            <a:rPr lang="en-US" sz="2800" b="0" kern="1200" dirty="0">
              <a:solidFill>
                <a:srgbClr val="1F497D"/>
              </a:solidFill>
              <a:latin typeface="標楷體" panose="03000509000000000000" pitchFamily="65" charset="-120"/>
              <a:ea typeface="標楷體" panose="03000509000000000000" pitchFamily="65" charset="-120"/>
              <a:cs typeface="+mn-cs"/>
            </a:rPr>
            <a:t>)</a:t>
          </a:r>
          <a:endParaRPr lang="zh-TW" sz="2800" b="0" kern="1200" dirty="0">
            <a:solidFill>
              <a:srgbClr val="1F497D"/>
            </a:solidFill>
            <a:latin typeface="標楷體" panose="03000509000000000000" pitchFamily="65" charset="-120"/>
            <a:ea typeface="標楷體" panose="03000509000000000000" pitchFamily="65" charset="-120"/>
            <a:cs typeface="+mn-cs"/>
          </a:endParaRPr>
        </a:p>
      </dgm:t>
    </dgm:pt>
    <dgm:pt modelId="{F0DB69C7-6699-4E29-AF03-3E95921D8CB2}" type="parTrans" cxnId="{23979270-A869-49BE-98FD-F1C677851B9B}">
      <dgm:prSet/>
      <dgm:spPr/>
      <dgm:t>
        <a:bodyPr/>
        <a:lstStyle/>
        <a:p>
          <a:endParaRPr lang="zh-TW" altLang="en-US"/>
        </a:p>
      </dgm:t>
    </dgm:pt>
    <dgm:pt modelId="{C069AF4B-16CA-4408-A7B8-36F84401C07F}" type="sibTrans" cxnId="{23979270-A869-49BE-98FD-F1C677851B9B}">
      <dgm:prSet/>
      <dgm:spPr/>
      <dgm:t>
        <a:bodyPr/>
        <a:lstStyle/>
        <a:p>
          <a:endParaRPr lang="zh-TW" altLang="en-US"/>
        </a:p>
      </dgm:t>
    </dgm:pt>
    <dgm:pt modelId="{ED5AF96C-7E2C-4DC2-BF91-F163D3DA1E7F}">
      <dgm:prSet custT="1"/>
      <dgm:spPr>
        <a:solidFill>
          <a:schemeClr val="accent1">
            <a:lumMod val="20000"/>
            <a:lumOff val="80000"/>
          </a:schemeClr>
        </a:solidFill>
      </dgm:spPr>
      <dgm:t>
        <a:bodyPr/>
        <a:lstStyle/>
        <a:p>
          <a:pPr marL="0" lvl="0" indent="0" algn="l" defTabSz="1244600" rtl="0">
            <a:lnSpc>
              <a:spcPct val="90000"/>
            </a:lnSpc>
            <a:spcBef>
              <a:spcPct val="0"/>
            </a:spcBef>
            <a:spcAft>
              <a:spcPct val="35000"/>
            </a:spcAft>
            <a:buNone/>
          </a:pPr>
          <a:r>
            <a:rPr lang="zh-TW" sz="2800" b="0" kern="1200" dirty="0">
              <a:solidFill>
                <a:srgbClr val="1F497D"/>
              </a:solidFill>
              <a:latin typeface="標楷體" panose="03000509000000000000" pitchFamily="65" charset="-120"/>
              <a:ea typeface="標楷體" panose="03000509000000000000" pitchFamily="65" charset="-120"/>
              <a:cs typeface="+mn-cs"/>
            </a:rPr>
            <a:t>確保兒童免受最壞待遇，包括人口販賣、強迫／抵押勞動</a:t>
          </a:r>
          <a:r>
            <a:rPr lang="en-US" sz="2800" b="0" kern="1200" dirty="0">
              <a:solidFill>
                <a:srgbClr val="1F497D"/>
              </a:solidFill>
              <a:latin typeface="標楷體" panose="03000509000000000000" pitchFamily="65" charset="-120"/>
              <a:ea typeface="標楷體" panose="03000509000000000000" pitchFamily="65" charset="-120"/>
              <a:cs typeface="+mn-cs"/>
            </a:rPr>
            <a:t>(</a:t>
          </a:r>
          <a:r>
            <a:rPr lang="zh-TW" sz="2800" b="0" kern="1200" dirty="0">
              <a:solidFill>
                <a:srgbClr val="1F497D"/>
              </a:solidFill>
              <a:latin typeface="標楷體" panose="03000509000000000000" pitchFamily="65" charset="-120"/>
              <a:ea typeface="標楷體" panose="03000509000000000000" pitchFamily="65" charset="-120"/>
              <a:cs typeface="+mn-cs"/>
            </a:rPr>
            <a:t>國際勞工組織公約第</a:t>
          </a:r>
          <a:r>
            <a:rPr lang="en-US" sz="2800" b="0" kern="1200" dirty="0">
              <a:solidFill>
                <a:srgbClr val="1F497D"/>
              </a:solidFill>
              <a:latin typeface="標楷體" panose="03000509000000000000" pitchFamily="65" charset="-120"/>
              <a:ea typeface="標楷體" panose="03000509000000000000" pitchFamily="65" charset="-120"/>
              <a:cs typeface="+mn-cs"/>
            </a:rPr>
            <a:t>182</a:t>
          </a:r>
          <a:r>
            <a:rPr lang="zh-TW" sz="2800" b="0" kern="1200" dirty="0">
              <a:solidFill>
                <a:srgbClr val="1F497D"/>
              </a:solidFill>
              <a:latin typeface="標楷體" panose="03000509000000000000" pitchFamily="65" charset="-120"/>
              <a:ea typeface="標楷體" panose="03000509000000000000" pitchFamily="65" charset="-120"/>
              <a:cs typeface="+mn-cs"/>
            </a:rPr>
            <a:t>條</a:t>
          </a:r>
          <a:r>
            <a:rPr lang="en-US" sz="2800" b="0" kern="1200" dirty="0">
              <a:solidFill>
                <a:srgbClr val="1F497D"/>
              </a:solidFill>
              <a:latin typeface="標楷體" panose="03000509000000000000" pitchFamily="65" charset="-120"/>
              <a:ea typeface="標楷體" panose="03000509000000000000" pitchFamily="65" charset="-120"/>
              <a:cs typeface="+mn-cs"/>
            </a:rPr>
            <a:t>)</a:t>
          </a:r>
          <a:endParaRPr lang="zh-TW" sz="2800" b="0" kern="1200" dirty="0">
            <a:solidFill>
              <a:srgbClr val="1F497D"/>
            </a:solidFill>
            <a:latin typeface="標楷體" panose="03000509000000000000" pitchFamily="65" charset="-120"/>
            <a:ea typeface="標楷體" panose="03000509000000000000" pitchFamily="65" charset="-120"/>
            <a:cs typeface="+mn-cs"/>
          </a:endParaRPr>
        </a:p>
      </dgm:t>
    </dgm:pt>
    <dgm:pt modelId="{BBC27CAE-36A1-4D80-A00F-78FF5EEC42F8}" type="parTrans" cxnId="{3C6D77A3-98CE-48FB-BBF2-E55FE97E0E39}">
      <dgm:prSet/>
      <dgm:spPr/>
      <dgm:t>
        <a:bodyPr/>
        <a:lstStyle/>
        <a:p>
          <a:endParaRPr lang="zh-TW" altLang="en-US"/>
        </a:p>
      </dgm:t>
    </dgm:pt>
    <dgm:pt modelId="{943293F5-7BDA-41E2-BB0D-D062FC1C549F}" type="sibTrans" cxnId="{3C6D77A3-98CE-48FB-BBF2-E55FE97E0E39}">
      <dgm:prSet/>
      <dgm:spPr/>
      <dgm:t>
        <a:bodyPr/>
        <a:lstStyle/>
        <a:p>
          <a:endParaRPr lang="zh-TW" altLang="en-US"/>
        </a:p>
      </dgm:t>
    </dgm:pt>
    <dgm:pt modelId="{4DAC1002-0477-42C3-BEBF-119239280561}" type="pres">
      <dgm:prSet presAssocID="{54C93939-A685-4BE5-A8B4-65250EF48C97}" presName="linear" presStyleCnt="0">
        <dgm:presLayoutVars>
          <dgm:animLvl val="lvl"/>
          <dgm:resizeHandles val="exact"/>
        </dgm:presLayoutVars>
      </dgm:prSet>
      <dgm:spPr/>
      <dgm:t>
        <a:bodyPr/>
        <a:lstStyle/>
        <a:p>
          <a:endParaRPr lang="zh-TW" altLang="en-US"/>
        </a:p>
      </dgm:t>
    </dgm:pt>
    <dgm:pt modelId="{5786A90A-8BBF-4CFC-8AD7-B559732F23F7}" type="pres">
      <dgm:prSet presAssocID="{B8D6C1C2-2929-45C1-9F87-6B16FFE1461E}" presName="parentText" presStyleLbl="node1" presStyleIdx="0" presStyleCnt="3" custLinFactNeighborY="9603">
        <dgm:presLayoutVars>
          <dgm:chMax val="0"/>
          <dgm:bulletEnabled val="1"/>
        </dgm:presLayoutVars>
      </dgm:prSet>
      <dgm:spPr/>
      <dgm:t>
        <a:bodyPr/>
        <a:lstStyle/>
        <a:p>
          <a:endParaRPr lang="zh-TW" altLang="en-US"/>
        </a:p>
      </dgm:t>
    </dgm:pt>
    <dgm:pt modelId="{B836882A-352B-4C08-BF93-0F6F4ACE11A6}" type="pres">
      <dgm:prSet presAssocID="{521F6275-E0EC-4D7B-ADEE-8ABCB4A5D32E}" presName="spacer" presStyleCnt="0"/>
      <dgm:spPr/>
    </dgm:pt>
    <dgm:pt modelId="{053ABEB8-8B40-46DC-AE50-0DD4D6A32F4E}" type="pres">
      <dgm:prSet presAssocID="{BA919890-E5CB-42CE-A982-895F16DB1A18}" presName="parentText" presStyleLbl="node1" presStyleIdx="1" presStyleCnt="3">
        <dgm:presLayoutVars>
          <dgm:chMax val="0"/>
          <dgm:bulletEnabled val="1"/>
        </dgm:presLayoutVars>
      </dgm:prSet>
      <dgm:spPr/>
      <dgm:t>
        <a:bodyPr/>
        <a:lstStyle/>
        <a:p>
          <a:endParaRPr lang="zh-TW" altLang="en-US"/>
        </a:p>
      </dgm:t>
    </dgm:pt>
    <dgm:pt modelId="{011CFDDB-F161-455B-A403-D45DF614BB70}" type="pres">
      <dgm:prSet presAssocID="{C069AF4B-16CA-4408-A7B8-36F84401C07F}" presName="spacer" presStyleCnt="0"/>
      <dgm:spPr/>
    </dgm:pt>
    <dgm:pt modelId="{1A1B5393-9A68-4A7E-863A-E0226F6BE0CB}" type="pres">
      <dgm:prSet presAssocID="{ED5AF96C-7E2C-4DC2-BF91-F163D3DA1E7F}" presName="parentText" presStyleLbl="node1" presStyleIdx="2" presStyleCnt="3">
        <dgm:presLayoutVars>
          <dgm:chMax val="0"/>
          <dgm:bulletEnabled val="1"/>
        </dgm:presLayoutVars>
      </dgm:prSet>
      <dgm:spPr/>
      <dgm:t>
        <a:bodyPr/>
        <a:lstStyle/>
        <a:p>
          <a:endParaRPr lang="zh-TW" altLang="en-US"/>
        </a:p>
      </dgm:t>
    </dgm:pt>
  </dgm:ptLst>
  <dgm:cxnLst>
    <dgm:cxn modelId="{6AE358F3-9CE5-4BD7-AE0F-2BC889D92C09}" type="presOf" srcId="{BA919890-E5CB-42CE-A982-895F16DB1A18}" destId="{053ABEB8-8B40-46DC-AE50-0DD4D6A32F4E}" srcOrd="0" destOrd="0" presId="urn:microsoft.com/office/officeart/2005/8/layout/vList2"/>
    <dgm:cxn modelId="{23979270-A869-49BE-98FD-F1C677851B9B}" srcId="{54C93939-A685-4BE5-A8B4-65250EF48C97}" destId="{BA919890-E5CB-42CE-A982-895F16DB1A18}" srcOrd="1" destOrd="0" parTransId="{F0DB69C7-6699-4E29-AF03-3E95921D8CB2}" sibTransId="{C069AF4B-16CA-4408-A7B8-36F84401C07F}"/>
    <dgm:cxn modelId="{1162C7B6-7237-495D-A22F-5FFF3DD57638}" type="presOf" srcId="{B8D6C1C2-2929-45C1-9F87-6B16FFE1461E}" destId="{5786A90A-8BBF-4CFC-8AD7-B559732F23F7}" srcOrd="0" destOrd="0" presId="urn:microsoft.com/office/officeart/2005/8/layout/vList2"/>
    <dgm:cxn modelId="{3C6D77A3-98CE-48FB-BBF2-E55FE97E0E39}" srcId="{54C93939-A685-4BE5-A8B4-65250EF48C97}" destId="{ED5AF96C-7E2C-4DC2-BF91-F163D3DA1E7F}" srcOrd="2" destOrd="0" parTransId="{BBC27CAE-36A1-4D80-A00F-78FF5EEC42F8}" sibTransId="{943293F5-7BDA-41E2-BB0D-D062FC1C549F}"/>
    <dgm:cxn modelId="{34B7F334-C44B-4AFC-9A39-93C68542414B}" type="presOf" srcId="{ED5AF96C-7E2C-4DC2-BF91-F163D3DA1E7F}" destId="{1A1B5393-9A68-4A7E-863A-E0226F6BE0CB}" srcOrd="0" destOrd="0" presId="urn:microsoft.com/office/officeart/2005/8/layout/vList2"/>
    <dgm:cxn modelId="{FED86015-DA2D-44FC-A2CA-1D61CE352182}" type="presOf" srcId="{54C93939-A685-4BE5-A8B4-65250EF48C97}" destId="{4DAC1002-0477-42C3-BEBF-119239280561}" srcOrd="0" destOrd="0" presId="urn:microsoft.com/office/officeart/2005/8/layout/vList2"/>
    <dgm:cxn modelId="{23BB2A19-5C9C-4E2E-9CBA-4C7F0DD32C0A}" srcId="{54C93939-A685-4BE5-A8B4-65250EF48C97}" destId="{B8D6C1C2-2929-45C1-9F87-6B16FFE1461E}" srcOrd="0" destOrd="0" parTransId="{E9D7C4B3-4E18-4DA2-9E62-BE72D81DBDE8}" sibTransId="{521F6275-E0EC-4D7B-ADEE-8ABCB4A5D32E}"/>
    <dgm:cxn modelId="{C9BF0378-54A4-4FFB-9C75-0443D28DBFFF}" type="presParOf" srcId="{4DAC1002-0477-42C3-BEBF-119239280561}" destId="{5786A90A-8BBF-4CFC-8AD7-B559732F23F7}" srcOrd="0" destOrd="0" presId="urn:microsoft.com/office/officeart/2005/8/layout/vList2"/>
    <dgm:cxn modelId="{A2EE345A-625F-4276-BABF-6FBA843AFB0B}" type="presParOf" srcId="{4DAC1002-0477-42C3-BEBF-119239280561}" destId="{B836882A-352B-4C08-BF93-0F6F4ACE11A6}" srcOrd="1" destOrd="0" presId="urn:microsoft.com/office/officeart/2005/8/layout/vList2"/>
    <dgm:cxn modelId="{EC24F80B-7D22-47AA-BCCC-71FB033B745E}" type="presParOf" srcId="{4DAC1002-0477-42C3-BEBF-119239280561}" destId="{053ABEB8-8B40-46DC-AE50-0DD4D6A32F4E}" srcOrd="2" destOrd="0" presId="urn:microsoft.com/office/officeart/2005/8/layout/vList2"/>
    <dgm:cxn modelId="{5B7C0195-5B05-4417-BC5B-5FDCFEDB0E86}" type="presParOf" srcId="{4DAC1002-0477-42C3-BEBF-119239280561}" destId="{011CFDDB-F161-455B-A403-D45DF614BB70}" srcOrd="3" destOrd="0" presId="urn:microsoft.com/office/officeart/2005/8/layout/vList2"/>
    <dgm:cxn modelId="{C4050504-3C44-4D5C-A902-9CE8A58FE957}" type="presParOf" srcId="{4DAC1002-0477-42C3-BEBF-119239280561}" destId="{1A1B5393-9A68-4A7E-863A-E0226F6BE0C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CF0CB78-7762-43F9-A01D-DC55DC2EA4B8}" type="doc">
      <dgm:prSet loTypeId="urn:microsoft.com/office/officeart/2005/8/layout/vList2" loCatId="list" qsTypeId="urn:microsoft.com/office/officeart/2005/8/quickstyle/simple4" qsCatId="simple" csTypeId="urn:microsoft.com/office/officeart/2005/8/colors/colorful1#6" csCatId="colorful" phldr="1"/>
      <dgm:spPr/>
      <dgm:t>
        <a:bodyPr/>
        <a:lstStyle/>
        <a:p>
          <a:endParaRPr lang="zh-TW" altLang="en-US"/>
        </a:p>
      </dgm:t>
    </dgm:pt>
    <dgm:pt modelId="{A44C06F0-D017-4F4F-A9AD-87281C154E47}">
      <dgm:prSet custT="1"/>
      <dgm:spPr>
        <a:solidFill>
          <a:schemeClr val="accent1">
            <a:lumMod val="20000"/>
            <a:lumOff val="80000"/>
          </a:schemeClr>
        </a:solidFill>
        <a:ln>
          <a:solidFill>
            <a:schemeClr val="tx2"/>
          </a:solidFill>
        </a:ln>
      </dgm:spPr>
      <dgm:t>
        <a:bodyPr/>
        <a:lstStyle/>
        <a:p>
          <a:pPr rtl="0"/>
          <a:r>
            <a:rPr lang="zh-TW" sz="2400" b="1" dirty="0">
              <a:solidFill>
                <a:schemeClr val="tx2"/>
              </a:solidFill>
              <a:latin typeface="標楷體" panose="03000509000000000000" pitchFamily="65" charset="-120"/>
              <a:ea typeface="標楷體" panose="03000509000000000000" pitchFamily="65" charset="-120"/>
            </a:rPr>
            <a:t>不滿</a:t>
          </a:r>
          <a:r>
            <a:rPr lang="en-US" sz="2400" b="1" dirty="0">
              <a:solidFill>
                <a:schemeClr val="tx2"/>
              </a:solidFill>
              <a:latin typeface="標楷體" panose="03000509000000000000" pitchFamily="65" charset="-120"/>
              <a:ea typeface="標楷體" panose="03000509000000000000" pitchFamily="65" charset="-120"/>
            </a:rPr>
            <a:t>18 </a:t>
          </a:r>
          <a:r>
            <a:rPr lang="zh-TW" sz="2400" b="1" dirty="0">
              <a:solidFill>
                <a:schemeClr val="tx2"/>
              </a:solidFill>
              <a:latin typeface="標楷體" panose="03000509000000000000" pitchFamily="65" charset="-120"/>
              <a:ea typeface="標楷體" panose="03000509000000000000" pitchFamily="65" charset="-120"/>
            </a:rPr>
            <a:t>周歲的武裝部隊成員不應直接參加敵對行動</a:t>
          </a:r>
          <a:r>
            <a:rPr lang="en-US" sz="2400" b="1" dirty="0">
              <a:solidFill>
                <a:schemeClr val="tx2"/>
              </a:solidFill>
              <a:latin typeface="標楷體" panose="03000509000000000000" pitchFamily="65" charset="-120"/>
              <a:ea typeface="標楷體" panose="03000509000000000000" pitchFamily="65" charset="-120"/>
            </a:rPr>
            <a:t>(</a:t>
          </a:r>
          <a:r>
            <a:rPr lang="zh-TW" sz="2400" b="1" dirty="0">
              <a:solidFill>
                <a:schemeClr val="tx2"/>
              </a:solidFill>
              <a:latin typeface="標楷體" panose="03000509000000000000" pitchFamily="65" charset="-120"/>
              <a:ea typeface="標楷體" panose="03000509000000000000" pitchFamily="65" charset="-120"/>
            </a:rPr>
            <a:t>第</a:t>
          </a:r>
          <a:r>
            <a:rPr lang="en-US" sz="2400" b="1" dirty="0">
              <a:solidFill>
                <a:schemeClr val="tx2"/>
              </a:solidFill>
              <a:latin typeface="標楷體" panose="03000509000000000000" pitchFamily="65" charset="-120"/>
              <a:ea typeface="標楷體" panose="03000509000000000000" pitchFamily="65" charset="-120"/>
            </a:rPr>
            <a:t>1</a:t>
          </a:r>
          <a:r>
            <a:rPr lang="zh-TW" sz="2400" b="1" dirty="0">
              <a:solidFill>
                <a:schemeClr val="tx2"/>
              </a:solidFill>
              <a:latin typeface="標楷體" panose="03000509000000000000" pitchFamily="65" charset="-120"/>
              <a:ea typeface="標楷體" panose="03000509000000000000" pitchFamily="65" charset="-120"/>
            </a:rPr>
            <a:t>條</a:t>
          </a:r>
          <a:r>
            <a:rPr lang="en-US" sz="2400" b="1" dirty="0">
              <a:solidFill>
                <a:schemeClr val="tx2"/>
              </a:solidFill>
              <a:latin typeface="標楷體" panose="03000509000000000000" pitchFamily="65" charset="-120"/>
              <a:ea typeface="標楷體" panose="03000509000000000000" pitchFamily="65" charset="-120"/>
            </a:rPr>
            <a:t>)</a:t>
          </a:r>
          <a:r>
            <a:rPr lang="zh-TW" sz="2400" b="1" dirty="0">
              <a:solidFill>
                <a:schemeClr val="tx2"/>
              </a:solidFill>
              <a:latin typeface="標楷體" panose="03000509000000000000" pitchFamily="65" charset="-120"/>
              <a:ea typeface="標楷體" panose="03000509000000000000" pitchFamily="65" charset="-120"/>
            </a:rPr>
            <a:t>。</a:t>
          </a:r>
          <a:endParaRPr lang="en-US" sz="2400" b="1" dirty="0">
            <a:solidFill>
              <a:schemeClr val="tx2"/>
            </a:solidFill>
            <a:latin typeface="標楷體" panose="03000509000000000000" pitchFamily="65" charset="-120"/>
            <a:ea typeface="標楷體" panose="03000509000000000000" pitchFamily="65" charset="-120"/>
          </a:endParaRPr>
        </a:p>
      </dgm:t>
    </dgm:pt>
    <dgm:pt modelId="{210465CE-D3FB-4A58-8AF2-196C675BCDBA}" type="parTrans" cxnId="{DB370021-3DCA-4C1F-AB4A-31B371D6C4E6}">
      <dgm:prSet/>
      <dgm:spPr/>
      <dgm:t>
        <a:bodyPr/>
        <a:lstStyle/>
        <a:p>
          <a:endParaRPr lang="zh-TW" altLang="en-US"/>
        </a:p>
      </dgm:t>
    </dgm:pt>
    <dgm:pt modelId="{15C027DF-E5D6-44C9-9026-270FC5F7D1C8}" type="sibTrans" cxnId="{DB370021-3DCA-4C1F-AB4A-31B371D6C4E6}">
      <dgm:prSet/>
      <dgm:spPr/>
      <dgm:t>
        <a:bodyPr/>
        <a:lstStyle/>
        <a:p>
          <a:endParaRPr lang="zh-TW" altLang="en-US"/>
        </a:p>
      </dgm:t>
    </dgm:pt>
    <dgm:pt modelId="{06AE904B-C860-48C9-8BAC-9A0AA8A82B6E}">
      <dgm:prSet custT="1"/>
      <dgm:spPr>
        <a:solidFill>
          <a:schemeClr val="accent3">
            <a:lumMod val="20000"/>
            <a:lumOff val="80000"/>
          </a:schemeClr>
        </a:solidFill>
        <a:ln>
          <a:solidFill>
            <a:schemeClr val="tx2"/>
          </a:solidFill>
        </a:ln>
      </dgm:spPr>
      <dgm:t>
        <a:bodyPr/>
        <a:lstStyle/>
        <a:p>
          <a:pPr rtl="0"/>
          <a:r>
            <a:rPr lang="zh-TW" sz="2400" b="1" kern="1200" dirty="0">
              <a:solidFill>
                <a:srgbClr val="1F497D"/>
              </a:solidFill>
              <a:latin typeface="標楷體" panose="03000509000000000000" pitchFamily="65" charset="-120"/>
              <a:ea typeface="標楷體" panose="03000509000000000000" pitchFamily="65" charset="-120"/>
              <a:cs typeface="+mn-cs"/>
            </a:rPr>
            <a:t>不滿</a:t>
          </a:r>
          <a:r>
            <a:rPr lang="en-US" sz="2400" b="1" kern="1200" dirty="0">
              <a:solidFill>
                <a:srgbClr val="1F497D"/>
              </a:solidFill>
              <a:latin typeface="標楷體" panose="03000509000000000000" pitchFamily="65" charset="-120"/>
              <a:ea typeface="標楷體" panose="03000509000000000000" pitchFamily="65" charset="-120"/>
              <a:cs typeface="+mn-cs"/>
            </a:rPr>
            <a:t>18 </a:t>
          </a:r>
          <a:r>
            <a:rPr lang="zh-TW" sz="2400" b="1" kern="1200" dirty="0">
              <a:solidFill>
                <a:srgbClr val="1F497D"/>
              </a:solidFill>
              <a:latin typeface="標楷體" panose="03000509000000000000" pitchFamily="65" charset="-120"/>
              <a:ea typeface="標楷體" panose="03000509000000000000" pitchFamily="65" charset="-120"/>
              <a:cs typeface="+mn-cs"/>
            </a:rPr>
            <a:t>周歲的人不應被強制招募加入其武裝部隊</a:t>
          </a:r>
          <a:r>
            <a:rPr lang="en-US" sz="2400" b="1" kern="1200" dirty="0">
              <a:solidFill>
                <a:srgbClr val="1F497D"/>
              </a:solidFill>
              <a:latin typeface="標楷體" panose="03000509000000000000" pitchFamily="65" charset="-120"/>
              <a:ea typeface="標楷體" panose="03000509000000000000" pitchFamily="65" charset="-120"/>
              <a:cs typeface="+mn-cs"/>
            </a:rPr>
            <a:t>(</a:t>
          </a:r>
          <a:r>
            <a:rPr lang="zh-TW" sz="2400" b="1" kern="1200" dirty="0">
              <a:solidFill>
                <a:srgbClr val="1F497D"/>
              </a:solidFill>
              <a:latin typeface="標楷體" panose="03000509000000000000" pitchFamily="65" charset="-120"/>
              <a:ea typeface="標楷體" panose="03000509000000000000" pitchFamily="65" charset="-120"/>
              <a:cs typeface="+mn-cs"/>
            </a:rPr>
            <a:t>第</a:t>
          </a:r>
          <a:r>
            <a:rPr lang="en-US" sz="2400" b="1" kern="1200" dirty="0">
              <a:solidFill>
                <a:srgbClr val="1F497D"/>
              </a:solidFill>
              <a:latin typeface="標楷體" panose="03000509000000000000" pitchFamily="65" charset="-120"/>
              <a:ea typeface="標楷體" panose="03000509000000000000" pitchFamily="65" charset="-120"/>
              <a:cs typeface="+mn-cs"/>
            </a:rPr>
            <a:t>2</a:t>
          </a:r>
          <a:r>
            <a:rPr lang="zh-TW" sz="2400" b="1" kern="1200" dirty="0">
              <a:solidFill>
                <a:srgbClr val="1F497D"/>
              </a:solidFill>
              <a:latin typeface="標楷體" panose="03000509000000000000" pitchFamily="65" charset="-120"/>
              <a:ea typeface="標楷體" panose="03000509000000000000" pitchFamily="65" charset="-120"/>
              <a:cs typeface="+mn-cs"/>
            </a:rPr>
            <a:t>條</a:t>
          </a:r>
          <a:r>
            <a:rPr lang="en-US" sz="2400" b="1" kern="1200" dirty="0">
              <a:solidFill>
                <a:srgbClr val="1F497D"/>
              </a:solidFill>
              <a:latin typeface="標楷體" panose="03000509000000000000" pitchFamily="65" charset="-120"/>
              <a:ea typeface="標楷體" panose="03000509000000000000" pitchFamily="65" charset="-120"/>
              <a:cs typeface="+mn-cs"/>
            </a:rPr>
            <a:t>)</a:t>
          </a:r>
          <a:r>
            <a:rPr lang="zh-TW" sz="2400" b="1" kern="1200" dirty="0">
              <a:solidFill>
                <a:srgbClr val="1F497D"/>
              </a:solidFill>
              <a:latin typeface="標楷體" panose="03000509000000000000" pitchFamily="65" charset="-120"/>
              <a:ea typeface="標楷體" panose="03000509000000000000" pitchFamily="65" charset="-120"/>
              <a:cs typeface="+mn-cs"/>
            </a:rPr>
            <a:t>。</a:t>
          </a:r>
          <a:endParaRPr lang="en-US" sz="2400" b="1" kern="1200" dirty="0">
            <a:solidFill>
              <a:srgbClr val="1F497D"/>
            </a:solidFill>
            <a:latin typeface="標楷體" panose="03000509000000000000" pitchFamily="65" charset="-120"/>
            <a:ea typeface="標楷體" panose="03000509000000000000" pitchFamily="65" charset="-120"/>
            <a:cs typeface="+mn-cs"/>
          </a:endParaRPr>
        </a:p>
      </dgm:t>
    </dgm:pt>
    <dgm:pt modelId="{586E83AC-E494-4F59-8B46-51C151B794CD}" type="parTrans" cxnId="{6229ED63-2078-4BDB-926E-F9A2B3F6A3FD}">
      <dgm:prSet/>
      <dgm:spPr/>
      <dgm:t>
        <a:bodyPr/>
        <a:lstStyle/>
        <a:p>
          <a:endParaRPr lang="zh-TW" altLang="en-US"/>
        </a:p>
      </dgm:t>
    </dgm:pt>
    <dgm:pt modelId="{006F7559-A2DD-49B7-B740-5E94730BF332}" type="sibTrans" cxnId="{6229ED63-2078-4BDB-926E-F9A2B3F6A3FD}">
      <dgm:prSet/>
      <dgm:spPr/>
      <dgm:t>
        <a:bodyPr/>
        <a:lstStyle/>
        <a:p>
          <a:endParaRPr lang="zh-TW" altLang="en-US"/>
        </a:p>
      </dgm:t>
    </dgm:pt>
    <dgm:pt modelId="{6934BDAE-A1AF-4F97-B6AC-C9B1E73C24B9}">
      <dgm:prSet custT="1"/>
      <dgm:spPr>
        <a:solidFill>
          <a:schemeClr val="accent6">
            <a:lumMod val="20000"/>
            <a:lumOff val="80000"/>
          </a:schemeClr>
        </a:solidFill>
        <a:ln>
          <a:solidFill>
            <a:srgbClr val="002060"/>
          </a:solidFill>
        </a:ln>
      </dgm:spPr>
      <dgm:t>
        <a:bodyPr/>
        <a:lstStyle/>
        <a:p>
          <a:pPr rtl="0"/>
          <a:r>
            <a:rPr lang="zh-TW" sz="2400" b="1" kern="1200" dirty="0">
              <a:solidFill>
                <a:srgbClr val="1F497D"/>
              </a:solidFill>
              <a:latin typeface="標楷體" panose="03000509000000000000" pitchFamily="65" charset="-120"/>
              <a:ea typeface="標楷體" panose="03000509000000000000" pitchFamily="65" charset="-120"/>
              <a:cs typeface="+mn-cs"/>
            </a:rPr>
            <a:t>不滿</a:t>
          </a:r>
          <a:r>
            <a:rPr lang="en-US" sz="2400" b="1" kern="1200" dirty="0">
              <a:solidFill>
                <a:srgbClr val="1F497D"/>
              </a:solidFill>
              <a:latin typeface="標楷體" panose="03000509000000000000" pitchFamily="65" charset="-120"/>
              <a:ea typeface="標楷體" panose="03000509000000000000" pitchFamily="65" charset="-120"/>
              <a:cs typeface="+mn-cs"/>
            </a:rPr>
            <a:t>18 </a:t>
          </a:r>
          <a:r>
            <a:rPr lang="zh-TW" sz="2400" b="1" kern="1200" dirty="0">
              <a:solidFill>
                <a:srgbClr val="1F497D"/>
              </a:solidFill>
              <a:latin typeface="標楷體" panose="03000509000000000000" pitchFamily="65" charset="-120"/>
              <a:ea typeface="標楷體" panose="03000509000000000000" pitchFamily="65" charset="-120"/>
              <a:cs typeface="+mn-cs"/>
            </a:rPr>
            <a:t>周歲的人有權獲得特別的保護 </a:t>
          </a:r>
          <a:r>
            <a:rPr lang="en-US" sz="2400" b="1" kern="1200" dirty="0">
              <a:solidFill>
                <a:srgbClr val="1F497D"/>
              </a:solidFill>
              <a:latin typeface="標楷體" panose="03000509000000000000" pitchFamily="65" charset="-120"/>
              <a:ea typeface="標楷體" panose="03000509000000000000" pitchFamily="65" charset="-120"/>
              <a:cs typeface="+mn-cs"/>
            </a:rPr>
            <a:t>(</a:t>
          </a:r>
          <a:r>
            <a:rPr lang="zh-TW" sz="2400" b="1" kern="1200" dirty="0">
              <a:solidFill>
                <a:srgbClr val="1F497D"/>
              </a:solidFill>
              <a:latin typeface="標楷體" panose="03000509000000000000" pitchFamily="65" charset="-120"/>
              <a:ea typeface="標楷體" panose="03000509000000000000" pitchFamily="65" charset="-120"/>
              <a:cs typeface="+mn-cs"/>
            </a:rPr>
            <a:t>第</a:t>
          </a:r>
          <a:r>
            <a:rPr lang="en-US" sz="2400" b="1" kern="1200" dirty="0">
              <a:solidFill>
                <a:srgbClr val="1F497D"/>
              </a:solidFill>
              <a:latin typeface="標楷體" panose="03000509000000000000" pitchFamily="65" charset="-120"/>
              <a:ea typeface="標楷體" panose="03000509000000000000" pitchFamily="65" charset="-120"/>
              <a:cs typeface="+mn-cs"/>
            </a:rPr>
            <a:t>3</a:t>
          </a:r>
          <a:r>
            <a:rPr lang="zh-TW" sz="2400" b="1" kern="1200" dirty="0">
              <a:solidFill>
                <a:srgbClr val="1F497D"/>
              </a:solidFill>
              <a:latin typeface="標楷體" panose="03000509000000000000" pitchFamily="65" charset="-120"/>
              <a:ea typeface="標楷體" panose="03000509000000000000" pitchFamily="65" charset="-120"/>
              <a:cs typeface="+mn-cs"/>
            </a:rPr>
            <a:t>條</a:t>
          </a:r>
          <a:r>
            <a:rPr lang="en-US" sz="2400" b="1" kern="1200" dirty="0">
              <a:solidFill>
                <a:srgbClr val="1F497D"/>
              </a:solidFill>
              <a:latin typeface="標楷體" panose="03000509000000000000" pitchFamily="65" charset="-120"/>
              <a:ea typeface="標楷體" panose="03000509000000000000" pitchFamily="65" charset="-120"/>
              <a:cs typeface="+mn-cs"/>
            </a:rPr>
            <a:t>)</a:t>
          </a:r>
          <a:r>
            <a:rPr lang="zh-TW" sz="3200" kern="1200" dirty="0"/>
            <a:t>。</a:t>
          </a:r>
        </a:p>
      </dgm:t>
    </dgm:pt>
    <dgm:pt modelId="{501E074B-4F13-4DD8-AD28-9E3FD043AA10}" type="parTrans" cxnId="{DDC4FC84-8692-4E20-ABCD-9954895543AA}">
      <dgm:prSet/>
      <dgm:spPr/>
      <dgm:t>
        <a:bodyPr/>
        <a:lstStyle/>
        <a:p>
          <a:endParaRPr lang="zh-TW" altLang="en-US"/>
        </a:p>
      </dgm:t>
    </dgm:pt>
    <dgm:pt modelId="{7A3AE136-345A-4258-AD2F-935C056B34C8}" type="sibTrans" cxnId="{DDC4FC84-8692-4E20-ABCD-9954895543AA}">
      <dgm:prSet/>
      <dgm:spPr/>
      <dgm:t>
        <a:bodyPr/>
        <a:lstStyle/>
        <a:p>
          <a:endParaRPr lang="zh-TW" altLang="en-US"/>
        </a:p>
      </dgm:t>
    </dgm:pt>
    <dgm:pt modelId="{4925EEDC-41CA-44E2-B4CB-455ADE5EE2AC}" type="pres">
      <dgm:prSet presAssocID="{0CF0CB78-7762-43F9-A01D-DC55DC2EA4B8}" presName="linear" presStyleCnt="0">
        <dgm:presLayoutVars>
          <dgm:animLvl val="lvl"/>
          <dgm:resizeHandles val="exact"/>
        </dgm:presLayoutVars>
      </dgm:prSet>
      <dgm:spPr/>
      <dgm:t>
        <a:bodyPr/>
        <a:lstStyle/>
        <a:p>
          <a:endParaRPr lang="zh-TW" altLang="en-US"/>
        </a:p>
      </dgm:t>
    </dgm:pt>
    <dgm:pt modelId="{7D1F35CC-E87A-4549-BB00-9F622272F28C}" type="pres">
      <dgm:prSet presAssocID="{A44C06F0-D017-4F4F-A9AD-87281C154E47}" presName="parentText" presStyleLbl="node1" presStyleIdx="0" presStyleCnt="3" custLinFactNeighborY="-7159">
        <dgm:presLayoutVars>
          <dgm:chMax val="0"/>
          <dgm:bulletEnabled val="1"/>
        </dgm:presLayoutVars>
      </dgm:prSet>
      <dgm:spPr/>
      <dgm:t>
        <a:bodyPr/>
        <a:lstStyle/>
        <a:p>
          <a:endParaRPr lang="zh-TW" altLang="en-US"/>
        </a:p>
      </dgm:t>
    </dgm:pt>
    <dgm:pt modelId="{7A292297-C526-41B3-A900-7FED94475215}" type="pres">
      <dgm:prSet presAssocID="{15C027DF-E5D6-44C9-9026-270FC5F7D1C8}" presName="spacer" presStyleCnt="0"/>
      <dgm:spPr/>
    </dgm:pt>
    <dgm:pt modelId="{71D160C8-4F21-45C7-A4BA-BD881FD1A73D}" type="pres">
      <dgm:prSet presAssocID="{06AE904B-C860-48C9-8BAC-9A0AA8A82B6E}" presName="parentText" presStyleLbl="node1" presStyleIdx="1" presStyleCnt="3">
        <dgm:presLayoutVars>
          <dgm:chMax val="0"/>
          <dgm:bulletEnabled val="1"/>
        </dgm:presLayoutVars>
      </dgm:prSet>
      <dgm:spPr/>
      <dgm:t>
        <a:bodyPr/>
        <a:lstStyle/>
        <a:p>
          <a:endParaRPr lang="zh-TW" altLang="en-US"/>
        </a:p>
      </dgm:t>
    </dgm:pt>
    <dgm:pt modelId="{42FF9DB4-BB25-429A-B082-0099A7075F8A}" type="pres">
      <dgm:prSet presAssocID="{006F7559-A2DD-49B7-B740-5E94730BF332}" presName="spacer" presStyleCnt="0"/>
      <dgm:spPr/>
    </dgm:pt>
    <dgm:pt modelId="{97C33990-D386-497E-A9EF-59D4D4E22779}" type="pres">
      <dgm:prSet presAssocID="{6934BDAE-A1AF-4F97-B6AC-C9B1E73C24B9}" presName="parentText" presStyleLbl="node1" presStyleIdx="2" presStyleCnt="3">
        <dgm:presLayoutVars>
          <dgm:chMax val="0"/>
          <dgm:bulletEnabled val="1"/>
        </dgm:presLayoutVars>
      </dgm:prSet>
      <dgm:spPr/>
      <dgm:t>
        <a:bodyPr/>
        <a:lstStyle/>
        <a:p>
          <a:endParaRPr lang="zh-TW" altLang="en-US"/>
        </a:p>
      </dgm:t>
    </dgm:pt>
  </dgm:ptLst>
  <dgm:cxnLst>
    <dgm:cxn modelId="{AA649848-5AA2-455D-B496-C0F36DBDC5F4}" type="presOf" srcId="{A44C06F0-D017-4F4F-A9AD-87281C154E47}" destId="{7D1F35CC-E87A-4549-BB00-9F622272F28C}" srcOrd="0" destOrd="0" presId="urn:microsoft.com/office/officeart/2005/8/layout/vList2"/>
    <dgm:cxn modelId="{5A9F424E-95E2-400A-8F2F-F596AA65BACE}" type="presOf" srcId="{6934BDAE-A1AF-4F97-B6AC-C9B1E73C24B9}" destId="{97C33990-D386-497E-A9EF-59D4D4E22779}" srcOrd="0" destOrd="0" presId="urn:microsoft.com/office/officeart/2005/8/layout/vList2"/>
    <dgm:cxn modelId="{6229ED63-2078-4BDB-926E-F9A2B3F6A3FD}" srcId="{0CF0CB78-7762-43F9-A01D-DC55DC2EA4B8}" destId="{06AE904B-C860-48C9-8BAC-9A0AA8A82B6E}" srcOrd="1" destOrd="0" parTransId="{586E83AC-E494-4F59-8B46-51C151B794CD}" sibTransId="{006F7559-A2DD-49B7-B740-5E94730BF332}"/>
    <dgm:cxn modelId="{2DF1BCDD-4F6E-4DA0-9469-B2BC4E112750}" type="presOf" srcId="{06AE904B-C860-48C9-8BAC-9A0AA8A82B6E}" destId="{71D160C8-4F21-45C7-A4BA-BD881FD1A73D}" srcOrd="0" destOrd="0" presId="urn:microsoft.com/office/officeart/2005/8/layout/vList2"/>
    <dgm:cxn modelId="{DDC4FC84-8692-4E20-ABCD-9954895543AA}" srcId="{0CF0CB78-7762-43F9-A01D-DC55DC2EA4B8}" destId="{6934BDAE-A1AF-4F97-B6AC-C9B1E73C24B9}" srcOrd="2" destOrd="0" parTransId="{501E074B-4F13-4DD8-AD28-9E3FD043AA10}" sibTransId="{7A3AE136-345A-4258-AD2F-935C056B34C8}"/>
    <dgm:cxn modelId="{DB370021-3DCA-4C1F-AB4A-31B371D6C4E6}" srcId="{0CF0CB78-7762-43F9-A01D-DC55DC2EA4B8}" destId="{A44C06F0-D017-4F4F-A9AD-87281C154E47}" srcOrd="0" destOrd="0" parTransId="{210465CE-D3FB-4A58-8AF2-196C675BCDBA}" sibTransId="{15C027DF-E5D6-44C9-9026-270FC5F7D1C8}"/>
    <dgm:cxn modelId="{AA75F237-A65C-4F65-B8CD-19C6F8A61C58}" type="presOf" srcId="{0CF0CB78-7762-43F9-A01D-DC55DC2EA4B8}" destId="{4925EEDC-41CA-44E2-B4CB-455ADE5EE2AC}" srcOrd="0" destOrd="0" presId="urn:microsoft.com/office/officeart/2005/8/layout/vList2"/>
    <dgm:cxn modelId="{548B9B40-87C8-4912-8B0C-C48E70ED3AF0}" type="presParOf" srcId="{4925EEDC-41CA-44E2-B4CB-455ADE5EE2AC}" destId="{7D1F35CC-E87A-4549-BB00-9F622272F28C}" srcOrd="0" destOrd="0" presId="urn:microsoft.com/office/officeart/2005/8/layout/vList2"/>
    <dgm:cxn modelId="{7CC11A73-904A-4A87-8CB0-B0CD4F35E29F}" type="presParOf" srcId="{4925EEDC-41CA-44E2-B4CB-455ADE5EE2AC}" destId="{7A292297-C526-41B3-A900-7FED94475215}" srcOrd="1" destOrd="0" presId="urn:microsoft.com/office/officeart/2005/8/layout/vList2"/>
    <dgm:cxn modelId="{A486891C-4CAE-4C58-B983-3F290C14C6D9}" type="presParOf" srcId="{4925EEDC-41CA-44E2-B4CB-455ADE5EE2AC}" destId="{71D160C8-4F21-45C7-A4BA-BD881FD1A73D}" srcOrd="2" destOrd="0" presId="urn:microsoft.com/office/officeart/2005/8/layout/vList2"/>
    <dgm:cxn modelId="{0867F177-74CE-4253-BF74-BDC270856B4C}" type="presParOf" srcId="{4925EEDC-41CA-44E2-B4CB-455ADE5EE2AC}" destId="{42FF9DB4-BB25-429A-B082-0099A7075F8A}" srcOrd="3" destOrd="0" presId="urn:microsoft.com/office/officeart/2005/8/layout/vList2"/>
    <dgm:cxn modelId="{7E08102B-34FC-489E-AD0F-1871F6C49FD9}" type="presParOf" srcId="{4925EEDC-41CA-44E2-B4CB-455ADE5EE2AC}" destId="{97C33990-D386-497E-A9EF-59D4D4E2277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88F52BD-3454-41D6-AD01-33D9ECD8BC7D}" type="doc">
      <dgm:prSet loTypeId="urn:microsoft.com/office/officeart/2005/8/layout/arrow3" loCatId="relationship" qsTypeId="urn:microsoft.com/office/officeart/2005/8/quickstyle/simple4" qsCatId="simple" csTypeId="urn:microsoft.com/office/officeart/2005/8/colors/colorful1#7" csCatId="colorful" phldr="1"/>
      <dgm:spPr/>
      <dgm:t>
        <a:bodyPr/>
        <a:lstStyle/>
        <a:p>
          <a:endParaRPr lang="zh-TW" altLang="en-US"/>
        </a:p>
      </dgm:t>
    </dgm:pt>
    <dgm:pt modelId="{8BF0C362-5747-48C1-872F-F33514DBD9FF}">
      <dgm:prSet phldrT="[文字]" custT="1"/>
      <dgm:spPr/>
      <dgm:t>
        <a:bodyPr/>
        <a:lstStyle/>
        <a:p>
          <a:pPr algn="l" rtl="0"/>
          <a:r>
            <a:rPr lang="zh-TW" sz="2000" b="0" dirty="0">
              <a:latin typeface="標楷體" panose="03000509000000000000" pitchFamily="65" charset="-120"/>
              <a:ea typeface="標楷體" panose="03000509000000000000" pitchFamily="65" charset="-120"/>
            </a:rPr>
            <a:t>聯合國兒童基金會</a:t>
          </a:r>
          <a:r>
            <a:rPr lang="en-US" sz="2000" b="0" dirty="0">
              <a:latin typeface="標楷體" panose="03000509000000000000" pitchFamily="65" charset="-120"/>
              <a:ea typeface="標楷體" panose="03000509000000000000" pitchFamily="65" charset="-120"/>
            </a:rPr>
            <a:t>20</a:t>
          </a:r>
          <a:r>
            <a:rPr lang="en-US" altLang="zh-TW" sz="2000" b="0" dirty="0">
              <a:latin typeface="標楷體" panose="03000509000000000000" pitchFamily="65" charset="-120"/>
              <a:ea typeface="標楷體" panose="03000509000000000000" pitchFamily="65" charset="-120"/>
            </a:rPr>
            <a:t>17</a:t>
          </a:r>
          <a:r>
            <a:rPr lang="zh-TW" sz="2000" b="0" dirty="0">
              <a:latin typeface="標楷體" panose="03000509000000000000" pitchFamily="65" charset="-120"/>
              <a:ea typeface="標楷體" panose="03000509000000000000" pitchFamily="65" charset="-120"/>
            </a:rPr>
            <a:t>年世界兒童狀況報告指出，全球大約有</a:t>
          </a:r>
          <a:r>
            <a:rPr lang="en-US" sz="2000" b="0" dirty="0">
              <a:latin typeface="標楷體" panose="03000509000000000000" pitchFamily="65" charset="-120"/>
              <a:ea typeface="標楷體" panose="03000509000000000000" pitchFamily="65" charset="-120"/>
            </a:rPr>
            <a:t>1</a:t>
          </a:r>
          <a:r>
            <a:rPr lang="en-US" altLang="zh-TW" sz="2000" b="0" dirty="0">
              <a:latin typeface="標楷體" panose="03000509000000000000" pitchFamily="65" charset="-120"/>
              <a:ea typeface="標楷體" panose="03000509000000000000" pitchFamily="65" charset="-120"/>
            </a:rPr>
            <a:t>.5</a:t>
          </a:r>
          <a:r>
            <a:rPr lang="zh-TW" sz="2000" b="0" dirty="0">
              <a:latin typeface="標楷體" panose="03000509000000000000" pitchFamily="65" charset="-120"/>
              <a:ea typeface="標楷體" panose="03000509000000000000" pitchFamily="65" charset="-120"/>
            </a:rPr>
            <a:t>億名街童，這個數字仍在增加當中。</a:t>
          </a:r>
          <a:endParaRPr lang="zh-TW" altLang="en-US" sz="2000" b="0" dirty="0">
            <a:latin typeface="標楷體" panose="03000509000000000000" pitchFamily="65" charset="-120"/>
            <a:ea typeface="標楷體" panose="03000509000000000000" pitchFamily="65" charset="-120"/>
          </a:endParaRPr>
        </a:p>
      </dgm:t>
    </dgm:pt>
    <dgm:pt modelId="{135AD6ED-BA06-456D-8FEA-DAD5478D3532}" type="parTrans" cxnId="{EE5AE632-14AE-4FDE-ADFC-6ADED6910DD5}">
      <dgm:prSet/>
      <dgm:spPr/>
      <dgm:t>
        <a:bodyPr/>
        <a:lstStyle/>
        <a:p>
          <a:endParaRPr lang="zh-TW" altLang="en-US"/>
        </a:p>
      </dgm:t>
    </dgm:pt>
    <dgm:pt modelId="{0DB47461-870D-4272-9317-922840D2EC08}" type="sibTrans" cxnId="{EE5AE632-14AE-4FDE-ADFC-6ADED6910DD5}">
      <dgm:prSet/>
      <dgm:spPr/>
      <dgm:t>
        <a:bodyPr/>
        <a:lstStyle/>
        <a:p>
          <a:endParaRPr lang="zh-TW" altLang="en-US"/>
        </a:p>
      </dgm:t>
    </dgm:pt>
    <dgm:pt modelId="{FCD015D6-AF8C-44C6-90EC-2F85E44BD960}">
      <dgm:prSet phldrT="[文字]" custT="1"/>
      <dgm:spPr/>
      <dgm:t>
        <a:bodyPr/>
        <a:lstStyle/>
        <a:p>
          <a:pPr algn="l" rtl="0"/>
          <a:r>
            <a:rPr lang="zh-TW" altLang="en-US" sz="1800" b="0" dirty="0">
              <a:latin typeface="標楷體" panose="03000509000000000000" pitchFamily="65" charset="-120"/>
              <a:ea typeface="標楷體" panose="03000509000000000000" pitchFamily="65" charset="-120"/>
            </a:rPr>
            <a:t>在玻利維亞，每</a:t>
          </a:r>
          <a:r>
            <a:rPr lang="en-US" altLang="zh-TW" sz="1800" b="0" dirty="0">
              <a:latin typeface="標楷體" panose="03000509000000000000" pitchFamily="65" charset="-120"/>
              <a:ea typeface="標楷體" panose="03000509000000000000" pitchFamily="65" charset="-120"/>
            </a:rPr>
            <a:t>1100</a:t>
          </a:r>
          <a:r>
            <a:rPr lang="zh-TW" altLang="en-US" sz="1800" b="0" dirty="0">
              <a:latin typeface="標楷體" panose="03000509000000000000" pitchFamily="65" charset="-120"/>
              <a:ea typeface="標楷體" panose="03000509000000000000" pitchFamily="65" charset="-120"/>
            </a:rPr>
            <a:t>名孩童中，就有一名流浪街頭；街童平均年齡只有十四歲，有九成受過肉體虐待及吸食毒品；女童則有一半以上曾懷孕、三八％受過性侵。孤兒們為躲避警察和抵抗嚴寒，只能棲身在地下水道，為了生存，他們去偷竊、乞討或從事性交易</a:t>
          </a:r>
          <a:r>
            <a:rPr lang="zh-TW" altLang="en-US" sz="2000" b="0" dirty="0">
              <a:latin typeface="標楷體" panose="03000509000000000000" pitchFamily="65" charset="-120"/>
              <a:ea typeface="標楷體" panose="03000509000000000000" pitchFamily="65" charset="-120"/>
            </a:rPr>
            <a:t>。</a:t>
          </a:r>
        </a:p>
      </dgm:t>
    </dgm:pt>
    <dgm:pt modelId="{55EA44AA-7A40-4B9E-8C2D-2BAE433BB5B8}" type="parTrans" cxnId="{2572E7B7-A73A-4085-9C46-CE1C22269F23}">
      <dgm:prSet/>
      <dgm:spPr/>
      <dgm:t>
        <a:bodyPr/>
        <a:lstStyle/>
        <a:p>
          <a:endParaRPr lang="zh-TW" altLang="en-US"/>
        </a:p>
      </dgm:t>
    </dgm:pt>
    <dgm:pt modelId="{CA1D4B32-38FF-4B5A-A8E1-65BAF39BDBC4}" type="sibTrans" cxnId="{2572E7B7-A73A-4085-9C46-CE1C22269F23}">
      <dgm:prSet/>
      <dgm:spPr/>
      <dgm:t>
        <a:bodyPr/>
        <a:lstStyle/>
        <a:p>
          <a:endParaRPr lang="zh-TW" altLang="en-US"/>
        </a:p>
      </dgm:t>
    </dgm:pt>
    <dgm:pt modelId="{0ADD9B82-47B8-4225-A658-A30449BB7F5C}">
      <dgm:prSet/>
      <dgm:spPr/>
      <dgm:t>
        <a:bodyPr/>
        <a:lstStyle/>
        <a:p>
          <a:endParaRPr lang="zh-TW" altLang="en-US"/>
        </a:p>
      </dgm:t>
    </dgm:pt>
    <dgm:pt modelId="{A639E999-D256-4937-9890-B13E7B38976C}" type="parTrans" cxnId="{EA01E19C-68DD-444C-A06E-3610D2F5192C}">
      <dgm:prSet/>
      <dgm:spPr/>
      <dgm:t>
        <a:bodyPr/>
        <a:lstStyle/>
        <a:p>
          <a:endParaRPr lang="zh-TW" altLang="en-US"/>
        </a:p>
      </dgm:t>
    </dgm:pt>
    <dgm:pt modelId="{BD5CD388-7FDD-46FF-AB66-2DBD495B2475}" type="sibTrans" cxnId="{EA01E19C-68DD-444C-A06E-3610D2F5192C}">
      <dgm:prSet/>
      <dgm:spPr/>
      <dgm:t>
        <a:bodyPr/>
        <a:lstStyle/>
        <a:p>
          <a:endParaRPr lang="zh-TW" altLang="en-US"/>
        </a:p>
      </dgm:t>
    </dgm:pt>
    <dgm:pt modelId="{749D72E7-EBB8-4600-92DF-52EAE16DDDAB}" type="pres">
      <dgm:prSet presAssocID="{688F52BD-3454-41D6-AD01-33D9ECD8BC7D}" presName="compositeShape" presStyleCnt="0">
        <dgm:presLayoutVars>
          <dgm:chMax val="2"/>
          <dgm:dir/>
          <dgm:resizeHandles val="exact"/>
        </dgm:presLayoutVars>
      </dgm:prSet>
      <dgm:spPr/>
      <dgm:t>
        <a:bodyPr/>
        <a:lstStyle/>
        <a:p>
          <a:endParaRPr lang="zh-TW" altLang="en-US"/>
        </a:p>
      </dgm:t>
    </dgm:pt>
    <dgm:pt modelId="{FCEABA3C-19F8-4A7F-9F1E-88B4FB8A1362}" type="pres">
      <dgm:prSet presAssocID="{688F52BD-3454-41D6-AD01-33D9ECD8BC7D}" presName="divider" presStyleLbl="fgShp" presStyleIdx="0" presStyleCnt="1"/>
      <dgm:spPr>
        <a:solidFill>
          <a:schemeClr val="accent5">
            <a:lumMod val="20000"/>
            <a:lumOff val="80000"/>
          </a:schemeClr>
        </a:solidFill>
      </dgm:spPr>
    </dgm:pt>
    <dgm:pt modelId="{D0BC0DA3-7B9F-4233-ACAD-A8731CE5D414}" type="pres">
      <dgm:prSet presAssocID="{8BF0C362-5747-48C1-872F-F33514DBD9FF}" presName="downArrow" presStyleLbl="node1" presStyleIdx="0" presStyleCnt="2"/>
      <dgm:spPr>
        <a:solidFill>
          <a:schemeClr val="accent2">
            <a:lumMod val="60000"/>
            <a:lumOff val="40000"/>
          </a:schemeClr>
        </a:solidFill>
      </dgm:spPr>
    </dgm:pt>
    <dgm:pt modelId="{213B0360-0E75-4A4C-BC2E-C7CD2B4B206E}" type="pres">
      <dgm:prSet presAssocID="{8BF0C362-5747-48C1-872F-F33514DBD9FF}" presName="downArrowText" presStyleLbl="revTx" presStyleIdx="0" presStyleCnt="2" custScaleX="181688" custLinFactNeighborX="21958" custLinFactNeighborY="236">
        <dgm:presLayoutVars>
          <dgm:bulletEnabled val="1"/>
        </dgm:presLayoutVars>
      </dgm:prSet>
      <dgm:spPr/>
      <dgm:t>
        <a:bodyPr/>
        <a:lstStyle/>
        <a:p>
          <a:endParaRPr lang="zh-TW" altLang="en-US"/>
        </a:p>
      </dgm:t>
    </dgm:pt>
    <dgm:pt modelId="{26B92AB2-A6C9-4B7A-8DF0-56A0A926D0B4}" type="pres">
      <dgm:prSet presAssocID="{FCD015D6-AF8C-44C6-90EC-2F85E44BD960}" presName="upArrow" presStyleLbl="node1" presStyleIdx="1" presStyleCnt="2"/>
      <dgm:spPr>
        <a:solidFill>
          <a:schemeClr val="accent3"/>
        </a:solidFill>
      </dgm:spPr>
    </dgm:pt>
    <dgm:pt modelId="{D7459871-4042-4F59-912B-47D294342EC8}" type="pres">
      <dgm:prSet presAssocID="{FCD015D6-AF8C-44C6-90EC-2F85E44BD960}" presName="upArrowText" presStyleLbl="revTx" presStyleIdx="1" presStyleCnt="2" custScaleX="192964" custScaleY="108015">
        <dgm:presLayoutVars>
          <dgm:bulletEnabled val="1"/>
        </dgm:presLayoutVars>
      </dgm:prSet>
      <dgm:spPr/>
      <dgm:t>
        <a:bodyPr/>
        <a:lstStyle/>
        <a:p>
          <a:endParaRPr lang="zh-TW" altLang="en-US"/>
        </a:p>
      </dgm:t>
    </dgm:pt>
  </dgm:ptLst>
  <dgm:cxnLst>
    <dgm:cxn modelId="{2572E7B7-A73A-4085-9C46-CE1C22269F23}" srcId="{688F52BD-3454-41D6-AD01-33D9ECD8BC7D}" destId="{FCD015D6-AF8C-44C6-90EC-2F85E44BD960}" srcOrd="1" destOrd="0" parTransId="{55EA44AA-7A40-4B9E-8C2D-2BAE433BB5B8}" sibTransId="{CA1D4B32-38FF-4B5A-A8E1-65BAF39BDBC4}"/>
    <dgm:cxn modelId="{B1821DFC-30D8-485A-B756-BE1DBC66B978}" type="presOf" srcId="{FCD015D6-AF8C-44C6-90EC-2F85E44BD960}" destId="{D7459871-4042-4F59-912B-47D294342EC8}" srcOrd="0" destOrd="0" presId="urn:microsoft.com/office/officeart/2005/8/layout/arrow3"/>
    <dgm:cxn modelId="{971B92B9-D798-47D8-8FD5-669F36454468}" type="presOf" srcId="{688F52BD-3454-41D6-AD01-33D9ECD8BC7D}" destId="{749D72E7-EBB8-4600-92DF-52EAE16DDDAB}" srcOrd="0" destOrd="0" presId="urn:microsoft.com/office/officeart/2005/8/layout/arrow3"/>
    <dgm:cxn modelId="{EE5AE632-14AE-4FDE-ADFC-6ADED6910DD5}" srcId="{688F52BD-3454-41D6-AD01-33D9ECD8BC7D}" destId="{8BF0C362-5747-48C1-872F-F33514DBD9FF}" srcOrd="0" destOrd="0" parTransId="{135AD6ED-BA06-456D-8FEA-DAD5478D3532}" sibTransId="{0DB47461-870D-4272-9317-922840D2EC08}"/>
    <dgm:cxn modelId="{EA01E19C-68DD-444C-A06E-3610D2F5192C}" srcId="{688F52BD-3454-41D6-AD01-33D9ECD8BC7D}" destId="{0ADD9B82-47B8-4225-A658-A30449BB7F5C}" srcOrd="2" destOrd="0" parTransId="{A639E999-D256-4937-9890-B13E7B38976C}" sibTransId="{BD5CD388-7FDD-46FF-AB66-2DBD495B2475}"/>
    <dgm:cxn modelId="{6173B774-2ECD-430B-B180-BBA13CB62510}" type="presOf" srcId="{8BF0C362-5747-48C1-872F-F33514DBD9FF}" destId="{213B0360-0E75-4A4C-BC2E-C7CD2B4B206E}" srcOrd="0" destOrd="0" presId="urn:microsoft.com/office/officeart/2005/8/layout/arrow3"/>
    <dgm:cxn modelId="{21BE5301-1873-4C55-A964-EBAF0F0FD14B}" type="presParOf" srcId="{749D72E7-EBB8-4600-92DF-52EAE16DDDAB}" destId="{FCEABA3C-19F8-4A7F-9F1E-88B4FB8A1362}" srcOrd="0" destOrd="0" presId="urn:microsoft.com/office/officeart/2005/8/layout/arrow3"/>
    <dgm:cxn modelId="{7B71CBBD-CB82-4B25-B037-2FDD7202E14C}" type="presParOf" srcId="{749D72E7-EBB8-4600-92DF-52EAE16DDDAB}" destId="{D0BC0DA3-7B9F-4233-ACAD-A8731CE5D414}" srcOrd="1" destOrd="0" presId="urn:microsoft.com/office/officeart/2005/8/layout/arrow3"/>
    <dgm:cxn modelId="{056418BF-E327-4951-8431-443BB90D0187}" type="presParOf" srcId="{749D72E7-EBB8-4600-92DF-52EAE16DDDAB}" destId="{213B0360-0E75-4A4C-BC2E-C7CD2B4B206E}" srcOrd="2" destOrd="0" presId="urn:microsoft.com/office/officeart/2005/8/layout/arrow3"/>
    <dgm:cxn modelId="{1D7D785D-0258-4BC7-AC9E-AA28342DEC7A}" type="presParOf" srcId="{749D72E7-EBB8-4600-92DF-52EAE16DDDAB}" destId="{26B92AB2-A6C9-4B7A-8DF0-56A0A926D0B4}" srcOrd="3" destOrd="0" presId="urn:microsoft.com/office/officeart/2005/8/layout/arrow3"/>
    <dgm:cxn modelId="{A6B61684-C004-42C0-86C2-F345F783D624}" type="presParOf" srcId="{749D72E7-EBB8-4600-92DF-52EAE16DDDAB}" destId="{D7459871-4042-4F59-912B-47D294342EC8}"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8142C40-5E9F-4232-82E3-B11BC5DC6177}" type="doc">
      <dgm:prSet loTypeId="urn:microsoft.com/office/officeart/2005/8/layout/arrow3" loCatId="relationship" qsTypeId="urn:microsoft.com/office/officeart/2005/8/quickstyle/simple4" qsCatId="simple" csTypeId="urn:microsoft.com/office/officeart/2005/8/colors/colorful2" csCatId="colorful" phldr="1"/>
      <dgm:spPr/>
      <dgm:t>
        <a:bodyPr/>
        <a:lstStyle/>
        <a:p>
          <a:endParaRPr lang="zh-TW" altLang="en-US"/>
        </a:p>
      </dgm:t>
    </dgm:pt>
    <dgm:pt modelId="{BE071FC5-5EFD-4822-B375-FD9EEEF66EAA}">
      <dgm:prSet phldrT="[文字]" custT="1"/>
      <dgm:spPr/>
      <dgm:t>
        <a:bodyPr/>
        <a:lstStyle/>
        <a:p>
          <a:pPr algn="l"/>
          <a:endParaRPr lang="en-US" altLang="zh-TW" sz="1800" b="0" dirty="0">
            <a:latin typeface="標楷體" panose="03000509000000000000" pitchFamily="65" charset="-120"/>
            <a:ea typeface="標楷體" panose="03000509000000000000" pitchFamily="65" charset="-120"/>
          </a:endParaRPr>
        </a:p>
        <a:p>
          <a:pPr algn="l"/>
          <a:r>
            <a:rPr lang="en-US" altLang="zh-TW" sz="1800" b="0" dirty="0">
              <a:latin typeface="標楷體" panose="03000509000000000000" pitchFamily="65" charset="-120"/>
              <a:ea typeface="標楷體" panose="03000509000000000000" pitchFamily="65" charset="-120"/>
            </a:rPr>
            <a:t>2019</a:t>
          </a:r>
          <a:r>
            <a:rPr lang="zh-TW" altLang="en-US" sz="1800" b="0" dirty="0">
              <a:latin typeface="標楷體" panose="03000509000000000000" pitchFamily="65" charset="-120"/>
              <a:ea typeface="標楷體" panose="03000509000000000000" pitchFamily="65" charset="-120"/>
            </a:rPr>
            <a:t>年據國際反兒童商業性剝削組織</a:t>
          </a:r>
          <a:r>
            <a:rPr lang="en-US" altLang="en-US" sz="1800" b="0" dirty="0">
              <a:latin typeface="標楷體" panose="03000509000000000000" pitchFamily="65" charset="-120"/>
              <a:ea typeface="標楷體" panose="03000509000000000000" pitchFamily="65" charset="-120"/>
            </a:rPr>
            <a:t>(ECPAT International)</a:t>
          </a:r>
          <a:r>
            <a:rPr lang="zh-TW" altLang="en-US" sz="1800" b="0" dirty="0">
              <a:latin typeface="標楷體" panose="03000509000000000000" pitchFamily="65" charset="-120"/>
              <a:ea typeface="標楷體" panose="03000509000000000000" pitchFamily="65" charset="-120"/>
            </a:rPr>
            <a:t>表示，南亞地區每年有將近</a:t>
          </a:r>
          <a:r>
            <a:rPr lang="en-US" altLang="en-US" sz="1800" b="0" dirty="0">
              <a:latin typeface="標楷體" panose="03000509000000000000" pitchFamily="65" charset="-120"/>
              <a:ea typeface="標楷體" panose="03000509000000000000" pitchFamily="65" charset="-120"/>
            </a:rPr>
            <a:t>15</a:t>
          </a:r>
          <a:r>
            <a:rPr lang="zh-TW" altLang="en-US" sz="1800" b="0" dirty="0">
              <a:latin typeface="標楷體" panose="03000509000000000000" pitchFamily="65" charset="-120"/>
              <a:ea typeface="標楷體" panose="03000509000000000000" pitchFamily="65" charset="-120"/>
            </a:rPr>
            <a:t>萬名兒童和女性遭到拐騙、販賣和被迫從事色情工作，絕大多數都發生在印度境內。據有關機構估計，單在加爾各答就有</a:t>
          </a:r>
          <a:r>
            <a:rPr lang="en-US" altLang="en-US" sz="1800" b="0" dirty="0">
              <a:latin typeface="標楷體" panose="03000509000000000000" pitchFamily="65" charset="-120"/>
              <a:ea typeface="標楷體" panose="03000509000000000000" pitchFamily="65" charset="-120"/>
            </a:rPr>
            <a:t>500</a:t>
          </a:r>
          <a:r>
            <a:rPr lang="zh-TW" altLang="en-US" sz="1800" b="0" dirty="0">
              <a:latin typeface="標楷體" panose="03000509000000000000" pitchFamily="65" charset="-120"/>
              <a:ea typeface="標楷體" panose="03000509000000000000" pitchFamily="65" charset="-120"/>
            </a:rPr>
            <a:t>萬無家可歸的人幾乎占了這個城市人口的</a:t>
          </a:r>
          <a:r>
            <a:rPr lang="en-US" altLang="en-US" sz="1800" b="0">
              <a:latin typeface="標楷體" panose="03000509000000000000" pitchFamily="65" charset="-120"/>
              <a:ea typeface="標楷體" panose="03000509000000000000" pitchFamily="65" charset="-120"/>
            </a:rPr>
            <a:t>1/3</a:t>
          </a:r>
          <a:r>
            <a:rPr lang="en-US" altLang="en-US" sz="1800" b="0">
              <a:latin typeface="微軟正黑體" panose="020B0604030504040204" pitchFamily="34" charset="-120"/>
              <a:ea typeface="微軟正黑體" panose="020B0604030504040204" pitchFamily="34" charset="-120"/>
            </a:rPr>
            <a:t>｡</a:t>
          </a:r>
          <a:r>
            <a:rPr lang="en-US" altLang="zh-TW" sz="1200" b="0">
              <a:latin typeface="標楷體" panose="03000509000000000000" pitchFamily="65" charset="-120"/>
              <a:ea typeface="標楷體" panose="03000509000000000000" pitchFamily="65" charset="-120"/>
            </a:rPr>
            <a:t>(</a:t>
          </a:r>
          <a:r>
            <a:rPr lang="zh-TW" altLang="en-US" sz="1200" b="0" dirty="0">
              <a:latin typeface="標楷體" panose="03000509000000000000" pitchFamily="65" charset="-120"/>
              <a:ea typeface="標楷體" panose="03000509000000000000" pitchFamily="65" charset="-120"/>
            </a:rPr>
            <a:t>原文網址</a:t>
          </a:r>
          <a:r>
            <a:rPr lang="en-US" altLang="en-US" sz="1200" b="0" dirty="0">
              <a:latin typeface="標楷體" panose="03000509000000000000" pitchFamily="65" charset="-120"/>
              <a:ea typeface="標楷體" panose="03000509000000000000" pitchFamily="65" charset="-120"/>
            </a:rPr>
            <a:t>https://kknews.cc/world/l3mrbke.html )</a:t>
          </a:r>
          <a:endParaRPr lang="zh-TW" altLang="en-US" sz="1200" b="0" dirty="0">
            <a:latin typeface="標楷體" panose="03000509000000000000" pitchFamily="65" charset="-120"/>
            <a:ea typeface="標楷體" panose="03000509000000000000" pitchFamily="65" charset="-120"/>
          </a:endParaRPr>
        </a:p>
        <a:p>
          <a:pPr algn="l"/>
          <a:endParaRPr lang="zh-TW" altLang="en-US" sz="1800" b="0" dirty="0">
            <a:latin typeface="標楷體" panose="03000509000000000000" pitchFamily="65" charset="-120"/>
            <a:ea typeface="標楷體" panose="03000509000000000000" pitchFamily="65" charset="-120"/>
          </a:endParaRPr>
        </a:p>
      </dgm:t>
    </dgm:pt>
    <dgm:pt modelId="{DBA5F04F-0F53-417A-8EC1-5DD323635BB4}" type="parTrans" cxnId="{20E54A22-000B-4B70-8468-045ABE929F73}">
      <dgm:prSet/>
      <dgm:spPr/>
      <dgm:t>
        <a:bodyPr/>
        <a:lstStyle/>
        <a:p>
          <a:endParaRPr lang="zh-TW" altLang="en-US"/>
        </a:p>
      </dgm:t>
    </dgm:pt>
    <dgm:pt modelId="{EC5146DE-5087-415B-93FD-664AB998C92F}" type="sibTrans" cxnId="{20E54A22-000B-4B70-8468-045ABE929F73}">
      <dgm:prSet/>
      <dgm:spPr/>
      <dgm:t>
        <a:bodyPr/>
        <a:lstStyle/>
        <a:p>
          <a:endParaRPr lang="zh-TW" altLang="en-US"/>
        </a:p>
      </dgm:t>
    </dgm:pt>
    <dgm:pt modelId="{01CF62E1-E327-490C-9F60-2DE222E5CFD5}">
      <dgm:prSet phldrT="[文字]" custT="1"/>
      <dgm:spPr/>
      <dgm:t>
        <a:bodyPr/>
        <a:lstStyle/>
        <a:p>
          <a:endParaRPr lang="zh-TW" altLang="en-US"/>
        </a:p>
      </dgm:t>
    </dgm:pt>
    <dgm:pt modelId="{A78562E4-040A-4E64-8344-A29EE6C969B4}" type="parTrans" cxnId="{9B72B87F-FBDE-49D4-A63A-DB7AEAB1C257}">
      <dgm:prSet/>
      <dgm:spPr/>
      <dgm:t>
        <a:bodyPr/>
        <a:lstStyle/>
        <a:p>
          <a:endParaRPr lang="zh-TW" altLang="en-US"/>
        </a:p>
      </dgm:t>
    </dgm:pt>
    <dgm:pt modelId="{937EB5C9-1B63-41FC-9621-3F009182F767}" type="sibTrans" cxnId="{9B72B87F-FBDE-49D4-A63A-DB7AEAB1C257}">
      <dgm:prSet/>
      <dgm:spPr/>
      <dgm:t>
        <a:bodyPr/>
        <a:lstStyle/>
        <a:p>
          <a:endParaRPr lang="zh-TW" altLang="en-US"/>
        </a:p>
      </dgm:t>
    </dgm:pt>
    <dgm:pt modelId="{8E799C3E-B1A7-4C11-8DD7-D089B71324A5}">
      <dgm:prSet custT="1"/>
      <dgm:spPr/>
      <dgm:t>
        <a:bodyPr/>
        <a:lstStyle/>
        <a:p>
          <a:pPr algn="l"/>
          <a:r>
            <a:rPr lang="zh-TW" altLang="en-US" sz="1800" b="0" dirty="0">
              <a:latin typeface="標楷體" panose="03000509000000000000" pitchFamily="65" charset="-120"/>
              <a:ea typeface="標楷體" panose="03000509000000000000" pitchFamily="65" charset="-120"/>
            </a:rPr>
            <a:t>在巴西，大約有</a:t>
          </a:r>
          <a:r>
            <a:rPr lang="en-US" altLang="en-US" sz="1800" b="0" dirty="0">
              <a:latin typeface="標楷體" panose="03000509000000000000" pitchFamily="65" charset="-120"/>
              <a:ea typeface="標楷體" panose="03000509000000000000" pitchFamily="65" charset="-120"/>
            </a:rPr>
            <a:t>30%</a:t>
          </a:r>
          <a:r>
            <a:rPr lang="zh-TW" altLang="en-US" sz="1800" b="0" dirty="0">
              <a:latin typeface="標楷體" panose="03000509000000000000" pitchFamily="65" charset="-120"/>
              <a:ea typeface="標楷體" panose="03000509000000000000" pitchFamily="65" charset="-120"/>
            </a:rPr>
            <a:t>的居民生活在貧困線以下，而在</a:t>
          </a:r>
          <a:r>
            <a:rPr lang="en-US" altLang="en-US" sz="1800" b="0" dirty="0">
              <a:latin typeface="標楷體" panose="03000509000000000000" pitchFamily="65" charset="-120"/>
              <a:ea typeface="標楷體" panose="03000509000000000000" pitchFamily="65" charset="-120"/>
            </a:rPr>
            <a:t>17</a:t>
          </a:r>
          <a:r>
            <a:rPr lang="zh-TW" altLang="en-US" sz="1800" b="0" dirty="0">
              <a:latin typeface="標楷體" panose="03000509000000000000" pitchFamily="65" charset="-120"/>
              <a:ea typeface="標楷體" panose="03000509000000000000" pitchFamily="65" charset="-120"/>
            </a:rPr>
            <a:t>歲以下的少年兒童中，約有</a:t>
          </a:r>
          <a:r>
            <a:rPr lang="en-US" altLang="en-US" sz="1800" b="0" dirty="0">
              <a:latin typeface="標楷體" panose="03000509000000000000" pitchFamily="65" charset="-120"/>
              <a:ea typeface="標楷體" panose="03000509000000000000" pitchFamily="65" charset="-120"/>
            </a:rPr>
            <a:t>45.7%</a:t>
          </a:r>
          <a:r>
            <a:rPr lang="zh-TW" altLang="en-US" sz="1800" b="0" dirty="0">
              <a:latin typeface="標楷體" panose="03000509000000000000" pitchFamily="65" charset="-120"/>
              <a:ea typeface="標楷體" panose="03000509000000000000" pitchFamily="65" charset="-120"/>
            </a:rPr>
            <a:t>的人家境貧窮。因為生活的貧窮，年幼的女孩被迫由她們的母親帶領著從事賣淫活動</a:t>
          </a:r>
          <a:r>
            <a:rPr lang="en-US" altLang="zh-TW" sz="1800" b="0" dirty="0">
              <a:latin typeface="標楷體" panose="03000509000000000000" pitchFamily="65" charset="-120"/>
              <a:ea typeface="標楷體" panose="03000509000000000000" pitchFamily="65" charset="-120"/>
            </a:rPr>
            <a:t>(2019</a:t>
          </a:r>
          <a:r>
            <a:rPr lang="zh-TW" altLang="en-US" sz="1800" b="0" dirty="0">
              <a:latin typeface="標楷體" panose="03000509000000000000" pitchFamily="65" charset="-120"/>
              <a:ea typeface="標楷體" panose="03000509000000000000" pitchFamily="65" charset="-120"/>
            </a:rPr>
            <a:t>每日頭條報導</a:t>
          </a:r>
          <a:r>
            <a:rPr lang="en-US" altLang="zh-TW" sz="1800" b="0" dirty="0">
              <a:latin typeface="標楷體" panose="03000509000000000000" pitchFamily="65" charset="-120"/>
              <a:ea typeface="標楷體" panose="03000509000000000000" pitchFamily="65" charset="-120"/>
            </a:rPr>
            <a:t>)</a:t>
          </a:r>
          <a:endParaRPr lang="zh-TW" altLang="en-US" sz="1800" b="0" dirty="0">
            <a:latin typeface="標楷體" panose="03000509000000000000" pitchFamily="65" charset="-120"/>
            <a:ea typeface="標楷體" panose="03000509000000000000" pitchFamily="65" charset="-120"/>
          </a:endParaRPr>
        </a:p>
      </dgm:t>
    </dgm:pt>
    <dgm:pt modelId="{752ED7DC-2081-4998-A253-2060A1220627}" type="parTrans" cxnId="{96AC2E32-00D9-43F4-A57E-ABB436141607}">
      <dgm:prSet/>
      <dgm:spPr/>
      <dgm:t>
        <a:bodyPr/>
        <a:lstStyle/>
        <a:p>
          <a:endParaRPr lang="zh-TW" altLang="en-US"/>
        </a:p>
      </dgm:t>
    </dgm:pt>
    <dgm:pt modelId="{01ED6384-50D3-499D-ABE5-5ED13F5108EC}" type="sibTrans" cxnId="{96AC2E32-00D9-43F4-A57E-ABB436141607}">
      <dgm:prSet/>
      <dgm:spPr/>
      <dgm:t>
        <a:bodyPr/>
        <a:lstStyle/>
        <a:p>
          <a:endParaRPr lang="zh-TW" altLang="en-US"/>
        </a:p>
      </dgm:t>
    </dgm:pt>
    <dgm:pt modelId="{1396D204-D03D-4977-85EF-FB2165FC58BF}">
      <dgm:prSet custT="1"/>
      <dgm:spPr/>
      <dgm:t>
        <a:bodyPr/>
        <a:lstStyle/>
        <a:p>
          <a:endParaRPr lang="zh-TW" altLang="en-US"/>
        </a:p>
      </dgm:t>
    </dgm:pt>
    <dgm:pt modelId="{16C9987D-84CB-49A8-BC69-8230375D867D}" type="parTrans" cxnId="{C1D66B49-A638-4A9F-A93B-41DDDB251298}">
      <dgm:prSet/>
      <dgm:spPr/>
      <dgm:t>
        <a:bodyPr/>
        <a:lstStyle/>
        <a:p>
          <a:endParaRPr lang="zh-TW" altLang="en-US"/>
        </a:p>
      </dgm:t>
    </dgm:pt>
    <dgm:pt modelId="{0E0F50EE-D3F1-4072-94D3-E8A8C34A6C83}" type="sibTrans" cxnId="{C1D66B49-A638-4A9F-A93B-41DDDB251298}">
      <dgm:prSet/>
      <dgm:spPr/>
      <dgm:t>
        <a:bodyPr/>
        <a:lstStyle/>
        <a:p>
          <a:endParaRPr lang="zh-TW" altLang="en-US"/>
        </a:p>
      </dgm:t>
    </dgm:pt>
    <dgm:pt modelId="{9BD4B5AF-2F43-4EE1-98FB-A289CAA4CF8B}">
      <dgm:prSet custT="1"/>
      <dgm:spPr/>
      <dgm:t>
        <a:bodyPr/>
        <a:lstStyle/>
        <a:p>
          <a:pPr algn="l"/>
          <a:endParaRPr lang="zh-TW" altLang="en-US" sz="2400" b="0" dirty="0">
            <a:latin typeface="標楷體" panose="03000509000000000000" pitchFamily="65" charset="-120"/>
            <a:ea typeface="標楷體" panose="03000509000000000000" pitchFamily="65" charset="-120"/>
          </a:endParaRPr>
        </a:p>
      </dgm:t>
    </dgm:pt>
    <dgm:pt modelId="{7E23BE94-24F1-45AD-B98E-A42060BDC193}" type="parTrans" cxnId="{9EE79CAB-CF42-443E-8D64-76AC4AF9807C}">
      <dgm:prSet/>
      <dgm:spPr/>
      <dgm:t>
        <a:bodyPr/>
        <a:lstStyle/>
        <a:p>
          <a:endParaRPr lang="zh-TW" altLang="en-US"/>
        </a:p>
      </dgm:t>
    </dgm:pt>
    <dgm:pt modelId="{D066BB35-57F6-44A3-BCFB-03684A097984}" type="sibTrans" cxnId="{9EE79CAB-CF42-443E-8D64-76AC4AF9807C}">
      <dgm:prSet/>
      <dgm:spPr/>
      <dgm:t>
        <a:bodyPr/>
        <a:lstStyle/>
        <a:p>
          <a:endParaRPr lang="zh-TW" altLang="en-US"/>
        </a:p>
      </dgm:t>
    </dgm:pt>
    <dgm:pt modelId="{0B20E5CE-E680-4726-BE12-68B1AA09A757}">
      <dgm:prSet custT="1"/>
      <dgm:spPr/>
      <dgm:t>
        <a:bodyPr/>
        <a:lstStyle/>
        <a:p>
          <a:endParaRPr lang="zh-TW" altLang="en-US"/>
        </a:p>
      </dgm:t>
    </dgm:pt>
    <dgm:pt modelId="{9659C08B-2761-4D61-97DF-BE0432F9C266}" type="parTrans" cxnId="{FFB11F10-EF1F-4F08-B0D8-8634675BC2D6}">
      <dgm:prSet/>
      <dgm:spPr/>
      <dgm:t>
        <a:bodyPr/>
        <a:lstStyle/>
        <a:p>
          <a:endParaRPr lang="zh-TW" altLang="en-US"/>
        </a:p>
      </dgm:t>
    </dgm:pt>
    <dgm:pt modelId="{3EDDA94D-4992-48F3-BE95-806ADE234CFD}" type="sibTrans" cxnId="{FFB11F10-EF1F-4F08-B0D8-8634675BC2D6}">
      <dgm:prSet/>
      <dgm:spPr/>
      <dgm:t>
        <a:bodyPr/>
        <a:lstStyle/>
        <a:p>
          <a:endParaRPr lang="zh-TW" altLang="en-US"/>
        </a:p>
      </dgm:t>
    </dgm:pt>
    <dgm:pt modelId="{55DBA82F-F11E-4175-856A-7092E6FD4976}" type="pres">
      <dgm:prSet presAssocID="{A8142C40-5E9F-4232-82E3-B11BC5DC6177}" presName="compositeShape" presStyleCnt="0">
        <dgm:presLayoutVars>
          <dgm:chMax val="2"/>
          <dgm:dir/>
          <dgm:resizeHandles val="exact"/>
        </dgm:presLayoutVars>
      </dgm:prSet>
      <dgm:spPr/>
      <dgm:t>
        <a:bodyPr/>
        <a:lstStyle/>
        <a:p>
          <a:endParaRPr lang="zh-TW" altLang="en-US"/>
        </a:p>
      </dgm:t>
    </dgm:pt>
    <dgm:pt modelId="{68981D12-AB1A-4D7D-8D62-CA7A05FF31DD}" type="pres">
      <dgm:prSet presAssocID="{A8142C40-5E9F-4232-82E3-B11BC5DC6177}" presName="divider" presStyleLbl="fgShp" presStyleIdx="0" presStyleCnt="1"/>
      <dgm:spPr/>
    </dgm:pt>
    <dgm:pt modelId="{291E8487-45AF-4E46-AD34-39F937FF936E}" type="pres">
      <dgm:prSet presAssocID="{BE071FC5-5EFD-4822-B375-FD9EEEF66EAA}" presName="downArrow" presStyleLbl="node1" presStyleIdx="0" presStyleCnt="2"/>
      <dgm:spPr>
        <a:solidFill>
          <a:schemeClr val="accent2">
            <a:lumMod val="60000"/>
            <a:lumOff val="40000"/>
          </a:schemeClr>
        </a:solidFill>
      </dgm:spPr>
    </dgm:pt>
    <dgm:pt modelId="{73A0F949-3DBB-4EB0-A04A-9AA289A6CE53}" type="pres">
      <dgm:prSet presAssocID="{BE071FC5-5EFD-4822-B375-FD9EEEF66EAA}" presName="downArrowText" presStyleLbl="revTx" presStyleIdx="0" presStyleCnt="2" custScaleX="174362" custScaleY="93134" custLinFactNeighborX="666" custLinFactNeighborY="2115">
        <dgm:presLayoutVars>
          <dgm:bulletEnabled val="1"/>
        </dgm:presLayoutVars>
      </dgm:prSet>
      <dgm:spPr/>
      <dgm:t>
        <a:bodyPr/>
        <a:lstStyle/>
        <a:p>
          <a:endParaRPr lang="zh-TW" altLang="en-US"/>
        </a:p>
      </dgm:t>
    </dgm:pt>
    <dgm:pt modelId="{FC11A18B-825F-4721-A795-7BC1D54D54EC}" type="pres">
      <dgm:prSet presAssocID="{8E799C3E-B1A7-4C11-8DD7-D089B71324A5}" presName="upArrow" presStyleLbl="node1" presStyleIdx="1" presStyleCnt="2"/>
      <dgm:spPr/>
    </dgm:pt>
    <dgm:pt modelId="{D7629924-920E-4D16-9088-E0F6A288F2D4}" type="pres">
      <dgm:prSet presAssocID="{8E799C3E-B1A7-4C11-8DD7-D089B71324A5}" presName="upArrowText" presStyleLbl="revTx" presStyleIdx="1" presStyleCnt="2" custScaleX="160402">
        <dgm:presLayoutVars>
          <dgm:bulletEnabled val="1"/>
        </dgm:presLayoutVars>
      </dgm:prSet>
      <dgm:spPr/>
      <dgm:t>
        <a:bodyPr/>
        <a:lstStyle/>
        <a:p>
          <a:endParaRPr lang="zh-TW" altLang="en-US"/>
        </a:p>
      </dgm:t>
    </dgm:pt>
  </dgm:ptLst>
  <dgm:cxnLst>
    <dgm:cxn modelId="{CF10D815-C7EB-42CD-9EE1-E0DD3382762F}" type="presOf" srcId="{8E799C3E-B1A7-4C11-8DD7-D089B71324A5}" destId="{D7629924-920E-4D16-9088-E0F6A288F2D4}" srcOrd="0" destOrd="0" presId="urn:microsoft.com/office/officeart/2005/8/layout/arrow3"/>
    <dgm:cxn modelId="{9EE79CAB-CF42-443E-8D64-76AC4AF9807C}" srcId="{A8142C40-5E9F-4232-82E3-B11BC5DC6177}" destId="{9BD4B5AF-2F43-4EE1-98FB-A289CAA4CF8B}" srcOrd="2" destOrd="0" parTransId="{7E23BE94-24F1-45AD-B98E-A42060BDC193}" sibTransId="{D066BB35-57F6-44A3-BCFB-03684A097984}"/>
    <dgm:cxn modelId="{5C290319-8985-43DD-8571-5D1684C0D7BE}" type="presOf" srcId="{BE071FC5-5EFD-4822-B375-FD9EEEF66EAA}" destId="{73A0F949-3DBB-4EB0-A04A-9AA289A6CE53}" srcOrd="0" destOrd="0" presId="urn:microsoft.com/office/officeart/2005/8/layout/arrow3"/>
    <dgm:cxn modelId="{96AC2E32-00D9-43F4-A57E-ABB436141607}" srcId="{A8142C40-5E9F-4232-82E3-B11BC5DC6177}" destId="{8E799C3E-B1A7-4C11-8DD7-D089B71324A5}" srcOrd="1" destOrd="0" parTransId="{752ED7DC-2081-4998-A253-2060A1220627}" sibTransId="{01ED6384-50D3-499D-ABE5-5ED13F5108EC}"/>
    <dgm:cxn modelId="{6B2F1C03-5758-4805-B127-D491B20546E8}" type="presOf" srcId="{A8142C40-5E9F-4232-82E3-B11BC5DC6177}" destId="{55DBA82F-F11E-4175-856A-7092E6FD4976}" srcOrd="0" destOrd="0" presId="urn:microsoft.com/office/officeart/2005/8/layout/arrow3"/>
    <dgm:cxn modelId="{FFB11F10-EF1F-4F08-B0D8-8634675BC2D6}" srcId="{A8142C40-5E9F-4232-82E3-B11BC5DC6177}" destId="{0B20E5CE-E680-4726-BE12-68B1AA09A757}" srcOrd="3" destOrd="0" parTransId="{9659C08B-2761-4D61-97DF-BE0432F9C266}" sibTransId="{3EDDA94D-4992-48F3-BE95-806ADE234CFD}"/>
    <dgm:cxn modelId="{C1D66B49-A638-4A9F-A93B-41DDDB251298}" srcId="{A8142C40-5E9F-4232-82E3-B11BC5DC6177}" destId="{1396D204-D03D-4977-85EF-FB2165FC58BF}" srcOrd="4" destOrd="0" parTransId="{16C9987D-84CB-49A8-BC69-8230375D867D}" sibTransId="{0E0F50EE-D3F1-4072-94D3-E8A8C34A6C83}"/>
    <dgm:cxn modelId="{9B72B87F-FBDE-49D4-A63A-DB7AEAB1C257}" srcId="{A8142C40-5E9F-4232-82E3-B11BC5DC6177}" destId="{01CF62E1-E327-490C-9F60-2DE222E5CFD5}" srcOrd="5" destOrd="0" parTransId="{A78562E4-040A-4E64-8344-A29EE6C969B4}" sibTransId="{937EB5C9-1B63-41FC-9621-3F009182F767}"/>
    <dgm:cxn modelId="{20E54A22-000B-4B70-8468-045ABE929F73}" srcId="{A8142C40-5E9F-4232-82E3-B11BC5DC6177}" destId="{BE071FC5-5EFD-4822-B375-FD9EEEF66EAA}" srcOrd="0" destOrd="0" parTransId="{DBA5F04F-0F53-417A-8EC1-5DD323635BB4}" sibTransId="{EC5146DE-5087-415B-93FD-664AB998C92F}"/>
    <dgm:cxn modelId="{48F3B779-BCB1-4C66-B43B-7432E281CAB5}" type="presParOf" srcId="{55DBA82F-F11E-4175-856A-7092E6FD4976}" destId="{68981D12-AB1A-4D7D-8D62-CA7A05FF31DD}" srcOrd="0" destOrd="0" presId="urn:microsoft.com/office/officeart/2005/8/layout/arrow3"/>
    <dgm:cxn modelId="{A03AACDC-3F56-4F5D-877B-AAEBAAAE62F1}" type="presParOf" srcId="{55DBA82F-F11E-4175-856A-7092E6FD4976}" destId="{291E8487-45AF-4E46-AD34-39F937FF936E}" srcOrd="1" destOrd="0" presId="urn:microsoft.com/office/officeart/2005/8/layout/arrow3"/>
    <dgm:cxn modelId="{FC0D3292-29BF-4889-93CC-847A4AD82DF3}" type="presParOf" srcId="{55DBA82F-F11E-4175-856A-7092E6FD4976}" destId="{73A0F949-3DBB-4EB0-A04A-9AA289A6CE53}" srcOrd="2" destOrd="0" presId="urn:microsoft.com/office/officeart/2005/8/layout/arrow3"/>
    <dgm:cxn modelId="{FE840380-9605-4AB0-9447-7858BBB4EFA9}" type="presParOf" srcId="{55DBA82F-F11E-4175-856A-7092E6FD4976}" destId="{FC11A18B-825F-4721-A795-7BC1D54D54EC}" srcOrd="3" destOrd="0" presId="urn:microsoft.com/office/officeart/2005/8/layout/arrow3"/>
    <dgm:cxn modelId="{E8055F37-4C3F-4561-874C-E18DD2C74F73}" type="presParOf" srcId="{55DBA82F-F11E-4175-856A-7092E6FD4976}" destId="{D7629924-920E-4D16-9088-E0F6A288F2D4}"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352A443-61A9-4C86-AE59-306BCA412804}" type="doc">
      <dgm:prSet loTypeId="urn:microsoft.com/office/officeart/2005/8/layout/vList2" loCatId="list" qsTypeId="urn:microsoft.com/office/officeart/2005/8/quickstyle/simple4" qsCatId="simple" csTypeId="urn:microsoft.com/office/officeart/2005/8/colors/colorful3" csCatId="colorful"/>
      <dgm:spPr/>
      <dgm:t>
        <a:bodyPr/>
        <a:lstStyle/>
        <a:p>
          <a:endParaRPr lang="zh-TW" altLang="en-US"/>
        </a:p>
      </dgm:t>
    </dgm:pt>
    <dgm:pt modelId="{AF7FD9E0-5B68-4DE7-8756-5CBE7C24B260}">
      <dgm:prSet custT="1"/>
      <dgm:spPr/>
      <dgm:t>
        <a:bodyPr/>
        <a:lstStyle/>
        <a:p>
          <a:pPr rtl="0"/>
          <a:r>
            <a:rPr lang="zh-TW" sz="4000" dirty="0">
              <a:latin typeface="標楷體" panose="03000509000000000000" pitchFamily="65" charset="-120"/>
              <a:ea typeface="標楷體" panose="03000509000000000000" pitchFamily="65" charset="-120"/>
            </a:rPr>
            <a:t>應保護兒童不受任何形態的性剝削和性迫害</a:t>
          </a:r>
          <a:r>
            <a:rPr lang="en-US" sz="4000" dirty="0">
              <a:latin typeface="標楷體" panose="03000509000000000000" pitchFamily="65" charset="-120"/>
              <a:ea typeface="標楷體" panose="03000509000000000000" pitchFamily="65" charset="-120"/>
            </a:rPr>
            <a:t>(</a:t>
          </a:r>
          <a:r>
            <a:rPr lang="zh-TW" sz="4000" dirty="0">
              <a:latin typeface="標楷體" panose="03000509000000000000" pitchFamily="65" charset="-120"/>
              <a:ea typeface="標楷體" panose="03000509000000000000" pitchFamily="65" charset="-120"/>
            </a:rPr>
            <a:t>第</a:t>
          </a:r>
          <a:r>
            <a:rPr lang="en-US" sz="4000" dirty="0">
              <a:latin typeface="標楷體" panose="03000509000000000000" pitchFamily="65" charset="-120"/>
              <a:ea typeface="標楷體" panose="03000509000000000000" pitchFamily="65" charset="-120"/>
            </a:rPr>
            <a:t>34</a:t>
          </a:r>
          <a:r>
            <a:rPr lang="zh-TW" sz="4000" dirty="0">
              <a:latin typeface="標楷體" panose="03000509000000000000" pitchFamily="65" charset="-120"/>
              <a:ea typeface="標楷體" panose="03000509000000000000" pitchFamily="65" charset="-120"/>
            </a:rPr>
            <a:t>條</a:t>
          </a:r>
          <a:r>
            <a:rPr lang="en-US" sz="4000" dirty="0">
              <a:latin typeface="標楷體" panose="03000509000000000000" pitchFamily="65" charset="-120"/>
              <a:ea typeface="標楷體" panose="03000509000000000000" pitchFamily="65" charset="-120"/>
            </a:rPr>
            <a:t>)</a:t>
          </a:r>
          <a:r>
            <a:rPr lang="zh-TW" sz="4000" dirty="0">
              <a:latin typeface="標楷體" panose="03000509000000000000" pitchFamily="65" charset="-120"/>
              <a:ea typeface="標楷體" panose="03000509000000000000" pitchFamily="65" charset="-120"/>
            </a:rPr>
            <a:t>，包括：</a:t>
          </a:r>
          <a:endParaRPr lang="en-US" sz="4000" dirty="0">
            <a:latin typeface="標楷體" panose="03000509000000000000" pitchFamily="65" charset="-120"/>
            <a:ea typeface="標楷體" panose="03000509000000000000" pitchFamily="65" charset="-120"/>
          </a:endParaRPr>
        </a:p>
      </dgm:t>
    </dgm:pt>
    <dgm:pt modelId="{B98732A4-553B-4ABE-BB85-D59C6F0DC788}" type="parTrans" cxnId="{20691002-E2F8-40E5-BACC-E4AB36482A2B}">
      <dgm:prSet/>
      <dgm:spPr/>
      <dgm:t>
        <a:bodyPr/>
        <a:lstStyle/>
        <a:p>
          <a:endParaRPr lang="zh-TW" altLang="en-US"/>
        </a:p>
      </dgm:t>
    </dgm:pt>
    <dgm:pt modelId="{965C2382-06E7-4EB6-A43A-9EABB6CBA863}" type="sibTrans" cxnId="{20691002-E2F8-40E5-BACC-E4AB36482A2B}">
      <dgm:prSet/>
      <dgm:spPr/>
      <dgm:t>
        <a:bodyPr/>
        <a:lstStyle/>
        <a:p>
          <a:endParaRPr lang="zh-TW" altLang="en-US"/>
        </a:p>
      </dgm:t>
    </dgm:pt>
    <dgm:pt modelId="{3225D4FD-82F4-4E2C-9FC3-B4189E7484DD}">
      <dgm:prSet custT="1"/>
      <dgm:spPr/>
      <dgm:t>
        <a:bodyPr/>
        <a:lstStyle/>
        <a:p>
          <a:pPr rtl="0"/>
          <a:r>
            <a:rPr lang="zh-TW" sz="3200" dirty="0">
              <a:solidFill>
                <a:schemeClr val="tx2"/>
              </a:solidFill>
              <a:latin typeface="標楷體" panose="03000509000000000000" pitchFamily="65" charset="-120"/>
              <a:ea typeface="標楷體" panose="03000509000000000000" pitchFamily="65" charset="-120"/>
            </a:rPr>
            <a:t>引誘或強迫兒童從事非法之性行為</a:t>
          </a:r>
          <a:endParaRPr lang="en-US" sz="3200" dirty="0">
            <a:solidFill>
              <a:schemeClr val="tx2"/>
            </a:solidFill>
            <a:latin typeface="標楷體" panose="03000509000000000000" pitchFamily="65" charset="-120"/>
            <a:ea typeface="標楷體" panose="03000509000000000000" pitchFamily="65" charset="-120"/>
          </a:endParaRPr>
        </a:p>
      </dgm:t>
    </dgm:pt>
    <dgm:pt modelId="{6A248C36-4C22-442B-902F-7DA5781140F1}" type="parTrans" cxnId="{A9C1A1CD-967B-4B3C-801A-2AA089EC1274}">
      <dgm:prSet/>
      <dgm:spPr/>
      <dgm:t>
        <a:bodyPr/>
        <a:lstStyle/>
        <a:p>
          <a:endParaRPr lang="zh-TW" altLang="en-US"/>
        </a:p>
      </dgm:t>
    </dgm:pt>
    <dgm:pt modelId="{8D3920D1-CAC7-4A42-90F0-5CBAA93A866F}" type="sibTrans" cxnId="{A9C1A1CD-967B-4B3C-801A-2AA089EC1274}">
      <dgm:prSet/>
      <dgm:spPr/>
      <dgm:t>
        <a:bodyPr/>
        <a:lstStyle/>
        <a:p>
          <a:endParaRPr lang="zh-TW" altLang="en-US"/>
        </a:p>
      </dgm:t>
    </dgm:pt>
    <dgm:pt modelId="{6B531082-5927-458D-9155-5794CB884AB9}">
      <dgm:prSet custT="1"/>
      <dgm:spPr/>
      <dgm:t>
        <a:bodyPr/>
        <a:lstStyle/>
        <a:p>
          <a:pPr rtl="0"/>
          <a:r>
            <a:rPr lang="zh-TW" sz="3200" dirty="0">
              <a:solidFill>
                <a:schemeClr val="tx2"/>
              </a:solidFill>
              <a:latin typeface="標楷體" panose="03000509000000000000" pitchFamily="65" charset="-120"/>
              <a:ea typeface="標楷體" panose="03000509000000000000" pitchFamily="65" charset="-120"/>
            </a:rPr>
            <a:t>剝削並利用兒童從事賣淫或其他違法之性工作</a:t>
          </a:r>
          <a:endParaRPr lang="en-US" sz="3200" dirty="0">
            <a:solidFill>
              <a:schemeClr val="tx2"/>
            </a:solidFill>
            <a:latin typeface="標楷體" panose="03000509000000000000" pitchFamily="65" charset="-120"/>
            <a:ea typeface="標楷體" panose="03000509000000000000" pitchFamily="65" charset="-120"/>
          </a:endParaRPr>
        </a:p>
      </dgm:t>
    </dgm:pt>
    <dgm:pt modelId="{A240A0A0-3971-4628-B8C6-32DCA37481FA}" type="parTrans" cxnId="{932F187A-6972-4651-8DF2-FCB37EFBF3AE}">
      <dgm:prSet/>
      <dgm:spPr/>
      <dgm:t>
        <a:bodyPr/>
        <a:lstStyle/>
        <a:p>
          <a:endParaRPr lang="zh-TW" altLang="en-US"/>
        </a:p>
      </dgm:t>
    </dgm:pt>
    <dgm:pt modelId="{EBF76632-98C1-4C95-B066-9EA825D72ECB}" type="sibTrans" cxnId="{932F187A-6972-4651-8DF2-FCB37EFBF3AE}">
      <dgm:prSet/>
      <dgm:spPr/>
      <dgm:t>
        <a:bodyPr/>
        <a:lstStyle/>
        <a:p>
          <a:endParaRPr lang="zh-TW" altLang="en-US"/>
        </a:p>
      </dgm:t>
    </dgm:pt>
    <dgm:pt modelId="{795667D0-05EA-4665-AD57-8F4ADB68AF81}">
      <dgm:prSet custT="1"/>
      <dgm:spPr/>
      <dgm:t>
        <a:bodyPr/>
        <a:lstStyle/>
        <a:p>
          <a:pPr rtl="0"/>
          <a:r>
            <a:rPr lang="zh-TW" altLang="en-US" sz="3200" dirty="0">
              <a:solidFill>
                <a:schemeClr val="tx2"/>
              </a:solidFill>
              <a:latin typeface="標楷體" panose="03000509000000000000" pitchFamily="65" charset="-120"/>
              <a:ea typeface="標楷體" panose="03000509000000000000" pitchFamily="65" charset="-120"/>
            </a:rPr>
            <a:t>剝削並利用兒童從事色情表演或作為色情之題材</a:t>
          </a:r>
        </a:p>
      </dgm:t>
    </dgm:pt>
    <dgm:pt modelId="{C169CBBD-2BF4-4B51-BAFB-304722B836FB}" type="parTrans" cxnId="{28D0F85B-8DF9-4071-BB69-4FA176BC4C64}">
      <dgm:prSet/>
      <dgm:spPr/>
      <dgm:t>
        <a:bodyPr/>
        <a:lstStyle/>
        <a:p>
          <a:endParaRPr lang="zh-TW" altLang="en-US"/>
        </a:p>
      </dgm:t>
    </dgm:pt>
    <dgm:pt modelId="{77A44C33-3731-4E8B-BEF3-98CDFA0F1096}" type="sibTrans" cxnId="{28D0F85B-8DF9-4071-BB69-4FA176BC4C64}">
      <dgm:prSet/>
      <dgm:spPr/>
      <dgm:t>
        <a:bodyPr/>
        <a:lstStyle/>
        <a:p>
          <a:endParaRPr lang="zh-TW" altLang="en-US"/>
        </a:p>
      </dgm:t>
    </dgm:pt>
    <dgm:pt modelId="{3A37D28D-A8EF-480B-8134-BD441BD3F964}" type="pres">
      <dgm:prSet presAssocID="{E352A443-61A9-4C86-AE59-306BCA412804}" presName="linear" presStyleCnt="0">
        <dgm:presLayoutVars>
          <dgm:animLvl val="lvl"/>
          <dgm:resizeHandles val="exact"/>
        </dgm:presLayoutVars>
      </dgm:prSet>
      <dgm:spPr/>
      <dgm:t>
        <a:bodyPr/>
        <a:lstStyle/>
        <a:p>
          <a:endParaRPr lang="zh-TW" altLang="en-US"/>
        </a:p>
      </dgm:t>
    </dgm:pt>
    <dgm:pt modelId="{E3F5AE0F-5FE7-45FE-B55D-20FA77D65AD9}" type="pres">
      <dgm:prSet presAssocID="{AF7FD9E0-5B68-4DE7-8756-5CBE7C24B260}" presName="parentText" presStyleLbl="node1" presStyleIdx="0" presStyleCnt="1">
        <dgm:presLayoutVars>
          <dgm:chMax val="0"/>
          <dgm:bulletEnabled val="1"/>
        </dgm:presLayoutVars>
      </dgm:prSet>
      <dgm:spPr/>
      <dgm:t>
        <a:bodyPr/>
        <a:lstStyle/>
        <a:p>
          <a:endParaRPr lang="zh-TW" altLang="en-US"/>
        </a:p>
      </dgm:t>
    </dgm:pt>
    <dgm:pt modelId="{00DAB95F-E701-4E9B-8311-2088C69AC5A3}" type="pres">
      <dgm:prSet presAssocID="{AF7FD9E0-5B68-4DE7-8756-5CBE7C24B260}" presName="childText" presStyleLbl="revTx" presStyleIdx="0" presStyleCnt="1">
        <dgm:presLayoutVars>
          <dgm:bulletEnabled val="1"/>
        </dgm:presLayoutVars>
      </dgm:prSet>
      <dgm:spPr/>
      <dgm:t>
        <a:bodyPr/>
        <a:lstStyle/>
        <a:p>
          <a:endParaRPr lang="zh-TW" altLang="en-US"/>
        </a:p>
      </dgm:t>
    </dgm:pt>
  </dgm:ptLst>
  <dgm:cxnLst>
    <dgm:cxn modelId="{20691002-E2F8-40E5-BACC-E4AB36482A2B}" srcId="{E352A443-61A9-4C86-AE59-306BCA412804}" destId="{AF7FD9E0-5B68-4DE7-8756-5CBE7C24B260}" srcOrd="0" destOrd="0" parTransId="{B98732A4-553B-4ABE-BB85-D59C6F0DC788}" sibTransId="{965C2382-06E7-4EB6-A43A-9EABB6CBA863}"/>
    <dgm:cxn modelId="{5EB1A758-4ABE-4778-A745-5FA341702266}" type="presOf" srcId="{795667D0-05EA-4665-AD57-8F4ADB68AF81}" destId="{00DAB95F-E701-4E9B-8311-2088C69AC5A3}" srcOrd="0" destOrd="2" presId="urn:microsoft.com/office/officeart/2005/8/layout/vList2"/>
    <dgm:cxn modelId="{2EF093A8-1AAE-4B08-842F-2813A1953233}" type="presOf" srcId="{E352A443-61A9-4C86-AE59-306BCA412804}" destId="{3A37D28D-A8EF-480B-8134-BD441BD3F964}" srcOrd="0" destOrd="0" presId="urn:microsoft.com/office/officeart/2005/8/layout/vList2"/>
    <dgm:cxn modelId="{EA3CD413-977E-4A31-AD66-AC11F1AF09D7}" type="presOf" srcId="{3225D4FD-82F4-4E2C-9FC3-B4189E7484DD}" destId="{00DAB95F-E701-4E9B-8311-2088C69AC5A3}" srcOrd="0" destOrd="0" presId="urn:microsoft.com/office/officeart/2005/8/layout/vList2"/>
    <dgm:cxn modelId="{02C86C57-072D-4889-B224-0D2BCC6253EC}" type="presOf" srcId="{AF7FD9E0-5B68-4DE7-8756-5CBE7C24B260}" destId="{E3F5AE0F-5FE7-45FE-B55D-20FA77D65AD9}" srcOrd="0" destOrd="0" presId="urn:microsoft.com/office/officeart/2005/8/layout/vList2"/>
    <dgm:cxn modelId="{932F187A-6972-4651-8DF2-FCB37EFBF3AE}" srcId="{AF7FD9E0-5B68-4DE7-8756-5CBE7C24B260}" destId="{6B531082-5927-458D-9155-5794CB884AB9}" srcOrd="1" destOrd="0" parTransId="{A240A0A0-3971-4628-B8C6-32DCA37481FA}" sibTransId="{EBF76632-98C1-4C95-B066-9EA825D72ECB}"/>
    <dgm:cxn modelId="{A9C1A1CD-967B-4B3C-801A-2AA089EC1274}" srcId="{AF7FD9E0-5B68-4DE7-8756-5CBE7C24B260}" destId="{3225D4FD-82F4-4E2C-9FC3-B4189E7484DD}" srcOrd="0" destOrd="0" parTransId="{6A248C36-4C22-442B-902F-7DA5781140F1}" sibTransId="{8D3920D1-CAC7-4A42-90F0-5CBAA93A866F}"/>
    <dgm:cxn modelId="{F10026AC-2A12-4D33-9C56-A99E1F0E065D}" type="presOf" srcId="{6B531082-5927-458D-9155-5794CB884AB9}" destId="{00DAB95F-E701-4E9B-8311-2088C69AC5A3}" srcOrd="0" destOrd="1" presId="urn:microsoft.com/office/officeart/2005/8/layout/vList2"/>
    <dgm:cxn modelId="{28D0F85B-8DF9-4071-BB69-4FA176BC4C64}" srcId="{AF7FD9E0-5B68-4DE7-8756-5CBE7C24B260}" destId="{795667D0-05EA-4665-AD57-8F4ADB68AF81}" srcOrd="2" destOrd="0" parTransId="{C169CBBD-2BF4-4B51-BAFB-304722B836FB}" sibTransId="{77A44C33-3731-4E8B-BEF3-98CDFA0F1096}"/>
    <dgm:cxn modelId="{0ADA0531-A339-4EAA-A24C-CE97691389D3}" type="presParOf" srcId="{3A37D28D-A8EF-480B-8134-BD441BD3F964}" destId="{E3F5AE0F-5FE7-45FE-B55D-20FA77D65AD9}" srcOrd="0" destOrd="0" presId="urn:microsoft.com/office/officeart/2005/8/layout/vList2"/>
    <dgm:cxn modelId="{CE6CC1B7-C7BC-43CD-846B-AEE15C66C6F6}" type="presParOf" srcId="{3A37D28D-A8EF-480B-8134-BD441BD3F964}" destId="{00DAB95F-E701-4E9B-8311-2088C69AC5A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98E38-5EB9-4C92-AB5F-6491674428DD}">
      <dsp:nvSpPr>
        <dsp:cNvPr id="0" name=""/>
        <dsp:cNvSpPr/>
      </dsp:nvSpPr>
      <dsp:spPr>
        <a:xfrm>
          <a:off x="7371582" y="2229249"/>
          <a:ext cx="520989" cy="181951"/>
        </a:xfrm>
        <a:custGeom>
          <a:avLst/>
          <a:gdLst/>
          <a:ahLst/>
          <a:cxnLst/>
          <a:rect l="0" t="0" r="0" b="0"/>
          <a:pathLst>
            <a:path>
              <a:moveTo>
                <a:pt x="0" y="0"/>
              </a:moveTo>
              <a:lnTo>
                <a:pt x="0" y="142885"/>
              </a:lnTo>
              <a:lnTo>
                <a:pt x="520989" y="142885"/>
              </a:lnTo>
              <a:lnTo>
                <a:pt x="520989" y="18195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AF7F4D-A223-44DF-AB79-328673FC16A4}">
      <dsp:nvSpPr>
        <dsp:cNvPr id="0" name=""/>
        <dsp:cNvSpPr/>
      </dsp:nvSpPr>
      <dsp:spPr>
        <a:xfrm>
          <a:off x="7116359" y="2229249"/>
          <a:ext cx="255223" cy="181951"/>
        </a:xfrm>
        <a:custGeom>
          <a:avLst/>
          <a:gdLst/>
          <a:ahLst/>
          <a:cxnLst/>
          <a:rect l="0" t="0" r="0" b="0"/>
          <a:pathLst>
            <a:path>
              <a:moveTo>
                <a:pt x="255223" y="0"/>
              </a:moveTo>
              <a:lnTo>
                <a:pt x="255223" y="142885"/>
              </a:lnTo>
              <a:lnTo>
                <a:pt x="0" y="142885"/>
              </a:lnTo>
              <a:lnTo>
                <a:pt x="0" y="18195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E511CE-7B9F-49CC-B704-F7747C7C63B3}">
      <dsp:nvSpPr>
        <dsp:cNvPr id="0" name=""/>
        <dsp:cNvSpPr/>
      </dsp:nvSpPr>
      <dsp:spPr>
        <a:xfrm>
          <a:off x="4016493" y="652348"/>
          <a:ext cx="3355089" cy="941818"/>
        </a:xfrm>
        <a:custGeom>
          <a:avLst/>
          <a:gdLst/>
          <a:ahLst/>
          <a:cxnLst/>
          <a:rect l="0" t="0" r="0" b="0"/>
          <a:pathLst>
            <a:path>
              <a:moveTo>
                <a:pt x="0" y="0"/>
              </a:moveTo>
              <a:lnTo>
                <a:pt x="0" y="902752"/>
              </a:lnTo>
              <a:lnTo>
                <a:pt x="3355089" y="902752"/>
              </a:lnTo>
              <a:lnTo>
                <a:pt x="3355089" y="94181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7B8625-B95E-465D-A5A0-CE4116C1B08B}">
      <dsp:nvSpPr>
        <dsp:cNvPr id="0" name=""/>
        <dsp:cNvSpPr/>
      </dsp:nvSpPr>
      <dsp:spPr>
        <a:xfrm>
          <a:off x="5461846" y="2262030"/>
          <a:ext cx="843448" cy="118533"/>
        </a:xfrm>
        <a:custGeom>
          <a:avLst/>
          <a:gdLst/>
          <a:ahLst/>
          <a:cxnLst/>
          <a:rect l="0" t="0" r="0" b="0"/>
          <a:pathLst>
            <a:path>
              <a:moveTo>
                <a:pt x="0" y="0"/>
              </a:moveTo>
              <a:lnTo>
                <a:pt x="0" y="79467"/>
              </a:lnTo>
              <a:lnTo>
                <a:pt x="843448" y="79467"/>
              </a:lnTo>
              <a:lnTo>
                <a:pt x="843448" y="11853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5820AA-C5A2-4962-BB3A-330E3598491E}">
      <dsp:nvSpPr>
        <dsp:cNvPr id="0" name=""/>
        <dsp:cNvSpPr/>
      </dsp:nvSpPr>
      <dsp:spPr>
        <a:xfrm>
          <a:off x="4903339" y="2262030"/>
          <a:ext cx="558507" cy="118533"/>
        </a:xfrm>
        <a:custGeom>
          <a:avLst/>
          <a:gdLst/>
          <a:ahLst/>
          <a:cxnLst/>
          <a:rect l="0" t="0" r="0" b="0"/>
          <a:pathLst>
            <a:path>
              <a:moveTo>
                <a:pt x="558507" y="0"/>
              </a:moveTo>
              <a:lnTo>
                <a:pt x="558507" y="79467"/>
              </a:lnTo>
              <a:lnTo>
                <a:pt x="0" y="79467"/>
              </a:lnTo>
              <a:lnTo>
                <a:pt x="0" y="11853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6BADA1-8856-4040-9EB8-A15A7C6AA716}">
      <dsp:nvSpPr>
        <dsp:cNvPr id="0" name=""/>
        <dsp:cNvSpPr/>
      </dsp:nvSpPr>
      <dsp:spPr>
        <a:xfrm>
          <a:off x="5461846" y="2262030"/>
          <a:ext cx="345950" cy="118533"/>
        </a:xfrm>
        <a:custGeom>
          <a:avLst/>
          <a:gdLst/>
          <a:ahLst/>
          <a:cxnLst/>
          <a:rect l="0" t="0" r="0" b="0"/>
          <a:pathLst>
            <a:path>
              <a:moveTo>
                <a:pt x="0" y="0"/>
              </a:moveTo>
              <a:lnTo>
                <a:pt x="0" y="79467"/>
              </a:lnTo>
              <a:lnTo>
                <a:pt x="345950" y="79467"/>
              </a:lnTo>
              <a:lnTo>
                <a:pt x="345950" y="11853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6BCF38-69E6-4812-B841-8D0DD8BE7A4D}">
      <dsp:nvSpPr>
        <dsp:cNvPr id="0" name=""/>
        <dsp:cNvSpPr/>
      </dsp:nvSpPr>
      <dsp:spPr>
        <a:xfrm>
          <a:off x="5355566" y="2262030"/>
          <a:ext cx="106279" cy="118533"/>
        </a:xfrm>
        <a:custGeom>
          <a:avLst/>
          <a:gdLst/>
          <a:ahLst/>
          <a:cxnLst/>
          <a:rect l="0" t="0" r="0" b="0"/>
          <a:pathLst>
            <a:path>
              <a:moveTo>
                <a:pt x="106279" y="0"/>
              </a:moveTo>
              <a:lnTo>
                <a:pt x="106279" y="79467"/>
              </a:lnTo>
              <a:lnTo>
                <a:pt x="0" y="79467"/>
              </a:lnTo>
              <a:lnTo>
                <a:pt x="0" y="11853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34D434-3684-445A-B553-C08259184623}">
      <dsp:nvSpPr>
        <dsp:cNvPr id="0" name=""/>
        <dsp:cNvSpPr/>
      </dsp:nvSpPr>
      <dsp:spPr>
        <a:xfrm>
          <a:off x="4016493" y="652348"/>
          <a:ext cx="1445352" cy="962284"/>
        </a:xfrm>
        <a:custGeom>
          <a:avLst/>
          <a:gdLst/>
          <a:ahLst/>
          <a:cxnLst/>
          <a:rect l="0" t="0" r="0" b="0"/>
          <a:pathLst>
            <a:path>
              <a:moveTo>
                <a:pt x="0" y="0"/>
              </a:moveTo>
              <a:lnTo>
                <a:pt x="0" y="923219"/>
              </a:lnTo>
              <a:lnTo>
                <a:pt x="1445352" y="923219"/>
              </a:lnTo>
              <a:lnTo>
                <a:pt x="1445352" y="962284"/>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5455DE-CB16-488A-B2C1-791E03CD8123}">
      <dsp:nvSpPr>
        <dsp:cNvPr id="0" name=""/>
        <dsp:cNvSpPr/>
      </dsp:nvSpPr>
      <dsp:spPr>
        <a:xfrm>
          <a:off x="3054409" y="2211867"/>
          <a:ext cx="1081616" cy="269718"/>
        </a:xfrm>
        <a:custGeom>
          <a:avLst/>
          <a:gdLst/>
          <a:ahLst/>
          <a:cxnLst/>
          <a:rect l="0" t="0" r="0" b="0"/>
          <a:pathLst>
            <a:path>
              <a:moveTo>
                <a:pt x="0" y="0"/>
              </a:moveTo>
              <a:lnTo>
                <a:pt x="0" y="230652"/>
              </a:lnTo>
              <a:lnTo>
                <a:pt x="1081616" y="230652"/>
              </a:lnTo>
              <a:lnTo>
                <a:pt x="1081616" y="269718"/>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7930B6-CB63-439F-BDA3-B9859A7B2366}">
      <dsp:nvSpPr>
        <dsp:cNvPr id="0" name=""/>
        <dsp:cNvSpPr/>
      </dsp:nvSpPr>
      <dsp:spPr>
        <a:xfrm>
          <a:off x="3054409" y="2211867"/>
          <a:ext cx="151966" cy="269715"/>
        </a:xfrm>
        <a:custGeom>
          <a:avLst/>
          <a:gdLst/>
          <a:ahLst/>
          <a:cxnLst/>
          <a:rect l="0" t="0" r="0" b="0"/>
          <a:pathLst>
            <a:path>
              <a:moveTo>
                <a:pt x="0" y="0"/>
              </a:moveTo>
              <a:lnTo>
                <a:pt x="0" y="230650"/>
              </a:lnTo>
              <a:lnTo>
                <a:pt x="151966" y="230650"/>
              </a:lnTo>
              <a:lnTo>
                <a:pt x="151966" y="269715"/>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845F81-87C7-425E-AAA0-EF0F697FBFF9}">
      <dsp:nvSpPr>
        <dsp:cNvPr id="0" name=""/>
        <dsp:cNvSpPr/>
      </dsp:nvSpPr>
      <dsp:spPr>
        <a:xfrm>
          <a:off x="2807457" y="2211867"/>
          <a:ext cx="246952" cy="314228"/>
        </a:xfrm>
        <a:custGeom>
          <a:avLst/>
          <a:gdLst/>
          <a:ahLst/>
          <a:cxnLst/>
          <a:rect l="0" t="0" r="0" b="0"/>
          <a:pathLst>
            <a:path>
              <a:moveTo>
                <a:pt x="246952" y="0"/>
              </a:moveTo>
              <a:lnTo>
                <a:pt x="246952" y="275163"/>
              </a:lnTo>
              <a:lnTo>
                <a:pt x="0" y="275163"/>
              </a:lnTo>
              <a:lnTo>
                <a:pt x="0" y="314228"/>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91DD8E-5D82-409B-B7B4-1500E6E259DE}">
      <dsp:nvSpPr>
        <dsp:cNvPr id="0" name=""/>
        <dsp:cNvSpPr/>
      </dsp:nvSpPr>
      <dsp:spPr>
        <a:xfrm>
          <a:off x="1909165" y="2211867"/>
          <a:ext cx="1145244" cy="269715"/>
        </a:xfrm>
        <a:custGeom>
          <a:avLst/>
          <a:gdLst/>
          <a:ahLst/>
          <a:cxnLst/>
          <a:rect l="0" t="0" r="0" b="0"/>
          <a:pathLst>
            <a:path>
              <a:moveTo>
                <a:pt x="1145244" y="0"/>
              </a:moveTo>
              <a:lnTo>
                <a:pt x="1145244" y="230650"/>
              </a:lnTo>
              <a:lnTo>
                <a:pt x="0" y="230650"/>
              </a:lnTo>
              <a:lnTo>
                <a:pt x="0" y="269715"/>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166035-3053-4EC9-B95F-7756F4ECB3E9}">
      <dsp:nvSpPr>
        <dsp:cNvPr id="0" name=""/>
        <dsp:cNvSpPr/>
      </dsp:nvSpPr>
      <dsp:spPr>
        <a:xfrm>
          <a:off x="2366962" y="2211867"/>
          <a:ext cx="687447" cy="269715"/>
        </a:xfrm>
        <a:custGeom>
          <a:avLst/>
          <a:gdLst/>
          <a:ahLst/>
          <a:cxnLst/>
          <a:rect l="0" t="0" r="0" b="0"/>
          <a:pathLst>
            <a:path>
              <a:moveTo>
                <a:pt x="687447" y="0"/>
              </a:moveTo>
              <a:lnTo>
                <a:pt x="687447" y="230650"/>
              </a:lnTo>
              <a:lnTo>
                <a:pt x="0" y="230650"/>
              </a:lnTo>
              <a:lnTo>
                <a:pt x="0" y="269715"/>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FE37A7-C200-4A93-A1DE-76039DD7044F}">
      <dsp:nvSpPr>
        <dsp:cNvPr id="0" name=""/>
        <dsp:cNvSpPr/>
      </dsp:nvSpPr>
      <dsp:spPr>
        <a:xfrm>
          <a:off x="3054409" y="2211867"/>
          <a:ext cx="573475" cy="269715"/>
        </a:xfrm>
        <a:custGeom>
          <a:avLst/>
          <a:gdLst/>
          <a:ahLst/>
          <a:cxnLst/>
          <a:rect l="0" t="0" r="0" b="0"/>
          <a:pathLst>
            <a:path>
              <a:moveTo>
                <a:pt x="0" y="0"/>
              </a:moveTo>
              <a:lnTo>
                <a:pt x="0" y="230650"/>
              </a:lnTo>
              <a:lnTo>
                <a:pt x="573475" y="230650"/>
              </a:lnTo>
              <a:lnTo>
                <a:pt x="573475" y="269715"/>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F78CE9-FBD9-44F0-9B0F-B73283F6FC25}">
      <dsp:nvSpPr>
        <dsp:cNvPr id="0" name=""/>
        <dsp:cNvSpPr/>
      </dsp:nvSpPr>
      <dsp:spPr>
        <a:xfrm>
          <a:off x="3054409" y="652348"/>
          <a:ext cx="962083" cy="912279"/>
        </a:xfrm>
        <a:custGeom>
          <a:avLst/>
          <a:gdLst/>
          <a:ahLst/>
          <a:cxnLst/>
          <a:rect l="0" t="0" r="0" b="0"/>
          <a:pathLst>
            <a:path>
              <a:moveTo>
                <a:pt x="962083" y="0"/>
              </a:moveTo>
              <a:lnTo>
                <a:pt x="962083" y="873214"/>
              </a:lnTo>
              <a:lnTo>
                <a:pt x="0" y="873214"/>
              </a:lnTo>
              <a:lnTo>
                <a:pt x="0" y="91227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45895A-3AD5-49F9-8DC3-BDAEBB1CF74C}">
      <dsp:nvSpPr>
        <dsp:cNvPr id="0" name=""/>
        <dsp:cNvSpPr/>
      </dsp:nvSpPr>
      <dsp:spPr>
        <a:xfrm>
          <a:off x="813169" y="2139452"/>
          <a:ext cx="308999" cy="218489"/>
        </a:xfrm>
        <a:custGeom>
          <a:avLst/>
          <a:gdLst/>
          <a:ahLst/>
          <a:cxnLst/>
          <a:rect l="0" t="0" r="0" b="0"/>
          <a:pathLst>
            <a:path>
              <a:moveTo>
                <a:pt x="0" y="0"/>
              </a:moveTo>
              <a:lnTo>
                <a:pt x="0" y="179424"/>
              </a:lnTo>
              <a:lnTo>
                <a:pt x="308999" y="179424"/>
              </a:lnTo>
              <a:lnTo>
                <a:pt x="308999" y="21848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ECABF6-F058-4066-B0D1-11D35EEAC2E1}">
      <dsp:nvSpPr>
        <dsp:cNvPr id="0" name=""/>
        <dsp:cNvSpPr/>
      </dsp:nvSpPr>
      <dsp:spPr>
        <a:xfrm>
          <a:off x="427093" y="2139452"/>
          <a:ext cx="386075" cy="244129"/>
        </a:xfrm>
        <a:custGeom>
          <a:avLst/>
          <a:gdLst/>
          <a:ahLst/>
          <a:cxnLst/>
          <a:rect l="0" t="0" r="0" b="0"/>
          <a:pathLst>
            <a:path>
              <a:moveTo>
                <a:pt x="386075" y="0"/>
              </a:moveTo>
              <a:lnTo>
                <a:pt x="386075" y="205064"/>
              </a:lnTo>
              <a:lnTo>
                <a:pt x="0" y="205064"/>
              </a:lnTo>
              <a:lnTo>
                <a:pt x="0" y="24412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1D6230-7C2B-4034-9D40-0503203F6018}">
      <dsp:nvSpPr>
        <dsp:cNvPr id="0" name=""/>
        <dsp:cNvSpPr/>
      </dsp:nvSpPr>
      <dsp:spPr>
        <a:xfrm>
          <a:off x="813169" y="652348"/>
          <a:ext cx="3203323" cy="881022"/>
        </a:xfrm>
        <a:custGeom>
          <a:avLst/>
          <a:gdLst/>
          <a:ahLst/>
          <a:cxnLst/>
          <a:rect l="0" t="0" r="0" b="0"/>
          <a:pathLst>
            <a:path>
              <a:moveTo>
                <a:pt x="3203323" y="0"/>
              </a:moveTo>
              <a:lnTo>
                <a:pt x="3203323" y="841956"/>
              </a:lnTo>
              <a:lnTo>
                <a:pt x="0" y="841956"/>
              </a:lnTo>
              <a:lnTo>
                <a:pt x="0" y="88102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4FD185-365A-4A32-AA88-4A01556A6EB6}">
      <dsp:nvSpPr>
        <dsp:cNvPr id="0" name=""/>
        <dsp:cNvSpPr/>
      </dsp:nvSpPr>
      <dsp:spPr>
        <a:xfrm>
          <a:off x="2025996" y="55901"/>
          <a:ext cx="3980993" cy="5964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4D1086-F85D-4439-BD86-CAA51DEA39CD}">
      <dsp:nvSpPr>
        <dsp:cNvPr id="0" name=""/>
        <dsp:cNvSpPr/>
      </dsp:nvSpPr>
      <dsp:spPr>
        <a:xfrm>
          <a:off x="2072852" y="100414"/>
          <a:ext cx="3980993" cy="596447"/>
        </a:xfrm>
        <a:prstGeom prst="roundRect">
          <a:avLst>
            <a:gd name="adj" fmla="val 10000"/>
          </a:avLst>
        </a:prstGeom>
        <a:solidFill>
          <a:schemeClr val="tx2">
            <a:lumMod val="60000"/>
            <a:lumOff val="4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zh-TW" altLang="en-US" sz="3200" b="1" kern="1200" dirty="0">
              <a:solidFill>
                <a:schemeClr val="bg1"/>
              </a:solidFill>
              <a:latin typeface="標楷體" panose="03000509000000000000" pitchFamily="65" charset="-120"/>
              <a:ea typeface="標楷體" panose="03000509000000000000" pitchFamily="65" charset="-120"/>
            </a:rPr>
            <a:t>兒童權利的內涵</a:t>
          </a:r>
        </a:p>
      </dsp:txBody>
      <dsp:txXfrm>
        <a:off x="2090321" y="117883"/>
        <a:ext cx="3946055" cy="561509"/>
      </dsp:txXfrm>
    </dsp:sp>
    <dsp:sp modelId="{B24B8AC0-90B0-450C-8665-5ECA2010F483}">
      <dsp:nvSpPr>
        <dsp:cNvPr id="0" name=""/>
        <dsp:cNvSpPr/>
      </dsp:nvSpPr>
      <dsp:spPr>
        <a:xfrm>
          <a:off x="4394" y="1533370"/>
          <a:ext cx="1617550" cy="60608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F027AE-97DA-4669-BFE3-E3E1A56579B8}">
      <dsp:nvSpPr>
        <dsp:cNvPr id="0" name=""/>
        <dsp:cNvSpPr/>
      </dsp:nvSpPr>
      <dsp:spPr>
        <a:xfrm>
          <a:off x="51249" y="1577883"/>
          <a:ext cx="1617550" cy="606081"/>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TW" altLang="en-US" sz="2000" b="1" kern="1200" dirty="0">
              <a:latin typeface="標楷體" panose="03000509000000000000" pitchFamily="65" charset="-120"/>
              <a:ea typeface="標楷體" panose="03000509000000000000" pitchFamily="65" charset="-120"/>
            </a:rPr>
            <a:t>生存權</a:t>
          </a:r>
        </a:p>
      </dsp:txBody>
      <dsp:txXfrm>
        <a:off x="69001" y="1595635"/>
        <a:ext cx="1582046" cy="570577"/>
      </dsp:txXfrm>
    </dsp:sp>
    <dsp:sp modelId="{8876148A-0215-49F9-8FD3-E6372A9C8648}">
      <dsp:nvSpPr>
        <dsp:cNvPr id="0" name=""/>
        <dsp:cNvSpPr/>
      </dsp:nvSpPr>
      <dsp:spPr>
        <a:xfrm>
          <a:off x="173847" y="2383582"/>
          <a:ext cx="506493" cy="151532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CFD748-ACAE-413E-A036-7CC14EC6F18D}">
      <dsp:nvSpPr>
        <dsp:cNvPr id="0" name=""/>
        <dsp:cNvSpPr/>
      </dsp:nvSpPr>
      <dsp:spPr>
        <a:xfrm>
          <a:off x="220702" y="2428094"/>
          <a:ext cx="506493" cy="151532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a:latin typeface="標楷體" panose="03000509000000000000" pitchFamily="65" charset="-120"/>
              <a:ea typeface="標楷體" panose="03000509000000000000" pitchFamily="65" charset="-120"/>
            </a:rPr>
            <a:t>生存</a:t>
          </a:r>
          <a:endParaRPr lang="en-US" altLang="zh-TW" sz="1800" b="1" kern="1200" dirty="0">
            <a:latin typeface="標楷體" panose="03000509000000000000" pitchFamily="65" charset="-120"/>
            <a:ea typeface="標楷體" panose="03000509000000000000" pitchFamily="65" charset="-120"/>
          </a:endParaRPr>
        </a:p>
        <a:p>
          <a:pPr lvl="0" algn="ctr" defTabSz="800100">
            <a:lnSpc>
              <a:spcPct val="90000"/>
            </a:lnSpc>
            <a:spcBef>
              <a:spcPct val="0"/>
            </a:spcBef>
            <a:spcAft>
              <a:spcPct val="35000"/>
            </a:spcAft>
          </a:pPr>
          <a:endParaRPr lang="zh-TW" altLang="en-US" sz="500" b="1" kern="1200" dirty="0"/>
        </a:p>
      </dsp:txBody>
      <dsp:txXfrm>
        <a:off x="235537" y="2442929"/>
        <a:ext cx="476823" cy="1485653"/>
      </dsp:txXfrm>
    </dsp:sp>
    <dsp:sp modelId="{FCDAD894-AADF-4D47-8495-76E49E2E0B89}">
      <dsp:nvSpPr>
        <dsp:cNvPr id="0" name=""/>
        <dsp:cNvSpPr/>
      </dsp:nvSpPr>
      <dsp:spPr>
        <a:xfrm>
          <a:off x="823634" y="2357942"/>
          <a:ext cx="597070" cy="220579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BF8BC3-6B2C-4190-A7FD-865862AB4CED}">
      <dsp:nvSpPr>
        <dsp:cNvPr id="0" name=""/>
        <dsp:cNvSpPr/>
      </dsp:nvSpPr>
      <dsp:spPr>
        <a:xfrm>
          <a:off x="870490" y="2402455"/>
          <a:ext cx="597070" cy="2205798"/>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a:latin typeface="標楷體" panose="03000509000000000000" pitchFamily="65" charset="-120"/>
              <a:ea typeface="標楷體" panose="03000509000000000000" pitchFamily="65" charset="-120"/>
            </a:rPr>
            <a:t>醫療和保健服務</a:t>
          </a:r>
        </a:p>
      </dsp:txBody>
      <dsp:txXfrm>
        <a:off x="887978" y="2419943"/>
        <a:ext cx="562094" cy="2170822"/>
      </dsp:txXfrm>
    </dsp:sp>
    <dsp:sp modelId="{E2D3B344-C588-44C2-BC5A-AD6164F79F6E}">
      <dsp:nvSpPr>
        <dsp:cNvPr id="0" name=""/>
        <dsp:cNvSpPr/>
      </dsp:nvSpPr>
      <dsp:spPr>
        <a:xfrm>
          <a:off x="2136926" y="1564628"/>
          <a:ext cx="1834965" cy="64723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17CF06-173D-4E4B-9778-7FA9EA64B876}">
      <dsp:nvSpPr>
        <dsp:cNvPr id="0" name=""/>
        <dsp:cNvSpPr/>
      </dsp:nvSpPr>
      <dsp:spPr>
        <a:xfrm>
          <a:off x="2183782" y="1609141"/>
          <a:ext cx="1834965" cy="647239"/>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TW" altLang="en-US" sz="2000" b="1" kern="1200" dirty="0">
              <a:latin typeface="標楷體" panose="03000509000000000000" pitchFamily="65" charset="-120"/>
              <a:ea typeface="標楷體" panose="03000509000000000000" pitchFamily="65" charset="-120"/>
            </a:rPr>
            <a:t>被保護權</a:t>
          </a:r>
        </a:p>
      </dsp:txBody>
      <dsp:txXfrm>
        <a:off x="2202739" y="1628098"/>
        <a:ext cx="1797051" cy="609325"/>
      </dsp:txXfrm>
    </dsp:sp>
    <dsp:sp modelId="{0443F501-B124-4280-83AE-4C4078502A61}">
      <dsp:nvSpPr>
        <dsp:cNvPr id="0" name=""/>
        <dsp:cNvSpPr/>
      </dsp:nvSpPr>
      <dsp:spPr>
        <a:xfrm>
          <a:off x="3408701" y="2481583"/>
          <a:ext cx="438368" cy="191138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532A1B-1B65-4DC5-8C6A-BB31F6C01641}">
      <dsp:nvSpPr>
        <dsp:cNvPr id="0" name=""/>
        <dsp:cNvSpPr/>
      </dsp:nvSpPr>
      <dsp:spPr>
        <a:xfrm>
          <a:off x="3455557" y="2526096"/>
          <a:ext cx="438368" cy="191138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a:latin typeface="標楷體" panose="03000509000000000000" pitchFamily="65" charset="-120"/>
              <a:ea typeface="標楷體" panose="03000509000000000000" pitchFamily="65" charset="-120"/>
            </a:rPr>
            <a:t>免受經濟剝削</a:t>
          </a:r>
        </a:p>
      </dsp:txBody>
      <dsp:txXfrm>
        <a:off x="3468396" y="2538935"/>
        <a:ext cx="412690" cy="1885706"/>
      </dsp:txXfrm>
    </dsp:sp>
    <dsp:sp modelId="{2AD8B202-B24B-4975-B9E3-C25EE031336E}">
      <dsp:nvSpPr>
        <dsp:cNvPr id="0" name=""/>
        <dsp:cNvSpPr/>
      </dsp:nvSpPr>
      <dsp:spPr>
        <a:xfrm>
          <a:off x="2181227" y="2481583"/>
          <a:ext cx="371469" cy="122335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B9514C-9C26-4453-87CA-9A59D0AE9407}">
      <dsp:nvSpPr>
        <dsp:cNvPr id="0" name=""/>
        <dsp:cNvSpPr/>
      </dsp:nvSpPr>
      <dsp:spPr>
        <a:xfrm>
          <a:off x="2228082" y="2526096"/>
          <a:ext cx="371469" cy="1223359"/>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a:latin typeface="標楷體" panose="03000509000000000000" pitchFamily="65" charset="-120"/>
              <a:ea typeface="標楷體" panose="03000509000000000000" pitchFamily="65" charset="-120"/>
            </a:rPr>
            <a:t>免受性剝削</a:t>
          </a:r>
        </a:p>
      </dsp:txBody>
      <dsp:txXfrm>
        <a:off x="2238962" y="2536976"/>
        <a:ext cx="349709" cy="1201599"/>
      </dsp:txXfrm>
    </dsp:sp>
    <dsp:sp modelId="{C68D4B40-8FA0-44B0-BAA1-7E630D0681E6}">
      <dsp:nvSpPr>
        <dsp:cNvPr id="0" name=""/>
        <dsp:cNvSpPr/>
      </dsp:nvSpPr>
      <dsp:spPr>
        <a:xfrm>
          <a:off x="1664394" y="2481583"/>
          <a:ext cx="489541" cy="116416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7D1446-F384-4EE2-98BF-1D87893A0204}">
      <dsp:nvSpPr>
        <dsp:cNvPr id="0" name=""/>
        <dsp:cNvSpPr/>
      </dsp:nvSpPr>
      <dsp:spPr>
        <a:xfrm>
          <a:off x="1711249" y="2526096"/>
          <a:ext cx="489541" cy="116416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a:latin typeface="標楷體" panose="03000509000000000000" pitchFamily="65" charset="-120"/>
              <a:ea typeface="標楷體" panose="03000509000000000000" pitchFamily="65" charset="-120"/>
            </a:rPr>
            <a:t>不受虐待</a:t>
          </a:r>
        </a:p>
      </dsp:txBody>
      <dsp:txXfrm>
        <a:off x="1725587" y="2540434"/>
        <a:ext cx="460865" cy="1135488"/>
      </dsp:txXfrm>
    </dsp:sp>
    <dsp:sp modelId="{14B0C68E-686A-4925-8294-05DEEDD8B246}">
      <dsp:nvSpPr>
        <dsp:cNvPr id="0" name=""/>
        <dsp:cNvSpPr/>
      </dsp:nvSpPr>
      <dsp:spPr>
        <a:xfrm>
          <a:off x="2615704" y="2526096"/>
          <a:ext cx="383505" cy="116552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A5B67B-B1C4-47CA-BD8F-ED9EB19AE40D}">
      <dsp:nvSpPr>
        <dsp:cNvPr id="0" name=""/>
        <dsp:cNvSpPr/>
      </dsp:nvSpPr>
      <dsp:spPr>
        <a:xfrm>
          <a:off x="2662560" y="2570609"/>
          <a:ext cx="383505" cy="1165527"/>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a:latin typeface="標楷體" panose="03000509000000000000" pitchFamily="65" charset="-120"/>
              <a:ea typeface="標楷體" panose="03000509000000000000" pitchFamily="65" charset="-120"/>
            </a:rPr>
            <a:t>不被遺棄</a:t>
          </a:r>
        </a:p>
      </dsp:txBody>
      <dsp:txXfrm>
        <a:off x="2673792" y="2581841"/>
        <a:ext cx="361041" cy="1143063"/>
      </dsp:txXfrm>
    </dsp:sp>
    <dsp:sp modelId="{79FCB879-7F5E-47E5-87C9-CDD99B331746}">
      <dsp:nvSpPr>
        <dsp:cNvPr id="0" name=""/>
        <dsp:cNvSpPr/>
      </dsp:nvSpPr>
      <dsp:spPr>
        <a:xfrm>
          <a:off x="3021080" y="2481583"/>
          <a:ext cx="370592" cy="197930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4F01CE-7DEC-481F-8CBD-F375DE0A6EFD}">
      <dsp:nvSpPr>
        <dsp:cNvPr id="0" name=""/>
        <dsp:cNvSpPr/>
      </dsp:nvSpPr>
      <dsp:spPr>
        <a:xfrm>
          <a:off x="3067935" y="2526096"/>
          <a:ext cx="370592" cy="1979308"/>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a:latin typeface="標楷體" panose="03000509000000000000" pitchFamily="65" charset="-120"/>
              <a:ea typeface="標楷體" panose="03000509000000000000" pitchFamily="65" charset="-120"/>
            </a:rPr>
            <a:t>不被剝奪自由</a:t>
          </a:r>
        </a:p>
      </dsp:txBody>
      <dsp:txXfrm>
        <a:off x="3078789" y="2536950"/>
        <a:ext cx="348884" cy="1957600"/>
      </dsp:txXfrm>
    </dsp:sp>
    <dsp:sp modelId="{3A2EFBF0-95AC-4D35-8C6F-2E131A173836}">
      <dsp:nvSpPr>
        <dsp:cNvPr id="0" name=""/>
        <dsp:cNvSpPr/>
      </dsp:nvSpPr>
      <dsp:spPr>
        <a:xfrm>
          <a:off x="3925535" y="2481586"/>
          <a:ext cx="420981" cy="227641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8015F6-2799-4994-B92F-E8BDE3300397}">
      <dsp:nvSpPr>
        <dsp:cNvPr id="0" name=""/>
        <dsp:cNvSpPr/>
      </dsp:nvSpPr>
      <dsp:spPr>
        <a:xfrm>
          <a:off x="3972391" y="2526099"/>
          <a:ext cx="420981" cy="2276419"/>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a:latin typeface="標楷體" panose="03000509000000000000" pitchFamily="65" charset="-120"/>
              <a:ea typeface="標楷體" panose="03000509000000000000" pitchFamily="65" charset="-120"/>
            </a:rPr>
            <a:t>保護喪失家庭的兒童</a:t>
          </a:r>
        </a:p>
      </dsp:txBody>
      <dsp:txXfrm>
        <a:off x="3984721" y="2538429"/>
        <a:ext cx="396321" cy="2251759"/>
      </dsp:txXfrm>
    </dsp:sp>
    <dsp:sp modelId="{CA0B5C38-371F-45D7-84FB-FFB677F8F8F6}">
      <dsp:nvSpPr>
        <dsp:cNvPr id="0" name=""/>
        <dsp:cNvSpPr/>
      </dsp:nvSpPr>
      <dsp:spPr>
        <a:xfrm>
          <a:off x="4527482" y="1614633"/>
          <a:ext cx="1868726" cy="64739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73D70D-3A5F-44FC-8C0B-A2459F43F8C8}">
      <dsp:nvSpPr>
        <dsp:cNvPr id="0" name=""/>
        <dsp:cNvSpPr/>
      </dsp:nvSpPr>
      <dsp:spPr>
        <a:xfrm>
          <a:off x="4574338" y="1659146"/>
          <a:ext cx="1868726" cy="647397"/>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TW" altLang="en-US" sz="2000" b="1" kern="1200" dirty="0">
              <a:latin typeface="標楷體" panose="03000509000000000000" pitchFamily="65" charset="-120"/>
              <a:ea typeface="標楷體" panose="03000509000000000000" pitchFamily="65" charset="-120"/>
            </a:rPr>
            <a:t>發展權</a:t>
          </a:r>
        </a:p>
      </dsp:txBody>
      <dsp:txXfrm>
        <a:off x="4593300" y="1678108"/>
        <a:ext cx="1830802" cy="609473"/>
      </dsp:txXfrm>
    </dsp:sp>
    <dsp:sp modelId="{34B9ED35-BC7E-462B-AAE8-DA24020EAE3A}">
      <dsp:nvSpPr>
        <dsp:cNvPr id="0" name=""/>
        <dsp:cNvSpPr/>
      </dsp:nvSpPr>
      <dsp:spPr>
        <a:xfrm>
          <a:off x="5153012" y="2380564"/>
          <a:ext cx="405108" cy="221459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B12E3D-847C-41F2-943D-004E5FEB642E}">
      <dsp:nvSpPr>
        <dsp:cNvPr id="0" name=""/>
        <dsp:cNvSpPr/>
      </dsp:nvSpPr>
      <dsp:spPr>
        <a:xfrm>
          <a:off x="5199867" y="2425077"/>
          <a:ext cx="405108" cy="2214592"/>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a:latin typeface="標楷體" panose="03000509000000000000" pitchFamily="65" charset="-120"/>
              <a:ea typeface="標楷體" panose="03000509000000000000" pitchFamily="65" charset="-120"/>
            </a:rPr>
            <a:t>教育</a:t>
          </a:r>
        </a:p>
      </dsp:txBody>
      <dsp:txXfrm>
        <a:off x="5211732" y="2436942"/>
        <a:ext cx="381378" cy="2190862"/>
      </dsp:txXfrm>
    </dsp:sp>
    <dsp:sp modelId="{C28D6DC7-24EC-4D88-95E9-1CA1F6CD53E9}">
      <dsp:nvSpPr>
        <dsp:cNvPr id="0" name=""/>
        <dsp:cNvSpPr/>
      </dsp:nvSpPr>
      <dsp:spPr>
        <a:xfrm>
          <a:off x="5605242" y="2380564"/>
          <a:ext cx="405108" cy="221459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A807D1-EE63-4B66-A9E0-0078451DA597}">
      <dsp:nvSpPr>
        <dsp:cNvPr id="0" name=""/>
        <dsp:cNvSpPr/>
      </dsp:nvSpPr>
      <dsp:spPr>
        <a:xfrm>
          <a:off x="5652097" y="2425077"/>
          <a:ext cx="405108" cy="2214592"/>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a:latin typeface="標楷體" panose="03000509000000000000" pitchFamily="65" charset="-120"/>
              <a:ea typeface="標楷體" panose="03000509000000000000" pitchFamily="65" charset="-120"/>
            </a:rPr>
            <a:t>休閒娛樂及文化</a:t>
          </a:r>
        </a:p>
      </dsp:txBody>
      <dsp:txXfrm>
        <a:off x="5663962" y="2436942"/>
        <a:ext cx="381378" cy="2190862"/>
      </dsp:txXfrm>
    </dsp:sp>
    <dsp:sp modelId="{4AFFF71C-30A9-4C19-957A-8489F6A71543}">
      <dsp:nvSpPr>
        <dsp:cNvPr id="0" name=""/>
        <dsp:cNvSpPr/>
      </dsp:nvSpPr>
      <dsp:spPr>
        <a:xfrm>
          <a:off x="4700784" y="2380564"/>
          <a:ext cx="405108" cy="221459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5EDD19-2BF0-44C2-8FE8-255812601E0D}">
      <dsp:nvSpPr>
        <dsp:cNvPr id="0" name=""/>
        <dsp:cNvSpPr/>
      </dsp:nvSpPr>
      <dsp:spPr>
        <a:xfrm>
          <a:off x="4747639" y="2425077"/>
          <a:ext cx="405108" cy="2214592"/>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a:latin typeface="標楷體" panose="03000509000000000000" pitchFamily="65" charset="-120"/>
              <a:ea typeface="標楷體" panose="03000509000000000000" pitchFamily="65" charset="-120"/>
            </a:rPr>
            <a:t>思想及信仰自由</a:t>
          </a:r>
        </a:p>
      </dsp:txBody>
      <dsp:txXfrm>
        <a:off x="4759504" y="2436942"/>
        <a:ext cx="381378" cy="2190862"/>
      </dsp:txXfrm>
    </dsp:sp>
    <dsp:sp modelId="{309FD1A9-DA81-4D6C-9DD6-FC5FAC4B71D3}">
      <dsp:nvSpPr>
        <dsp:cNvPr id="0" name=""/>
        <dsp:cNvSpPr/>
      </dsp:nvSpPr>
      <dsp:spPr>
        <a:xfrm>
          <a:off x="6057469" y="2380564"/>
          <a:ext cx="495651" cy="234327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82DEBF-6B76-486C-8023-92D46FDC90B5}">
      <dsp:nvSpPr>
        <dsp:cNvPr id="0" name=""/>
        <dsp:cNvSpPr/>
      </dsp:nvSpPr>
      <dsp:spPr>
        <a:xfrm>
          <a:off x="6104324" y="2425077"/>
          <a:ext cx="495651" cy="234327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a:latin typeface="標楷體" panose="03000509000000000000" pitchFamily="65" charset="-120"/>
              <a:ea typeface="標楷體" panose="03000509000000000000" pitchFamily="65" charset="-120"/>
            </a:rPr>
            <a:t>有益發展的社會文化</a:t>
          </a:r>
        </a:p>
      </dsp:txBody>
      <dsp:txXfrm>
        <a:off x="6118841" y="2439594"/>
        <a:ext cx="466617" cy="2314236"/>
      </dsp:txXfrm>
    </dsp:sp>
    <dsp:sp modelId="{37698CB1-02D8-4BF4-A003-ABF5821651FE}">
      <dsp:nvSpPr>
        <dsp:cNvPr id="0" name=""/>
        <dsp:cNvSpPr/>
      </dsp:nvSpPr>
      <dsp:spPr>
        <a:xfrm>
          <a:off x="6570764" y="1594167"/>
          <a:ext cx="1601635" cy="63508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7F2D98-7DFF-4DBB-95C9-FEA80E54EAC5}">
      <dsp:nvSpPr>
        <dsp:cNvPr id="0" name=""/>
        <dsp:cNvSpPr/>
      </dsp:nvSpPr>
      <dsp:spPr>
        <a:xfrm>
          <a:off x="6617620" y="1638679"/>
          <a:ext cx="1601635" cy="635082"/>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zh-TW" altLang="en-US" sz="2000" b="1" kern="1200" dirty="0">
              <a:latin typeface="標楷體" panose="03000509000000000000" pitchFamily="65" charset="-120"/>
              <a:ea typeface="標楷體" panose="03000509000000000000" pitchFamily="65" charset="-120"/>
            </a:rPr>
            <a:t>參與權</a:t>
          </a:r>
        </a:p>
      </dsp:txBody>
      <dsp:txXfrm>
        <a:off x="6636221" y="1657280"/>
        <a:ext cx="1564433" cy="597880"/>
      </dsp:txXfrm>
    </dsp:sp>
    <dsp:sp modelId="{2DE6DE79-81BA-46FC-84AA-0A6AE46CDB1D}">
      <dsp:nvSpPr>
        <dsp:cNvPr id="0" name=""/>
        <dsp:cNvSpPr/>
      </dsp:nvSpPr>
      <dsp:spPr>
        <a:xfrm>
          <a:off x="6836530" y="2411200"/>
          <a:ext cx="559657" cy="64384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B3024E-9FA6-4EE3-9629-04563EAD9A9C}">
      <dsp:nvSpPr>
        <dsp:cNvPr id="0" name=""/>
        <dsp:cNvSpPr/>
      </dsp:nvSpPr>
      <dsp:spPr>
        <a:xfrm>
          <a:off x="6883386" y="2455713"/>
          <a:ext cx="559657" cy="64384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a:latin typeface="標楷體" panose="03000509000000000000" pitchFamily="65" charset="-120"/>
              <a:ea typeface="標楷體" panose="03000509000000000000" pitchFamily="65" charset="-120"/>
            </a:rPr>
            <a:t>表達</a:t>
          </a:r>
        </a:p>
      </dsp:txBody>
      <dsp:txXfrm>
        <a:off x="6899778" y="2472105"/>
        <a:ext cx="526873" cy="611057"/>
      </dsp:txXfrm>
    </dsp:sp>
    <dsp:sp modelId="{C241B993-3032-419C-AF06-8FD8BBDDB89C}">
      <dsp:nvSpPr>
        <dsp:cNvPr id="0" name=""/>
        <dsp:cNvSpPr/>
      </dsp:nvSpPr>
      <dsp:spPr>
        <a:xfrm>
          <a:off x="7612743" y="2411200"/>
          <a:ext cx="559657" cy="64384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1D721B-1B34-499F-B962-EB472B42AB14}">
      <dsp:nvSpPr>
        <dsp:cNvPr id="0" name=""/>
        <dsp:cNvSpPr/>
      </dsp:nvSpPr>
      <dsp:spPr>
        <a:xfrm>
          <a:off x="7659598" y="2455713"/>
          <a:ext cx="559657" cy="64384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altLang="en-US" sz="1800" b="1" kern="1200" dirty="0">
              <a:latin typeface="標楷體" panose="03000509000000000000" pitchFamily="65" charset="-120"/>
              <a:ea typeface="標楷體" panose="03000509000000000000" pitchFamily="65" charset="-120"/>
            </a:rPr>
            <a:t>集會</a:t>
          </a:r>
        </a:p>
      </dsp:txBody>
      <dsp:txXfrm>
        <a:off x="7675990" y="2472105"/>
        <a:ext cx="526873" cy="6110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3303D1-B010-4896-829E-AEC2B0527DE7}">
      <dsp:nvSpPr>
        <dsp:cNvPr id="0" name=""/>
        <dsp:cNvSpPr/>
      </dsp:nvSpPr>
      <dsp:spPr>
        <a:xfrm>
          <a:off x="2124180" y="1330"/>
          <a:ext cx="3911143" cy="958378"/>
        </a:xfrm>
        <a:prstGeom prst="roundRect">
          <a:avLst>
            <a:gd name="adj" fmla="val 10000"/>
          </a:avLst>
        </a:prstGeom>
        <a:solidFill>
          <a:schemeClr val="bg1"/>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kern="1200" dirty="0">
              <a:solidFill>
                <a:srgbClr val="006600"/>
              </a:solidFill>
              <a:latin typeface="標楷體" panose="03000509000000000000" pitchFamily="65" charset="-120"/>
              <a:ea typeface="標楷體" panose="03000509000000000000" pitchFamily="65" charset="-120"/>
            </a:rPr>
            <a:t>轉化兒童為權利主體</a:t>
          </a:r>
          <a:endParaRPr lang="en-US" altLang="zh-TW" sz="2400" kern="1200" dirty="0">
            <a:solidFill>
              <a:srgbClr val="006600"/>
            </a:solidFill>
            <a:latin typeface="標楷體" panose="03000509000000000000" pitchFamily="65" charset="-120"/>
            <a:ea typeface="標楷體" panose="03000509000000000000" pitchFamily="65" charset="-120"/>
          </a:endParaRPr>
        </a:p>
      </dsp:txBody>
      <dsp:txXfrm>
        <a:off x="2152250" y="29400"/>
        <a:ext cx="3855003" cy="902238"/>
      </dsp:txXfrm>
    </dsp:sp>
    <dsp:sp modelId="{3C84B3C0-EE5F-46B5-AD2A-46A31AFCA883}">
      <dsp:nvSpPr>
        <dsp:cNvPr id="0" name=""/>
        <dsp:cNvSpPr/>
      </dsp:nvSpPr>
      <dsp:spPr>
        <a:xfrm rot="2700000">
          <a:off x="4501020" y="1232888"/>
          <a:ext cx="997632" cy="335432"/>
        </a:xfrm>
        <a:prstGeom prst="leftRightArrow">
          <a:avLst>
            <a:gd name="adj1" fmla="val 60000"/>
            <a:gd name="adj2" fmla="val 50000"/>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TW" altLang="en-US" sz="1400" kern="1200"/>
        </a:p>
      </dsp:txBody>
      <dsp:txXfrm>
        <a:off x="4601650" y="1299974"/>
        <a:ext cx="796372" cy="201260"/>
      </dsp:txXfrm>
    </dsp:sp>
    <dsp:sp modelId="{BB5CE73F-0D6A-4BFA-B692-279AE5BF3010}">
      <dsp:nvSpPr>
        <dsp:cNvPr id="0" name=""/>
        <dsp:cNvSpPr/>
      </dsp:nvSpPr>
      <dsp:spPr>
        <a:xfrm>
          <a:off x="4230424" y="1841500"/>
          <a:ext cx="3378994" cy="958378"/>
        </a:xfrm>
        <a:prstGeom prst="roundRect">
          <a:avLst>
            <a:gd name="adj" fmla="val 10000"/>
          </a:avLst>
        </a:prstGeom>
        <a:solidFill>
          <a:schemeClr val="bg1"/>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kern="1200" dirty="0">
              <a:solidFill>
                <a:srgbClr val="C00000"/>
              </a:solidFill>
              <a:latin typeface="標楷體" panose="03000509000000000000" pitchFamily="65" charset="-120"/>
              <a:ea typeface="標楷體" panose="03000509000000000000" pitchFamily="65" charset="-120"/>
            </a:rPr>
            <a:t>放眼世界兒童最急迫的生存需求</a:t>
          </a:r>
          <a:endParaRPr lang="en-US" altLang="zh-TW" sz="2400" kern="1200" dirty="0">
            <a:solidFill>
              <a:srgbClr val="C00000"/>
            </a:solidFill>
            <a:latin typeface="標楷體" panose="03000509000000000000" pitchFamily="65" charset="-120"/>
            <a:ea typeface="標楷體" panose="03000509000000000000" pitchFamily="65" charset="-120"/>
          </a:endParaRPr>
        </a:p>
      </dsp:txBody>
      <dsp:txXfrm>
        <a:off x="4258494" y="1869570"/>
        <a:ext cx="3322854" cy="902238"/>
      </dsp:txXfrm>
    </dsp:sp>
    <dsp:sp modelId="{84C0AEDC-B33D-4554-A48F-83980B7FA698}">
      <dsp:nvSpPr>
        <dsp:cNvPr id="0" name=""/>
        <dsp:cNvSpPr/>
      </dsp:nvSpPr>
      <dsp:spPr>
        <a:xfrm rot="8100000">
          <a:off x="4478853" y="3073058"/>
          <a:ext cx="1041967" cy="335432"/>
        </a:xfrm>
        <a:prstGeom prst="leftRightArrow">
          <a:avLst>
            <a:gd name="adj1" fmla="val 60000"/>
            <a:gd name="adj2" fmla="val 50000"/>
          </a:avLst>
        </a:prstGeom>
        <a:solidFill>
          <a:srgbClr val="008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TW" altLang="en-US" sz="1400" kern="1200"/>
        </a:p>
      </dsp:txBody>
      <dsp:txXfrm rot="10800000">
        <a:off x="4579483" y="3140144"/>
        <a:ext cx="840707" cy="201260"/>
      </dsp:txXfrm>
    </dsp:sp>
    <dsp:sp modelId="{9508E61B-1897-4D19-9644-C940B771DFB3}">
      <dsp:nvSpPr>
        <dsp:cNvPr id="0" name=""/>
        <dsp:cNvSpPr/>
      </dsp:nvSpPr>
      <dsp:spPr>
        <a:xfrm>
          <a:off x="2271914" y="3681669"/>
          <a:ext cx="3615675" cy="958378"/>
        </a:xfrm>
        <a:prstGeom prst="roundRect">
          <a:avLst>
            <a:gd name="adj" fmla="val 10000"/>
          </a:avLst>
        </a:prstGeom>
        <a:solidFill>
          <a:schemeClr val="bg1"/>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kern="1200" dirty="0">
              <a:solidFill>
                <a:srgbClr val="7030A0"/>
              </a:solidFill>
              <a:latin typeface="標楷體" panose="03000509000000000000" pitchFamily="65" charset="-120"/>
              <a:ea typeface="標楷體" panose="03000509000000000000" pitchFamily="65" charset="-120"/>
            </a:rPr>
            <a:t>看見兒童發展的需要</a:t>
          </a:r>
          <a:endParaRPr lang="en-US" altLang="zh-TW" sz="2400" kern="1200" dirty="0">
            <a:solidFill>
              <a:srgbClr val="7030A0"/>
            </a:solidFill>
            <a:latin typeface="標楷體" panose="03000509000000000000" pitchFamily="65" charset="-120"/>
            <a:ea typeface="標楷體" panose="03000509000000000000" pitchFamily="65" charset="-120"/>
          </a:endParaRPr>
        </a:p>
      </dsp:txBody>
      <dsp:txXfrm>
        <a:off x="2299984" y="3709739"/>
        <a:ext cx="3559535" cy="902238"/>
      </dsp:txXfrm>
    </dsp:sp>
    <dsp:sp modelId="{93FA21FE-656A-410B-8C18-B814AE240B1C}">
      <dsp:nvSpPr>
        <dsp:cNvPr id="0" name=""/>
        <dsp:cNvSpPr/>
      </dsp:nvSpPr>
      <dsp:spPr>
        <a:xfrm rot="13500000">
          <a:off x="2660850" y="3073058"/>
          <a:ext cx="997632" cy="335432"/>
        </a:xfrm>
        <a:prstGeom prst="leftRigh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TW" altLang="en-US" sz="1400" kern="1200"/>
        </a:p>
      </dsp:txBody>
      <dsp:txXfrm rot="10800000">
        <a:off x="2761480" y="3140144"/>
        <a:ext cx="796372" cy="201260"/>
      </dsp:txXfrm>
    </dsp:sp>
    <dsp:sp modelId="{AE915A81-AF21-469B-A534-71FB07B2D53C}">
      <dsp:nvSpPr>
        <dsp:cNvPr id="0" name=""/>
        <dsp:cNvSpPr/>
      </dsp:nvSpPr>
      <dsp:spPr>
        <a:xfrm>
          <a:off x="620181" y="1841500"/>
          <a:ext cx="3238802" cy="958378"/>
        </a:xfrm>
        <a:prstGeom prst="roundRect">
          <a:avLst>
            <a:gd name="adj" fmla="val 10000"/>
          </a:avLst>
        </a:prstGeom>
        <a:solidFill>
          <a:schemeClr val="bg1"/>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kern="1200" dirty="0">
              <a:solidFill>
                <a:srgbClr val="0070C0"/>
              </a:solidFill>
              <a:latin typeface="標楷體" panose="03000509000000000000" pitchFamily="65" charset="-120"/>
              <a:ea typeface="標楷體" panose="03000509000000000000" pitchFamily="65" charset="-120"/>
            </a:rPr>
            <a:t>建立世界永續發展的根基</a:t>
          </a:r>
          <a:endParaRPr lang="en-US" altLang="zh-TW" sz="2400" kern="1200" dirty="0">
            <a:solidFill>
              <a:srgbClr val="0070C0"/>
            </a:solidFill>
            <a:latin typeface="標楷體" panose="03000509000000000000" pitchFamily="65" charset="-120"/>
            <a:ea typeface="標楷體" panose="03000509000000000000" pitchFamily="65" charset="-120"/>
          </a:endParaRPr>
        </a:p>
      </dsp:txBody>
      <dsp:txXfrm>
        <a:off x="648251" y="1869570"/>
        <a:ext cx="3182662" cy="902238"/>
      </dsp:txXfrm>
    </dsp:sp>
    <dsp:sp modelId="{0E2473D0-4D0E-4F01-A81D-C9C101040D73}">
      <dsp:nvSpPr>
        <dsp:cNvPr id="0" name=""/>
        <dsp:cNvSpPr/>
      </dsp:nvSpPr>
      <dsp:spPr>
        <a:xfrm rot="18900000">
          <a:off x="2660850" y="1232888"/>
          <a:ext cx="997632" cy="335432"/>
        </a:xfrm>
        <a:prstGeom prst="lef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TW" altLang="en-US" sz="1400" kern="1200"/>
        </a:p>
      </dsp:txBody>
      <dsp:txXfrm>
        <a:off x="2761480" y="1299974"/>
        <a:ext cx="796372" cy="2012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FC4E4-426D-452F-8428-C5765D4C4DC6}">
      <dsp:nvSpPr>
        <dsp:cNvPr id="0" name=""/>
        <dsp:cNvSpPr/>
      </dsp:nvSpPr>
      <dsp:spPr>
        <a:xfrm>
          <a:off x="0" y="812799"/>
          <a:ext cx="6096001" cy="2438400"/>
        </a:xfrm>
        <a:prstGeom prst="leftRightRibbon">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B0622FAE-54A8-4103-A260-ABF6785A1181}">
      <dsp:nvSpPr>
        <dsp:cNvPr id="0" name=""/>
        <dsp:cNvSpPr/>
      </dsp:nvSpPr>
      <dsp:spPr>
        <a:xfrm>
          <a:off x="731520" y="1239519"/>
          <a:ext cx="2011680" cy="1194816"/>
        </a:xfrm>
        <a:prstGeom prst="rect">
          <a:avLst/>
        </a:prstGeom>
        <a:noFill/>
        <a:ln>
          <a:noFill/>
        </a:ln>
        <a:effectLst/>
        <a:sp3d/>
      </dsp:spPr>
      <dsp:style>
        <a:lnRef idx="0">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lvl="0" algn="ctr" defTabSz="1066800">
            <a:lnSpc>
              <a:spcPct val="90000"/>
            </a:lnSpc>
            <a:spcBef>
              <a:spcPct val="0"/>
            </a:spcBef>
            <a:spcAft>
              <a:spcPct val="35000"/>
            </a:spcAft>
          </a:pPr>
          <a:r>
            <a:rPr lang="zh-TW" altLang="en-US" sz="2400" b="1" kern="1200" dirty="0">
              <a:latin typeface="微軟正黑體" panose="020B0604030504040204" pitchFamily="34" charset="-120"/>
              <a:ea typeface="微軟正黑體" panose="020B0604030504040204" pitchFamily="34" charset="-120"/>
            </a:rPr>
            <a:t>被保護的客體</a:t>
          </a:r>
        </a:p>
      </dsp:txBody>
      <dsp:txXfrm>
        <a:off x="731520" y="1239519"/>
        <a:ext cx="2011680" cy="1194816"/>
      </dsp:txXfrm>
    </dsp:sp>
    <dsp:sp modelId="{CA43A29D-DAC5-45D8-99A1-4631DD9F4BFF}">
      <dsp:nvSpPr>
        <dsp:cNvPr id="0" name=""/>
        <dsp:cNvSpPr/>
      </dsp:nvSpPr>
      <dsp:spPr>
        <a:xfrm>
          <a:off x="3048000" y="1629663"/>
          <a:ext cx="2377440" cy="1194816"/>
        </a:xfrm>
        <a:prstGeom prst="rect">
          <a:avLst/>
        </a:prstGeom>
        <a:noFill/>
        <a:ln>
          <a:noFill/>
        </a:ln>
        <a:effectLst/>
        <a:sp3d/>
      </dsp:spPr>
      <dsp:style>
        <a:lnRef idx="0">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lvl="0" algn="ctr" defTabSz="1066800">
            <a:lnSpc>
              <a:spcPct val="90000"/>
            </a:lnSpc>
            <a:spcBef>
              <a:spcPct val="0"/>
            </a:spcBef>
            <a:spcAft>
              <a:spcPct val="35000"/>
            </a:spcAft>
          </a:pPr>
          <a:r>
            <a:rPr lang="zh-TW" altLang="en-US" sz="2400" b="1" kern="1200" dirty="0">
              <a:latin typeface="微軟正黑體" panose="020B0604030504040204" pitchFamily="34" charset="-120"/>
              <a:ea typeface="微軟正黑體" panose="020B0604030504040204" pitchFamily="34" charset="-120"/>
            </a:rPr>
            <a:t>行使權利的</a:t>
          </a:r>
          <a:endParaRPr lang="en-US" altLang="zh-TW" sz="2400" b="1" kern="1200" dirty="0">
            <a:latin typeface="微軟正黑體" panose="020B0604030504040204" pitchFamily="34" charset="-120"/>
            <a:ea typeface="微軟正黑體" panose="020B0604030504040204" pitchFamily="34" charset="-120"/>
          </a:endParaRPr>
        </a:p>
        <a:p>
          <a:pPr lvl="0" algn="ctr" defTabSz="1066800">
            <a:lnSpc>
              <a:spcPct val="90000"/>
            </a:lnSpc>
            <a:spcBef>
              <a:spcPct val="0"/>
            </a:spcBef>
            <a:spcAft>
              <a:spcPct val="35000"/>
            </a:spcAft>
          </a:pPr>
          <a:r>
            <a:rPr lang="zh-TW" altLang="en-US" sz="2400" b="1" kern="1200" dirty="0">
              <a:latin typeface="微軟正黑體" panose="020B0604030504040204" pitchFamily="34" charset="-120"/>
              <a:ea typeface="微軟正黑體" panose="020B0604030504040204" pitchFamily="34" charset="-120"/>
            </a:rPr>
            <a:t>權利主體</a:t>
          </a:r>
        </a:p>
      </dsp:txBody>
      <dsp:txXfrm>
        <a:off x="3048000" y="1629663"/>
        <a:ext cx="2377440" cy="11948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8D9BFA-E059-48E9-87F9-12BD8CB15989}">
      <dsp:nvSpPr>
        <dsp:cNvPr id="0" name=""/>
        <dsp:cNvSpPr/>
      </dsp:nvSpPr>
      <dsp:spPr>
        <a:xfrm rot="21300000">
          <a:off x="25254" y="1794666"/>
          <a:ext cx="8179091" cy="936629"/>
        </a:xfrm>
        <a:prstGeom prst="mathMinus">
          <a:avLst/>
        </a:prstGeom>
        <a:solidFill>
          <a:schemeClr val="accent2">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D2D44723-2CE0-43A2-A583-F4FCDA4B40CE}">
      <dsp:nvSpPr>
        <dsp:cNvPr id="0" name=""/>
        <dsp:cNvSpPr/>
      </dsp:nvSpPr>
      <dsp:spPr>
        <a:xfrm>
          <a:off x="987552" y="226298"/>
          <a:ext cx="2468880" cy="1810385"/>
        </a:xfrm>
        <a:prstGeom prst="downArrow">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4B5A40A7-0547-4701-99F2-CFE33E812F15}">
      <dsp:nvSpPr>
        <dsp:cNvPr id="0" name=""/>
        <dsp:cNvSpPr/>
      </dsp:nvSpPr>
      <dsp:spPr>
        <a:xfrm>
          <a:off x="4042787" y="0"/>
          <a:ext cx="3929535" cy="1900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rtl="0">
            <a:lnSpc>
              <a:spcPct val="90000"/>
            </a:lnSpc>
            <a:spcBef>
              <a:spcPct val="0"/>
            </a:spcBef>
            <a:spcAft>
              <a:spcPct val="35000"/>
            </a:spcAft>
          </a:pPr>
          <a:r>
            <a:rPr lang="zh-TW" altLang="en-US" sz="1600" b="0" i="0" kern="1200" baseline="0" dirty="0">
              <a:effectLst/>
              <a:latin typeface="細明體" panose="02020509000000000000" pitchFamily="49" charset="-120"/>
              <a:ea typeface="細明體" panose="02020509000000000000" pitchFamily="49" charset="-120"/>
            </a:rPr>
            <a:t>根據國際勞工組織（</a:t>
          </a:r>
          <a:r>
            <a:rPr lang="en-US" altLang="zh-TW" sz="1600" b="0" i="0" kern="1200" baseline="0" dirty="0">
              <a:effectLst/>
              <a:latin typeface="細明體" panose="02020509000000000000" pitchFamily="49" charset="-120"/>
              <a:ea typeface="細明體" panose="02020509000000000000" pitchFamily="49" charset="-120"/>
            </a:rPr>
            <a:t>ILO</a:t>
          </a:r>
          <a:r>
            <a:rPr lang="zh-TW" altLang="en-US" sz="1600" b="0" i="0" kern="1200" baseline="0" dirty="0">
              <a:effectLst/>
              <a:latin typeface="細明體" panose="02020509000000000000" pitchFamily="49" charset="-120"/>
              <a:ea typeface="細明體" panose="02020509000000000000" pitchFamily="49" charset="-120"/>
            </a:rPr>
            <a:t>）和聯合國兒童基金（</a:t>
          </a:r>
          <a:r>
            <a:rPr lang="en-US" altLang="zh-TW" sz="1600" b="0" i="0" kern="1200" baseline="0" dirty="0">
              <a:effectLst/>
              <a:latin typeface="細明體" panose="02020509000000000000" pitchFamily="49" charset="-120"/>
              <a:ea typeface="細明體" panose="02020509000000000000" pitchFamily="49" charset="-120"/>
            </a:rPr>
            <a:t>UNICEF</a:t>
          </a:r>
          <a:r>
            <a:rPr lang="zh-TW" altLang="en-US" sz="1600" b="0" i="0" kern="1200" baseline="0" dirty="0">
              <a:effectLst/>
              <a:latin typeface="細明體" panose="02020509000000000000" pitchFamily="49" charset="-120"/>
              <a:ea typeface="細明體" panose="02020509000000000000" pitchFamily="49" charset="-120"/>
            </a:rPr>
            <a:t>）發布的最新報告，指全球童工童工人數在過去</a:t>
          </a:r>
          <a:r>
            <a:rPr lang="en-US" altLang="zh-TW" sz="1600" b="0" i="0" kern="1200" baseline="0" dirty="0">
              <a:effectLst/>
              <a:latin typeface="細明體" panose="02020509000000000000" pitchFamily="49" charset="-120"/>
              <a:ea typeface="細明體" panose="02020509000000000000" pitchFamily="49" charset="-120"/>
            </a:rPr>
            <a:t>4</a:t>
          </a:r>
          <a:r>
            <a:rPr lang="zh-TW" altLang="en-US" sz="1600" b="0" i="0" kern="1200" baseline="0" dirty="0">
              <a:effectLst/>
              <a:latin typeface="細明體" panose="02020509000000000000" pitchFamily="49" charset="-120"/>
              <a:ea typeface="細明體" panose="02020509000000000000" pitchFamily="49" charset="-120"/>
            </a:rPr>
            <a:t>年中增加了</a:t>
          </a:r>
          <a:r>
            <a:rPr lang="en-US" altLang="zh-TW" sz="1600" b="0" i="0" kern="1200" baseline="0" dirty="0">
              <a:effectLst/>
              <a:latin typeface="細明體" panose="02020509000000000000" pitchFamily="49" charset="-120"/>
              <a:ea typeface="細明體" panose="02020509000000000000" pitchFamily="49" charset="-120"/>
            </a:rPr>
            <a:t>840</a:t>
          </a:r>
          <a:r>
            <a:rPr lang="zh-TW" altLang="en-US" sz="1600" b="0" i="0" kern="1200" baseline="0" dirty="0">
              <a:effectLst/>
              <a:latin typeface="細明體" panose="02020509000000000000" pitchFamily="49" charset="-120"/>
              <a:ea typeface="細明體" panose="02020509000000000000" pitchFamily="49" charset="-120"/>
            </a:rPr>
            <a:t>萬人次，至</a:t>
          </a:r>
          <a:r>
            <a:rPr lang="en-US" altLang="zh-TW" sz="1600" b="0" i="0" kern="1200" baseline="0" dirty="0">
              <a:effectLst/>
              <a:latin typeface="細明體" panose="02020509000000000000" pitchFamily="49" charset="-120"/>
              <a:ea typeface="細明體" panose="02020509000000000000" pitchFamily="49" charset="-120"/>
            </a:rPr>
            <a:t>2020</a:t>
          </a:r>
          <a:r>
            <a:rPr lang="zh-TW" altLang="en-US" sz="1600" b="0" i="0" kern="1200" baseline="0" dirty="0">
              <a:effectLst/>
              <a:latin typeface="細明體" panose="02020509000000000000" pitchFamily="49" charset="-120"/>
              <a:ea typeface="細明體" panose="02020509000000000000" pitchFamily="49" charset="-120"/>
            </a:rPr>
            <a:t>年初，全球童工人數達到</a:t>
          </a:r>
          <a:r>
            <a:rPr lang="en-US" altLang="zh-TW" sz="1600" b="0" i="0" kern="1200" baseline="0" dirty="0">
              <a:effectLst/>
              <a:latin typeface="細明體" panose="02020509000000000000" pitchFamily="49" charset="-120"/>
              <a:ea typeface="細明體" panose="02020509000000000000" pitchFamily="49" charset="-120"/>
            </a:rPr>
            <a:t>1.6</a:t>
          </a:r>
          <a:r>
            <a:rPr lang="zh-TW" altLang="en-US" sz="1600" b="0" i="0" kern="1200" baseline="0" dirty="0">
              <a:effectLst/>
              <a:latin typeface="細明體" panose="02020509000000000000" pitchFamily="49" charset="-120"/>
              <a:ea typeface="細明體" panose="02020509000000000000" pitchFamily="49" charset="-120"/>
            </a:rPr>
            <a:t>億人次，其中，</a:t>
          </a:r>
          <a:r>
            <a:rPr lang="en-US" altLang="zh-TW" sz="1600" b="0" i="0" kern="1200" baseline="0" dirty="0">
              <a:effectLst/>
              <a:latin typeface="細明體" panose="02020509000000000000" pitchFamily="49" charset="-120"/>
              <a:ea typeface="細明體" panose="02020509000000000000" pitchFamily="49" charset="-120"/>
            </a:rPr>
            <a:t>5</a:t>
          </a:r>
          <a:r>
            <a:rPr lang="zh-TW" altLang="en-US" sz="1600" b="0" i="0" kern="1200" baseline="0" dirty="0">
              <a:effectLst/>
              <a:latin typeface="細明體" panose="02020509000000000000" pitchFamily="49" charset="-120"/>
              <a:ea typeface="細明體" panose="02020509000000000000" pitchFamily="49" charset="-120"/>
            </a:rPr>
            <a:t>至</a:t>
          </a:r>
          <a:r>
            <a:rPr lang="en-US" altLang="zh-TW" sz="1600" b="0" i="0" kern="1200" baseline="0" dirty="0">
              <a:effectLst/>
              <a:latin typeface="細明體" panose="02020509000000000000" pitchFamily="49" charset="-120"/>
              <a:ea typeface="細明體" panose="02020509000000000000" pitchFamily="49" charset="-120"/>
            </a:rPr>
            <a:t>11</a:t>
          </a:r>
          <a:r>
            <a:rPr lang="zh-TW" altLang="en-US" sz="1600" b="0" i="0" kern="1200" baseline="0" dirty="0">
              <a:effectLst/>
              <a:latin typeface="細明體" panose="02020509000000000000" pitchFamily="49" charset="-120"/>
              <a:ea typeface="細明體" panose="02020509000000000000" pitchFamily="49" charset="-120"/>
            </a:rPr>
            <a:t>歲年齡層的兒童，從事童工勞動的人數在近年來有顯著增加的趨勢，目前稍多於全球童工總數的一半。</a:t>
          </a:r>
          <a:r>
            <a:rPr lang="en-US" altLang="zh-TW" sz="1600" b="0" i="0" kern="1200" baseline="0" dirty="0">
              <a:effectLst/>
              <a:latin typeface="細明體" panose="02020509000000000000" pitchFamily="49" charset="-120"/>
              <a:ea typeface="細明體" panose="02020509000000000000" pitchFamily="49" charset="-120"/>
            </a:rPr>
            <a:t>(</a:t>
          </a:r>
          <a:r>
            <a:rPr lang="zh-TW" altLang="en-US" sz="1600" b="0" i="0" kern="1200" baseline="0" dirty="0">
              <a:effectLst/>
              <a:latin typeface="細明體" panose="02020509000000000000" pitchFamily="49" charset="-120"/>
              <a:ea typeface="細明體" panose="02020509000000000000" pitchFamily="49" charset="-120"/>
            </a:rPr>
            <a:t>國際財經</a:t>
          </a:r>
          <a:r>
            <a:rPr lang="en-US" altLang="zh-TW" sz="1600" b="0" i="0" kern="1200" baseline="0" dirty="0">
              <a:effectLst/>
              <a:latin typeface="細明體" panose="02020509000000000000" pitchFamily="49" charset="-120"/>
              <a:ea typeface="細明體" panose="02020509000000000000" pitchFamily="49" charset="-120"/>
            </a:rPr>
            <a:t>,2021)</a:t>
          </a:r>
          <a:endParaRPr lang="en-US" sz="1600" b="0" i="0" kern="1200" baseline="0" dirty="0">
            <a:effectLst/>
            <a:latin typeface="細明體" panose="02020509000000000000" pitchFamily="49" charset="-120"/>
            <a:ea typeface="細明體" panose="02020509000000000000" pitchFamily="49" charset="-120"/>
          </a:endParaRPr>
        </a:p>
      </dsp:txBody>
      <dsp:txXfrm>
        <a:off x="4042787" y="0"/>
        <a:ext cx="3929535" cy="1900904"/>
      </dsp:txXfrm>
    </dsp:sp>
    <dsp:sp modelId="{95B34D80-6704-4761-AF34-8627C8A2FF2C}">
      <dsp:nvSpPr>
        <dsp:cNvPr id="0" name=""/>
        <dsp:cNvSpPr/>
      </dsp:nvSpPr>
      <dsp:spPr>
        <a:xfrm>
          <a:off x="4773168" y="2489279"/>
          <a:ext cx="2468880" cy="1810385"/>
        </a:xfrm>
        <a:prstGeom prst="upArrow">
          <a:avLst/>
        </a:prstGeom>
        <a:solidFill>
          <a:schemeClr val="accent2">
            <a:hueOff val="4681519"/>
            <a:satOff val="-5839"/>
            <a:lumOff val="137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5ACE217-9947-4281-97B9-BE7960C4B421}">
      <dsp:nvSpPr>
        <dsp:cNvPr id="0" name=""/>
        <dsp:cNvSpPr/>
      </dsp:nvSpPr>
      <dsp:spPr>
        <a:xfrm>
          <a:off x="1234440" y="2625058"/>
          <a:ext cx="2633472" cy="1900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rtl="0">
            <a:lnSpc>
              <a:spcPct val="90000"/>
            </a:lnSpc>
            <a:spcBef>
              <a:spcPct val="0"/>
            </a:spcBef>
            <a:spcAft>
              <a:spcPct val="35000"/>
            </a:spcAft>
          </a:pPr>
          <a:endParaRPr lang="zh-TW" altLang="en-US" sz="1800" b="0" i="0" kern="1200" baseline="0" dirty="0">
            <a:effectLst/>
          </a:endParaRPr>
        </a:p>
      </dsp:txBody>
      <dsp:txXfrm>
        <a:off x="1234440" y="2625058"/>
        <a:ext cx="2633472" cy="19009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6A90A-8BBF-4CFC-8AD7-B559732F23F7}">
      <dsp:nvSpPr>
        <dsp:cNvPr id="0" name=""/>
        <dsp:cNvSpPr/>
      </dsp:nvSpPr>
      <dsp:spPr>
        <a:xfrm>
          <a:off x="0" y="254258"/>
          <a:ext cx="8640960" cy="1216800"/>
        </a:xfrm>
        <a:prstGeom prst="roundRect">
          <a:avLst/>
        </a:prstGeom>
        <a:solidFill>
          <a:schemeClr val="accent1">
            <a:lumMod val="20000"/>
            <a:lumOff val="8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sz="2800" b="0" kern="1200" dirty="0">
              <a:solidFill>
                <a:schemeClr val="tx2"/>
              </a:solidFill>
              <a:latin typeface="標楷體" panose="03000509000000000000" pitchFamily="65" charset="-120"/>
              <a:ea typeface="標楷體" panose="03000509000000000000" pitchFamily="65" charset="-120"/>
            </a:rPr>
            <a:t>禁止用「強迫童工」</a:t>
          </a:r>
          <a:r>
            <a:rPr lang="en-US" sz="2800" b="0" kern="1200" dirty="0">
              <a:solidFill>
                <a:schemeClr val="tx2"/>
              </a:solidFill>
              <a:latin typeface="標楷體" panose="03000509000000000000" pitchFamily="65" charset="-120"/>
              <a:ea typeface="標楷體" panose="03000509000000000000" pitchFamily="65" charset="-120"/>
            </a:rPr>
            <a:t>(</a:t>
          </a:r>
          <a:r>
            <a:rPr lang="zh-TW" sz="2800" b="0" kern="1200" dirty="0">
              <a:solidFill>
                <a:schemeClr val="tx2"/>
              </a:solidFill>
              <a:latin typeface="標楷體" panose="03000509000000000000" pitchFamily="65" charset="-120"/>
              <a:ea typeface="標楷體" panose="03000509000000000000" pitchFamily="65" charset="-120"/>
            </a:rPr>
            <a:t>國際勞工組織公約</a:t>
          </a:r>
          <a:r>
            <a:rPr lang="en-US" sz="2800" b="0" kern="1200" dirty="0">
              <a:solidFill>
                <a:schemeClr val="tx2"/>
              </a:solidFill>
              <a:latin typeface="標楷體" panose="03000509000000000000" pitchFamily="65" charset="-120"/>
              <a:ea typeface="標楷體" panose="03000509000000000000" pitchFamily="65" charset="-120"/>
            </a:rPr>
            <a:t>29</a:t>
          </a:r>
          <a:r>
            <a:rPr lang="zh-TW" sz="2800" b="0" kern="1200" dirty="0">
              <a:solidFill>
                <a:schemeClr val="tx2"/>
              </a:solidFill>
              <a:latin typeface="標楷體" panose="03000509000000000000" pitchFamily="65" charset="-120"/>
              <a:ea typeface="標楷體" panose="03000509000000000000" pitchFamily="65" charset="-120"/>
            </a:rPr>
            <a:t>條</a:t>
          </a:r>
          <a:r>
            <a:rPr lang="en-US" sz="2800" b="0" kern="1200" dirty="0">
              <a:solidFill>
                <a:schemeClr val="tx2"/>
              </a:solidFill>
              <a:latin typeface="標楷體" panose="03000509000000000000" pitchFamily="65" charset="-120"/>
              <a:ea typeface="標楷體" panose="03000509000000000000" pitchFamily="65" charset="-120"/>
            </a:rPr>
            <a:t>)</a:t>
          </a:r>
        </a:p>
      </dsp:txBody>
      <dsp:txXfrm>
        <a:off x="59399" y="313657"/>
        <a:ext cx="8522162" cy="1098002"/>
      </dsp:txXfrm>
    </dsp:sp>
    <dsp:sp modelId="{053ABEB8-8B40-46DC-AE50-0DD4D6A32F4E}">
      <dsp:nvSpPr>
        <dsp:cNvPr id="0" name=""/>
        <dsp:cNvSpPr/>
      </dsp:nvSpPr>
      <dsp:spPr>
        <a:xfrm>
          <a:off x="0" y="1640281"/>
          <a:ext cx="8640960" cy="1216800"/>
        </a:xfrm>
        <a:prstGeom prst="roundRect">
          <a:avLst/>
        </a:prstGeom>
        <a:solidFill>
          <a:schemeClr val="accent1">
            <a:lumMod val="20000"/>
            <a:lumOff val="8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zh-TW" sz="2800" b="0" kern="1200" dirty="0">
              <a:solidFill>
                <a:srgbClr val="1F497D"/>
              </a:solidFill>
              <a:latin typeface="標楷體" panose="03000509000000000000" pitchFamily="65" charset="-120"/>
              <a:ea typeface="標楷體" panose="03000509000000000000" pitchFamily="65" charset="-120"/>
              <a:cs typeface="+mn-cs"/>
            </a:rPr>
            <a:t>制訂最低合法工作年齡為</a:t>
          </a:r>
          <a:r>
            <a:rPr lang="en-US" sz="2800" b="0" kern="1200" dirty="0">
              <a:solidFill>
                <a:srgbClr val="1F497D"/>
              </a:solidFill>
              <a:latin typeface="標楷體" panose="03000509000000000000" pitchFamily="65" charset="-120"/>
              <a:ea typeface="標楷體" panose="03000509000000000000" pitchFamily="65" charset="-120"/>
              <a:cs typeface="+mn-cs"/>
            </a:rPr>
            <a:t>15</a:t>
          </a:r>
          <a:r>
            <a:rPr lang="zh-TW" sz="2800" b="0" kern="1200" dirty="0">
              <a:solidFill>
                <a:srgbClr val="1F497D"/>
              </a:solidFill>
              <a:latin typeface="標楷體" panose="03000509000000000000" pitchFamily="65" charset="-120"/>
              <a:ea typeface="標楷體" panose="03000509000000000000" pitchFamily="65" charset="-120"/>
              <a:cs typeface="+mn-cs"/>
            </a:rPr>
            <a:t>歲</a:t>
          </a:r>
          <a:r>
            <a:rPr lang="en-US" sz="2800" b="0" kern="1200" dirty="0">
              <a:solidFill>
                <a:srgbClr val="1F497D"/>
              </a:solidFill>
              <a:latin typeface="標楷體" panose="03000509000000000000" pitchFamily="65" charset="-120"/>
              <a:ea typeface="標楷體" panose="03000509000000000000" pitchFamily="65" charset="-120"/>
              <a:cs typeface="+mn-cs"/>
            </a:rPr>
            <a:t>(</a:t>
          </a:r>
          <a:r>
            <a:rPr lang="zh-TW" sz="2800" b="0" kern="1200" dirty="0">
              <a:solidFill>
                <a:srgbClr val="1F497D"/>
              </a:solidFill>
              <a:latin typeface="標楷體" panose="03000509000000000000" pitchFamily="65" charset="-120"/>
              <a:ea typeface="標楷體" panose="03000509000000000000" pitchFamily="65" charset="-120"/>
              <a:cs typeface="+mn-cs"/>
            </a:rPr>
            <a:t>國際勞工組織公約第</a:t>
          </a:r>
          <a:r>
            <a:rPr lang="en-US" sz="2800" b="0" kern="1200" dirty="0">
              <a:solidFill>
                <a:srgbClr val="1F497D"/>
              </a:solidFill>
              <a:latin typeface="標楷體" panose="03000509000000000000" pitchFamily="65" charset="-120"/>
              <a:ea typeface="標楷體" panose="03000509000000000000" pitchFamily="65" charset="-120"/>
              <a:cs typeface="+mn-cs"/>
            </a:rPr>
            <a:t>138</a:t>
          </a:r>
          <a:r>
            <a:rPr lang="zh-TW" sz="2800" b="0" kern="1200" dirty="0">
              <a:solidFill>
                <a:srgbClr val="1F497D"/>
              </a:solidFill>
              <a:latin typeface="標楷體" panose="03000509000000000000" pitchFamily="65" charset="-120"/>
              <a:ea typeface="標楷體" panose="03000509000000000000" pitchFamily="65" charset="-120"/>
              <a:cs typeface="+mn-cs"/>
            </a:rPr>
            <a:t>條</a:t>
          </a:r>
          <a:r>
            <a:rPr lang="en-US" sz="2800" b="0" kern="1200" dirty="0">
              <a:solidFill>
                <a:srgbClr val="1F497D"/>
              </a:solidFill>
              <a:latin typeface="標楷體" panose="03000509000000000000" pitchFamily="65" charset="-120"/>
              <a:ea typeface="標楷體" panose="03000509000000000000" pitchFamily="65" charset="-120"/>
              <a:cs typeface="+mn-cs"/>
            </a:rPr>
            <a:t>)</a:t>
          </a:r>
          <a:endParaRPr lang="zh-TW" sz="2800" b="0" kern="1200" dirty="0">
            <a:solidFill>
              <a:srgbClr val="1F497D"/>
            </a:solidFill>
            <a:latin typeface="標楷體" panose="03000509000000000000" pitchFamily="65" charset="-120"/>
            <a:ea typeface="標楷體" panose="03000509000000000000" pitchFamily="65" charset="-120"/>
            <a:cs typeface="+mn-cs"/>
          </a:endParaRPr>
        </a:p>
      </dsp:txBody>
      <dsp:txXfrm>
        <a:off x="59399" y="1699680"/>
        <a:ext cx="8522162" cy="1098002"/>
      </dsp:txXfrm>
    </dsp:sp>
    <dsp:sp modelId="{1A1B5393-9A68-4A7E-863A-E0226F6BE0CB}">
      <dsp:nvSpPr>
        <dsp:cNvPr id="0" name=""/>
        <dsp:cNvSpPr/>
      </dsp:nvSpPr>
      <dsp:spPr>
        <a:xfrm>
          <a:off x="0" y="3044281"/>
          <a:ext cx="8640960" cy="1216800"/>
        </a:xfrm>
        <a:prstGeom prst="roundRect">
          <a:avLst/>
        </a:prstGeom>
        <a:solidFill>
          <a:schemeClr val="accent1">
            <a:lumMod val="20000"/>
            <a:lumOff val="8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zh-TW" sz="2800" b="0" kern="1200" dirty="0">
              <a:solidFill>
                <a:srgbClr val="1F497D"/>
              </a:solidFill>
              <a:latin typeface="標楷體" panose="03000509000000000000" pitchFamily="65" charset="-120"/>
              <a:ea typeface="標楷體" panose="03000509000000000000" pitchFamily="65" charset="-120"/>
              <a:cs typeface="+mn-cs"/>
            </a:rPr>
            <a:t>確保兒童免受最壞待遇，包括人口販賣、強迫／抵押勞動</a:t>
          </a:r>
          <a:r>
            <a:rPr lang="en-US" sz="2800" b="0" kern="1200" dirty="0">
              <a:solidFill>
                <a:srgbClr val="1F497D"/>
              </a:solidFill>
              <a:latin typeface="標楷體" panose="03000509000000000000" pitchFamily="65" charset="-120"/>
              <a:ea typeface="標楷體" panose="03000509000000000000" pitchFamily="65" charset="-120"/>
              <a:cs typeface="+mn-cs"/>
            </a:rPr>
            <a:t>(</a:t>
          </a:r>
          <a:r>
            <a:rPr lang="zh-TW" sz="2800" b="0" kern="1200" dirty="0">
              <a:solidFill>
                <a:srgbClr val="1F497D"/>
              </a:solidFill>
              <a:latin typeface="標楷體" panose="03000509000000000000" pitchFamily="65" charset="-120"/>
              <a:ea typeface="標楷體" panose="03000509000000000000" pitchFamily="65" charset="-120"/>
              <a:cs typeface="+mn-cs"/>
            </a:rPr>
            <a:t>國際勞工組織公約第</a:t>
          </a:r>
          <a:r>
            <a:rPr lang="en-US" sz="2800" b="0" kern="1200" dirty="0">
              <a:solidFill>
                <a:srgbClr val="1F497D"/>
              </a:solidFill>
              <a:latin typeface="標楷體" panose="03000509000000000000" pitchFamily="65" charset="-120"/>
              <a:ea typeface="標楷體" panose="03000509000000000000" pitchFamily="65" charset="-120"/>
              <a:cs typeface="+mn-cs"/>
            </a:rPr>
            <a:t>182</a:t>
          </a:r>
          <a:r>
            <a:rPr lang="zh-TW" sz="2800" b="0" kern="1200" dirty="0">
              <a:solidFill>
                <a:srgbClr val="1F497D"/>
              </a:solidFill>
              <a:latin typeface="標楷體" panose="03000509000000000000" pitchFamily="65" charset="-120"/>
              <a:ea typeface="標楷體" panose="03000509000000000000" pitchFamily="65" charset="-120"/>
              <a:cs typeface="+mn-cs"/>
            </a:rPr>
            <a:t>條</a:t>
          </a:r>
          <a:r>
            <a:rPr lang="en-US" sz="2800" b="0" kern="1200" dirty="0">
              <a:solidFill>
                <a:srgbClr val="1F497D"/>
              </a:solidFill>
              <a:latin typeface="標楷體" panose="03000509000000000000" pitchFamily="65" charset="-120"/>
              <a:ea typeface="標楷體" panose="03000509000000000000" pitchFamily="65" charset="-120"/>
              <a:cs typeface="+mn-cs"/>
            </a:rPr>
            <a:t>)</a:t>
          </a:r>
          <a:endParaRPr lang="zh-TW" sz="2800" b="0" kern="1200" dirty="0">
            <a:solidFill>
              <a:srgbClr val="1F497D"/>
            </a:solidFill>
            <a:latin typeface="標楷體" panose="03000509000000000000" pitchFamily="65" charset="-120"/>
            <a:ea typeface="標楷體" panose="03000509000000000000" pitchFamily="65" charset="-120"/>
            <a:cs typeface="+mn-cs"/>
          </a:endParaRPr>
        </a:p>
      </dsp:txBody>
      <dsp:txXfrm>
        <a:off x="59399" y="3103680"/>
        <a:ext cx="8522162" cy="10980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1F35CC-E87A-4549-BB00-9F622272F28C}">
      <dsp:nvSpPr>
        <dsp:cNvPr id="0" name=""/>
        <dsp:cNvSpPr/>
      </dsp:nvSpPr>
      <dsp:spPr>
        <a:xfrm>
          <a:off x="0" y="256750"/>
          <a:ext cx="8363272" cy="1216800"/>
        </a:xfrm>
        <a:prstGeom prst="roundRect">
          <a:avLst/>
        </a:prstGeom>
        <a:solidFill>
          <a:schemeClr val="accent1">
            <a:lumMod val="20000"/>
            <a:lumOff val="80000"/>
          </a:schemeClr>
        </a:solidFill>
        <a:ln>
          <a:solidFill>
            <a:schemeClr val="tx2"/>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sz="2400" b="1" kern="1200" dirty="0">
              <a:solidFill>
                <a:schemeClr val="tx2"/>
              </a:solidFill>
              <a:latin typeface="標楷體" panose="03000509000000000000" pitchFamily="65" charset="-120"/>
              <a:ea typeface="標楷體" panose="03000509000000000000" pitchFamily="65" charset="-120"/>
            </a:rPr>
            <a:t>不滿</a:t>
          </a:r>
          <a:r>
            <a:rPr lang="en-US" sz="2400" b="1" kern="1200" dirty="0">
              <a:solidFill>
                <a:schemeClr val="tx2"/>
              </a:solidFill>
              <a:latin typeface="標楷體" panose="03000509000000000000" pitchFamily="65" charset="-120"/>
              <a:ea typeface="標楷體" panose="03000509000000000000" pitchFamily="65" charset="-120"/>
            </a:rPr>
            <a:t>18 </a:t>
          </a:r>
          <a:r>
            <a:rPr lang="zh-TW" sz="2400" b="1" kern="1200" dirty="0">
              <a:solidFill>
                <a:schemeClr val="tx2"/>
              </a:solidFill>
              <a:latin typeface="標楷體" panose="03000509000000000000" pitchFamily="65" charset="-120"/>
              <a:ea typeface="標楷體" panose="03000509000000000000" pitchFamily="65" charset="-120"/>
            </a:rPr>
            <a:t>周歲的武裝部隊成員不應直接參加敵對行動</a:t>
          </a:r>
          <a:r>
            <a:rPr lang="en-US" sz="2400" b="1" kern="1200" dirty="0">
              <a:solidFill>
                <a:schemeClr val="tx2"/>
              </a:solidFill>
              <a:latin typeface="標楷體" panose="03000509000000000000" pitchFamily="65" charset="-120"/>
              <a:ea typeface="標楷體" panose="03000509000000000000" pitchFamily="65" charset="-120"/>
            </a:rPr>
            <a:t>(</a:t>
          </a:r>
          <a:r>
            <a:rPr lang="zh-TW" sz="2400" b="1" kern="1200" dirty="0">
              <a:solidFill>
                <a:schemeClr val="tx2"/>
              </a:solidFill>
              <a:latin typeface="標楷體" panose="03000509000000000000" pitchFamily="65" charset="-120"/>
              <a:ea typeface="標楷體" panose="03000509000000000000" pitchFamily="65" charset="-120"/>
            </a:rPr>
            <a:t>第</a:t>
          </a:r>
          <a:r>
            <a:rPr lang="en-US" sz="2400" b="1" kern="1200" dirty="0">
              <a:solidFill>
                <a:schemeClr val="tx2"/>
              </a:solidFill>
              <a:latin typeface="標楷體" panose="03000509000000000000" pitchFamily="65" charset="-120"/>
              <a:ea typeface="標楷體" panose="03000509000000000000" pitchFamily="65" charset="-120"/>
            </a:rPr>
            <a:t>1</a:t>
          </a:r>
          <a:r>
            <a:rPr lang="zh-TW" sz="2400" b="1" kern="1200" dirty="0">
              <a:solidFill>
                <a:schemeClr val="tx2"/>
              </a:solidFill>
              <a:latin typeface="標楷體" panose="03000509000000000000" pitchFamily="65" charset="-120"/>
              <a:ea typeface="標楷體" panose="03000509000000000000" pitchFamily="65" charset="-120"/>
            </a:rPr>
            <a:t>條</a:t>
          </a:r>
          <a:r>
            <a:rPr lang="en-US" sz="2400" b="1" kern="1200" dirty="0">
              <a:solidFill>
                <a:schemeClr val="tx2"/>
              </a:solidFill>
              <a:latin typeface="標楷體" panose="03000509000000000000" pitchFamily="65" charset="-120"/>
              <a:ea typeface="標楷體" panose="03000509000000000000" pitchFamily="65" charset="-120"/>
            </a:rPr>
            <a:t>)</a:t>
          </a:r>
          <a:r>
            <a:rPr lang="zh-TW" sz="2400" b="1" kern="1200" dirty="0">
              <a:solidFill>
                <a:schemeClr val="tx2"/>
              </a:solidFill>
              <a:latin typeface="標楷體" panose="03000509000000000000" pitchFamily="65" charset="-120"/>
              <a:ea typeface="標楷體" panose="03000509000000000000" pitchFamily="65" charset="-120"/>
            </a:rPr>
            <a:t>。</a:t>
          </a:r>
          <a:endParaRPr lang="en-US" sz="2400" b="1" kern="1200" dirty="0">
            <a:solidFill>
              <a:schemeClr val="tx2"/>
            </a:solidFill>
            <a:latin typeface="標楷體" panose="03000509000000000000" pitchFamily="65" charset="-120"/>
            <a:ea typeface="標楷體" panose="03000509000000000000" pitchFamily="65" charset="-120"/>
          </a:endParaRPr>
        </a:p>
      </dsp:txBody>
      <dsp:txXfrm>
        <a:off x="59399" y="316149"/>
        <a:ext cx="8244474" cy="1098002"/>
      </dsp:txXfrm>
    </dsp:sp>
    <dsp:sp modelId="{71D160C8-4F21-45C7-A4BA-BD881FD1A73D}">
      <dsp:nvSpPr>
        <dsp:cNvPr id="0" name=""/>
        <dsp:cNvSpPr/>
      </dsp:nvSpPr>
      <dsp:spPr>
        <a:xfrm>
          <a:off x="0" y="1674152"/>
          <a:ext cx="8363272" cy="1216800"/>
        </a:xfrm>
        <a:prstGeom prst="roundRect">
          <a:avLst/>
        </a:prstGeom>
        <a:solidFill>
          <a:schemeClr val="accent3">
            <a:lumMod val="20000"/>
            <a:lumOff val="80000"/>
          </a:schemeClr>
        </a:solidFill>
        <a:ln>
          <a:solidFill>
            <a:schemeClr val="tx2"/>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sz="2400" b="1" kern="1200" dirty="0">
              <a:solidFill>
                <a:srgbClr val="1F497D"/>
              </a:solidFill>
              <a:latin typeface="標楷體" panose="03000509000000000000" pitchFamily="65" charset="-120"/>
              <a:ea typeface="標楷體" panose="03000509000000000000" pitchFamily="65" charset="-120"/>
              <a:cs typeface="+mn-cs"/>
            </a:rPr>
            <a:t>不滿</a:t>
          </a:r>
          <a:r>
            <a:rPr lang="en-US" sz="2400" b="1" kern="1200" dirty="0">
              <a:solidFill>
                <a:srgbClr val="1F497D"/>
              </a:solidFill>
              <a:latin typeface="標楷體" panose="03000509000000000000" pitchFamily="65" charset="-120"/>
              <a:ea typeface="標楷體" panose="03000509000000000000" pitchFamily="65" charset="-120"/>
              <a:cs typeface="+mn-cs"/>
            </a:rPr>
            <a:t>18 </a:t>
          </a:r>
          <a:r>
            <a:rPr lang="zh-TW" sz="2400" b="1" kern="1200" dirty="0">
              <a:solidFill>
                <a:srgbClr val="1F497D"/>
              </a:solidFill>
              <a:latin typeface="標楷體" panose="03000509000000000000" pitchFamily="65" charset="-120"/>
              <a:ea typeface="標楷體" panose="03000509000000000000" pitchFamily="65" charset="-120"/>
              <a:cs typeface="+mn-cs"/>
            </a:rPr>
            <a:t>周歲的人不應被強制招募加入其武裝部隊</a:t>
          </a:r>
          <a:r>
            <a:rPr lang="en-US" sz="2400" b="1" kern="1200" dirty="0">
              <a:solidFill>
                <a:srgbClr val="1F497D"/>
              </a:solidFill>
              <a:latin typeface="標楷體" panose="03000509000000000000" pitchFamily="65" charset="-120"/>
              <a:ea typeface="標楷體" panose="03000509000000000000" pitchFamily="65" charset="-120"/>
              <a:cs typeface="+mn-cs"/>
            </a:rPr>
            <a:t>(</a:t>
          </a:r>
          <a:r>
            <a:rPr lang="zh-TW" sz="2400" b="1" kern="1200" dirty="0">
              <a:solidFill>
                <a:srgbClr val="1F497D"/>
              </a:solidFill>
              <a:latin typeface="標楷體" panose="03000509000000000000" pitchFamily="65" charset="-120"/>
              <a:ea typeface="標楷體" panose="03000509000000000000" pitchFamily="65" charset="-120"/>
              <a:cs typeface="+mn-cs"/>
            </a:rPr>
            <a:t>第</a:t>
          </a:r>
          <a:r>
            <a:rPr lang="en-US" sz="2400" b="1" kern="1200" dirty="0">
              <a:solidFill>
                <a:srgbClr val="1F497D"/>
              </a:solidFill>
              <a:latin typeface="標楷體" panose="03000509000000000000" pitchFamily="65" charset="-120"/>
              <a:ea typeface="標楷體" panose="03000509000000000000" pitchFamily="65" charset="-120"/>
              <a:cs typeface="+mn-cs"/>
            </a:rPr>
            <a:t>2</a:t>
          </a:r>
          <a:r>
            <a:rPr lang="zh-TW" sz="2400" b="1" kern="1200" dirty="0">
              <a:solidFill>
                <a:srgbClr val="1F497D"/>
              </a:solidFill>
              <a:latin typeface="標楷體" panose="03000509000000000000" pitchFamily="65" charset="-120"/>
              <a:ea typeface="標楷體" panose="03000509000000000000" pitchFamily="65" charset="-120"/>
              <a:cs typeface="+mn-cs"/>
            </a:rPr>
            <a:t>條</a:t>
          </a:r>
          <a:r>
            <a:rPr lang="en-US" sz="2400" b="1" kern="1200" dirty="0">
              <a:solidFill>
                <a:srgbClr val="1F497D"/>
              </a:solidFill>
              <a:latin typeface="標楷體" panose="03000509000000000000" pitchFamily="65" charset="-120"/>
              <a:ea typeface="標楷體" panose="03000509000000000000" pitchFamily="65" charset="-120"/>
              <a:cs typeface="+mn-cs"/>
            </a:rPr>
            <a:t>)</a:t>
          </a:r>
          <a:r>
            <a:rPr lang="zh-TW" sz="2400" b="1" kern="1200" dirty="0">
              <a:solidFill>
                <a:srgbClr val="1F497D"/>
              </a:solidFill>
              <a:latin typeface="標楷體" panose="03000509000000000000" pitchFamily="65" charset="-120"/>
              <a:ea typeface="標楷體" panose="03000509000000000000" pitchFamily="65" charset="-120"/>
              <a:cs typeface="+mn-cs"/>
            </a:rPr>
            <a:t>。</a:t>
          </a:r>
          <a:endParaRPr lang="en-US" sz="2400" b="1" kern="1200" dirty="0">
            <a:solidFill>
              <a:srgbClr val="1F497D"/>
            </a:solidFill>
            <a:latin typeface="標楷體" panose="03000509000000000000" pitchFamily="65" charset="-120"/>
            <a:ea typeface="標楷體" panose="03000509000000000000" pitchFamily="65" charset="-120"/>
            <a:cs typeface="+mn-cs"/>
          </a:endParaRPr>
        </a:p>
      </dsp:txBody>
      <dsp:txXfrm>
        <a:off x="59399" y="1733551"/>
        <a:ext cx="8244474" cy="1098002"/>
      </dsp:txXfrm>
    </dsp:sp>
    <dsp:sp modelId="{97C33990-D386-497E-A9EF-59D4D4E22779}">
      <dsp:nvSpPr>
        <dsp:cNvPr id="0" name=""/>
        <dsp:cNvSpPr/>
      </dsp:nvSpPr>
      <dsp:spPr>
        <a:xfrm>
          <a:off x="0" y="3078152"/>
          <a:ext cx="8363272" cy="1216800"/>
        </a:xfrm>
        <a:prstGeom prst="roundRect">
          <a:avLst/>
        </a:prstGeom>
        <a:solidFill>
          <a:schemeClr val="accent6">
            <a:lumMod val="20000"/>
            <a:lumOff val="80000"/>
          </a:schemeClr>
        </a:solidFill>
        <a:ln>
          <a:solidFill>
            <a:srgbClr val="00206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zh-TW" sz="2400" b="1" kern="1200" dirty="0">
              <a:solidFill>
                <a:srgbClr val="1F497D"/>
              </a:solidFill>
              <a:latin typeface="標楷體" panose="03000509000000000000" pitchFamily="65" charset="-120"/>
              <a:ea typeface="標楷體" panose="03000509000000000000" pitchFamily="65" charset="-120"/>
              <a:cs typeface="+mn-cs"/>
            </a:rPr>
            <a:t>不滿</a:t>
          </a:r>
          <a:r>
            <a:rPr lang="en-US" sz="2400" b="1" kern="1200" dirty="0">
              <a:solidFill>
                <a:srgbClr val="1F497D"/>
              </a:solidFill>
              <a:latin typeface="標楷體" panose="03000509000000000000" pitchFamily="65" charset="-120"/>
              <a:ea typeface="標楷體" panose="03000509000000000000" pitchFamily="65" charset="-120"/>
              <a:cs typeface="+mn-cs"/>
            </a:rPr>
            <a:t>18 </a:t>
          </a:r>
          <a:r>
            <a:rPr lang="zh-TW" sz="2400" b="1" kern="1200" dirty="0">
              <a:solidFill>
                <a:srgbClr val="1F497D"/>
              </a:solidFill>
              <a:latin typeface="標楷體" panose="03000509000000000000" pitchFamily="65" charset="-120"/>
              <a:ea typeface="標楷體" panose="03000509000000000000" pitchFamily="65" charset="-120"/>
              <a:cs typeface="+mn-cs"/>
            </a:rPr>
            <a:t>周歲的人有權獲得特別的保護 </a:t>
          </a:r>
          <a:r>
            <a:rPr lang="en-US" sz="2400" b="1" kern="1200" dirty="0">
              <a:solidFill>
                <a:srgbClr val="1F497D"/>
              </a:solidFill>
              <a:latin typeface="標楷體" panose="03000509000000000000" pitchFamily="65" charset="-120"/>
              <a:ea typeface="標楷體" panose="03000509000000000000" pitchFamily="65" charset="-120"/>
              <a:cs typeface="+mn-cs"/>
            </a:rPr>
            <a:t>(</a:t>
          </a:r>
          <a:r>
            <a:rPr lang="zh-TW" sz="2400" b="1" kern="1200" dirty="0">
              <a:solidFill>
                <a:srgbClr val="1F497D"/>
              </a:solidFill>
              <a:latin typeface="標楷體" panose="03000509000000000000" pitchFamily="65" charset="-120"/>
              <a:ea typeface="標楷體" panose="03000509000000000000" pitchFamily="65" charset="-120"/>
              <a:cs typeface="+mn-cs"/>
            </a:rPr>
            <a:t>第</a:t>
          </a:r>
          <a:r>
            <a:rPr lang="en-US" sz="2400" b="1" kern="1200" dirty="0">
              <a:solidFill>
                <a:srgbClr val="1F497D"/>
              </a:solidFill>
              <a:latin typeface="標楷體" panose="03000509000000000000" pitchFamily="65" charset="-120"/>
              <a:ea typeface="標楷體" panose="03000509000000000000" pitchFamily="65" charset="-120"/>
              <a:cs typeface="+mn-cs"/>
            </a:rPr>
            <a:t>3</a:t>
          </a:r>
          <a:r>
            <a:rPr lang="zh-TW" sz="2400" b="1" kern="1200" dirty="0">
              <a:solidFill>
                <a:srgbClr val="1F497D"/>
              </a:solidFill>
              <a:latin typeface="標楷體" panose="03000509000000000000" pitchFamily="65" charset="-120"/>
              <a:ea typeface="標楷體" panose="03000509000000000000" pitchFamily="65" charset="-120"/>
              <a:cs typeface="+mn-cs"/>
            </a:rPr>
            <a:t>條</a:t>
          </a:r>
          <a:r>
            <a:rPr lang="en-US" sz="2400" b="1" kern="1200" dirty="0">
              <a:solidFill>
                <a:srgbClr val="1F497D"/>
              </a:solidFill>
              <a:latin typeface="標楷體" panose="03000509000000000000" pitchFamily="65" charset="-120"/>
              <a:ea typeface="標楷體" panose="03000509000000000000" pitchFamily="65" charset="-120"/>
              <a:cs typeface="+mn-cs"/>
            </a:rPr>
            <a:t>)</a:t>
          </a:r>
          <a:r>
            <a:rPr lang="zh-TW" sz="3200" kern="1200" dirty="0"/>
            <a:t>。</a:t>
          </a:r>
        </a:p>
      </dsp:txBody>
      <dsp:txXfrm>
        <a:off x="59399" y="3137551"/>
        <a:ext cx="8244474" cy="10980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EABA3C-19F8-4A7F-9F1E-88B4FB8A1362}">
      <dsp:nvSpPr>
        <dsp:cNvPr id="0" name=""/>
        <dsp:cNvSpPr/>
      </dsp:nvSpPr>
      <dsp:spPr>
        <a:xfrm rot="21300000">
          <a:off x="25411" y="1977036"/>
          <a:ext cx="8230096" cy="942470"/>
        </a:xfrm>
        <a:prstGeom prst="mathMinus">
          <a:avLst/>
        </a:prstGeom>
        <a:solidFill>
          <a:schemeClr val="accent5">
            <a:lumMod val="20000"/>
            <a:lumOff val="8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D0BC0DA3-7B9F-4233-ACAD-A8731CE5D414}">
      <dsp:nvSpPr>
        <dsp:cNvPr id="0" name=""/>
        <dsp:cNvSpPr/>
      </dsp:nvSpPr>
      <dsp:spPr>
        <a:xfrm>
          <a:off x="993710" y="244827"/>
          <a:ext cx="2484276" cy="1958617"/>
        </a:xfrm>
        <a:prstGeom prst="downArrow">
          <a:avLst/>
        </a:prstGeom>
        <a:solidFill>
          <a:schemeClr val="accent2">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13B0360-0E75-4A4C-BC2E-C7CD2B4B206E}">
      <dsp:nvSpPr>
        <dsp:cNvPr id="0" name=""/>
        <dsp:cNvSpPr/>
      </dsp:nvSpPr>
      <dsp:spPr>
        <a:xfrm>
          <a:off x="3466379" y="4853"/>
          <a:ext cx="4814540" cy="2056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rtl="0">
            <a:lnSpc>
              <a:spcPct val="90000"/>
            </a:lnSpc>
            <a:spcBef>
              <a:spcPct val="0"/>
            </a:spcBef>
            <a:spcAft>
              <a:spcPct val="35000"/>
            </a:spcAft>
          </a:pPr>
          <a:r>
            <a:rPr lang="zh-TW" sz="2000" b="0" kern="1200" dirty="0">
              <a:latin typeface="標楷體" panose="03000509000000000000" pitchFamily="65" charset="-120"/>
              <a:ea typeface="標楷體" panose="03000509000000000000" pitchFamily="65" charset="-120"/>
            </a:rPr>
            <a:t>聯合國兒童基金會</a:t>
          </a:r>
          <a:r>
            <a:rPr lang="en-US" sz="2000" b="0" kern="1200" dirty="0">
              <a:latin typeface="標楷體" panose="03000509000000000000" pitchFamily="65" charset="-120"/>
              <a:ea typeface="標楷體" panose="03000509000000000000" pitchFamily="65" charset="-120"/>
            </a:rPr>
            <a:t>20</a:t>
          </a:r>
          <a:r>
            <a:rPr lang="en-US" altLang="zh-TW" sz="2000" b="0" kern="1200" dirty="0">
              <a:latin typeface="標楷體" panose="03000509000000000000" pitchFamily="65" charset="-120"/>
              <a:ea typeface="標楷體" panose="03000509000000000000" pitchFamily="65" charset="-120"/>
            </a:rPr>
            <a:t>17</a:t>
          </a:r>
          <a:r>
            <a:rPr lang="zh-TW" sz="2000" b="0" kern="1200" dirty="0">
              <a:latin typeface="標楷體" panose="03000509000000000000" pitchFamily="65" charset="-120"/>
              <a:ea typeface="標楷體" panose="03000509000000000000" pitchFamily="65" charset="-120"/>
            </a:rPr>
            <a:t>年世界兒童狀況報告指出，全球大約有</a:t>
          </a:r>
          <a:r>
            <a:rPr lang="en-US" sz="2000" b="0" kern="1200" dirty="0">
              <a:latin typeface="標楷體" panose="03000509000000000000" pitchFamily="65" charset="-120"/>
              <a:ea typeface="標楷體" panose="03000509000000000000" pitchFamily="65" charset="-120"/>
            </a:rPr>
            <a:t>1</a:t>
          </a:r>
          <a:r>
            <a:rPr lang="en-US" altLang="zh-TW" sz="2000" b="0" kern="1200" dirty="0">
              <a:latin typeface="標楷體" panose="03000509000000000000" pitchFamily="65" charset="-120"/>
              <a:ea typeface="標楷體" panose="03000509000000000000" pitchFamily="65" charset="-120"/>
            </a:rPr>
            <a:t>.5</a:t>
          </a:r>
          <a:r>
            <a:rPr lang="zh-TW" sz="2000" b="0" kern="1200" dirty="0">
              <a:latin typeface="標楷體" panose="03000509000000000000" pitchFamily="65" charset="-120"/>
              <a:ea typeface="標楷體" panose="03000509000000000000" pitchFamily="65" charset="-120"/>
            </a:rPr>
            <a:t>億名街童，這個數字仍在增加當中。</a:t>
          </a:r>
          <a:endParaRPr lang="zh-TW" altLang="en-US" sz="2000" b="0" kern="1200" dirty="0">
            <a:latin typeface="標楷體" panose="03000509000000000000" pitchFamily="65" charset="-120"/>
            <a:ea typeface="標楷體" panose="03000509000000000000" pitchFamily="65" charset="-120"/>
          </a:endParaRPr>
        </a:p>
      </dsp:txBody>
      <dsp:txXfrm>
        <a:off x="3466379" y="4853"/>
        <a:ext cx="4814540" cy="2056548"/>
      </dsp:txXfrm>
    </dsp:sp>
    <dsp:sp modelId="{26B92AB2-A6C9-4B7A-8DF0-56A0A926D0B4}">
      <dsp:nvSpPr>
        <dsp:cNvPr id="0" name=""/>
        <dsp:cNvSpPr/>
      </dsp:nvSpPr>
      <dsp:spPr>
        <a:xfrm>
          <a:off x="4802933" y="2693099"/>
          <a:ext cx="2484276" cy="1958617"/>
        </a:xfrm>
        <a:prstGeom prst="upArrow">
          <a:avLst/>
        </a:prstGeom>
        <a:solidFill>
          <a:schemeClr val="accent3"/>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7459871-4042-4F59-912B-47D294342EC8}">
      <dsp:nvSpPr>
        <dsp:cNvPr id="0" name=""/>
        <dsp:cNvSpPr/>
      </dsp:nvSpPr>
      <dsp:spPr>
        <a:xfrm>
          <a:off x="10414" y="2757579"/>
          <a:ext cx="5113342" cy="2221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rtl="0">
            <a:lnSpc>
              <a:spcPct val="90000"/>
            </a:lnSpc>
            <a:spcBef>
              <a:spcPct val="0"/>
            </a:spcBef>
            <a:spcAft>
              <a:spcPct val="35000"/>
            </a:spcAft>
          </a:pPr>
          <a:r>
            <a:rPr lang="zh-TW" altLang="en-US" sz="1800" b="0" kern="1200" dirty="0">
              <a:latin typeface="標楷體" panose="03000509000000000000" pitchFamily="65" charset="-120"/>
              <a:ea typeface="標楷體" panose="03000509000000000000" pitchFamily="65" charset="-120"/>
            </a:rPr>
            <a:t>在玻利維亞，每</a:t>
          </a:r>
          <a:r>
            <a:rPr lang="en-US" altLang="zh-TW" sz="1800" b="0" kern="1200" dirty="0">
              <a:latin typeface="標楷體" panose="03000509000000000000" pitchFamily="65" charset="-120"/>
              <a:ea typeface="標楷體" panose="03000509000000000000" pitchFamily="65" charset="-120"/>
            </a:rPr>
            <a:t>1100</a:t>
          </a:r>
          <a:r>
            <a:rPr lang="zh-TW" altLang="en-US" sz="1800" b="0" kern="1200" dirty="0">
              <a:latin typeface="標楷體" panose="03000509000000000000" pitchFamily="65" charset="-120"/>
              <a:ea typeface="標楷體" panose="03000509000000000000" pitchFamily="65" charset="-120"/>
            </a:rPr>
            <a:t>名孩童中，就有一名流浪街頭；街童平均年齡只有十四歲，有九成受過肉體虐待及吸食毒品；女童則有一半以上曾懷孕、三八％受過性侵。孤兒們為躲避警察和抵抗嚴寒，只能棲身在地下水道，為了生存，他們去偷竊、乞討或從事性交易</a:t>
          </a:r>
          <a:r>
            <a:rPr lang="zh-TW" altLang="en-US" sz="2000" b="0" kern="1200" dirty="0">
              <a:latin typeface="標楷體" panose="03000509000000000000" pitchFamily="65" charset="-120"/>
              <a:ea typeface="標楷體" panose="03000509000000000000" pitchFamily="65" charset="-120"/>
            </a:rPr>
            <a:t>。</a:t>
          </a:r>
        </a:p>
      </dsp:txBody>
      <dsp:txXfrm>
        <a:off x="10414" y="2757579"/>
        <a:ext cx="5113342" cy="22213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81D12-AB1A-4D7D-8D62-CA7A05FF31DD}">
      <dsp:nvSpPr>
        <dsp:cNvPr id="0" name=""/>
        <dsp:cNvSpPr/>
      </dsp:nvSpPr>
      <dsp:spPr>
        <a:xfrm rot="21300000">
          <a:off x="25443" y="1882736"/>
          <a:ext cx="8240376" cy="943647"/>
        </a:xfrm>
        <a:prstGeom prst="mathMinus">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291E8487-45AF-4E46-AD34-39F937FF936E}">
      <dsp:nvSpPr>
        <dsp:cNvPr id="0" name=""/>
        <dsp:cNvSpPr/>
      </dsp:nvSpPr>
      <dsp:spPr>
        <a:xfrm>
          <a:off x="994951" y="235456"/>
          <a:ext cx="2487379" cy="1883648"/>
        </a:xfrm>
        <a:prstGeom prst="downArrow">
          <a:avLst/>
        </a:prstGeom>
        <a:solidFill>
          <a:schemeClr val="accent2">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3A0F949-3DBB-4EB0-A04A-9AA289A6CE53}">
      <dsp:nvSpPr>
        <dsp:cNvPr id="0" name=""/>
        <dsp:cNvSpPr/>
      </dsp:nvSpPr>
      <dsp:spPr>
        <a:xfrm>
          <a:off x="3425552" y="109730"/>
          <a:ext cx="4626180" cy="18420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endParaRPr lang="en-US" altLang="zh-TW" sz="1800" b="0" kern="1200" dirty="0">
            <a:latin typeface="標楷體" panose="03000509000000000000" pitchFamily="65" charset="-120"/>
            <a:ea typeface="標楷體" panose="03000509000000000000" pitchFamily="65" charset="-120"/>
          </a:endParaRPr>
        </a:p>
        <a:p>
          <a:pPr lvl="0" algn="l" defTabSz="800100">
            <a:lnSpc>
              <a:spcPct val="90000"/>
            </a:lnSpc>
            <a:spcBef>
              <a:spcPct val="0"/>
            </a:spcBef>
            <a:spcAft>
              <a:spcPct val="35000"/>
            </a:spcAft>
          </a:pPr>
          <a:r>
            <a:rPr lang="en-US" altLang="zh-TW" sz="1800" b="0" kern="1200" dirty="0">
              <a:latin typeface="標楷體" panose="03000509000000000000" pitchFamily="65" charset="-120"/>
              <a:ea typeface="標楷體" panose="03000509000000000000" pitchFamily="65" charset="-120"/>
            </a:rPr>
            <a:t>2019</a:t>
          </a:r>
          <a:r>
            <a:rPr lang="zh-TW" altLang="en-US" sz="1800" b="0" kern="1200" dirty="0">
              <a:latin typeface="標楷體" panose="03000509000000000000" pitchFamily="65" charset="-120"/>
              <a:ea typeface="標楷體" panose="03000509000000000000" pitchFamily="65" charset="-120"/>
            </a:rPr>
            <a:t>年據國際反兒童商業性剝削組織</a:t>
          </a:r>
          <a:r>
            <a:rPr lang="en-US" altLang="en-US" sz="1800" b="0" kern="1200" dirty="0">
              <a:latin typeface="標楷體" panose="03000509000000000000" pitchFamily="65" charset="-120"/>
              <a:ea typeface="標楷體" panose="03000509000000000000" pitchFamily="65" charset="-120"/>
            </a:rPr>
            <a:t>(ECPAT International)</a:t>
          </a:r>
          <a:r>
            <a:rPr lang="zh-TW" altLang="en-US" sz="1800" b="0" kern="1200" dirty="0">
              <a:latin typeface="標楷體" panose="03000509000000000000" pitchFamily="65" charset="-120"/>
              <a:ea typeface="標楷體" panose="03000509000000000000" pitchFamily="65" charset="-120"/>
            </a:rPr>
            <a:t>表示，南亞地區每年有將近</a:t>
          </a:r>
          <a:r>
            <a:rPr lang="en-US" altLang="en-US" sz="1800" b="0" kern="1200" dirty="0">
              <a:latin typeface="標楷體" panose="03000509000000000000" pitchFamily="65" charset="-120"/>
              <a:ea typeface="標楷體" panose="03000509000000000000" pitchFamily="65" charset="-120"/>
            </a:rPr>
            <a:t>15</a:t>
          </a:r>
          <a:r>
            <a:rPr lang="zh-TW" altLang="en-US" sz="1800" b="0" kern="1200" dirty="0">
              <a:latin typeface="標楷體" panose="03000509000000000000" pitchFamily="65" charset="-120"/>
              <a:ea typeface="標楷體" panose="03000509000000000000" pitchFamily="65" charset="-120"/>
            </a:rPr>
            <a:t>萬名兒童和女性遭到拐騙、販賣和被迫從事色情工作，絕大多數都發生在印度境內。據有關機構估計，單在加爾各答就有</a:t>
          </a:r>
          <a:r>
            <a:rPr lang="en-US" altLang="en-US" sz="1800" b="0" kern="1200" dirty="0">
              <a:latin typeface="標楷體" panose="03000509000000000000" pitchFamily="65" charset="-120"/>
              <a:ea typeface="標楷體" panose="03000509000000000000" pitchFamily="65" charset="-120"/>
            </a:rPr>
            <a:t>500</a:t>
          </a:r>
          <a:r>
            <a:rPr lang="zh-TW" altLang="en-US" sz="1800" b="0" kern="1200" dirty="0">
              <a:latin typeface="標楷體" panose="03000509000000000000" pitchFamily="65" charset="-120"/>
              <a:ea typeface="標楷體" panose="03000509000000000000" pitchFamily="65" charset="-120"/>
            </a:rPr>
            <a:t>萬無家可歸的人幾乎占了這個城市人口的</a:t>
          </a:r>
          <a:r>
            <a:rPr lang="en-US" altLang="en-US" sz="1800" b="0" kern="1200">
              <a:latin typeface="標楷體" panose="03000509000000000000" pitchFamily="65" charset="-120"/>
              <a:ea typeface="標楷體" panose="03000509000000000000" pitchFamily="65" charset="-120"/>
            </a:rPr>
            <a:t>1/3</a:t>
          </a:r>
          <a:r>
            <a:rPr lang="en-US" altLang="en-US" sz="1800" b="0" kern="1200">
              <a:latin typeface="微軟正黑體" panose="020B0604030504040204" pitchFamily="34" charset="-120"/>
              <a:ea typeface="微軟正黑體" panose="020B0604030504040204" pitchFamily="34" charset="-120"/>
            </a:rPr>
            <a:t>｡</a:t>
          </a:r>
          <a:r>
            <a:rPr lang="en-US" altLang="zh-TW" sz="1200" b="0" kern="1200">
              <a:latin typeface="標楷體" panose="03000509000000000000" pitchFamily="65" charset="-120"/>
              <a:ea typeface="標楷體" panose="03000509000000000000" pitchFamily="65" charset="-120"/>
            </a:rPr>
            <a:t>(</a:t>
          </a:r>
          <a:r>
            <a:rPr lang="zh-TW" altLang="en-US" sz="1200" b="0" kern="1200" dirty="0">
              <a:latin typeface="標楷體" panose="03000509000000000000" pitchFamily="65" charset="-120"/>
              <a:ea typeface="標楷體" panose="03000509000000000000" pitchFamily="65" charset="-120"/>
            </a:rPr>
            <a:t>原文網址</a:t>
          </a:r>
          <a:r>
            <a:rPr lang="en-US" altLang="en-US" sz="1200" b="0" kern="1200" dirty="0">
              <a:latin typeface="標楷體" panose="03000509000000000000" pitchFamily="65" charset="-120"/>
              <a:ea typeface="標楷體" panose="03000509000000000000" pitchFamily="65" charset="-120"/>
            </a:rPr>
            <a:t>https://kknews.cc/world/l3mrbke.html )</a:t>
          </a:r>
          <a:endParaRPr lang="zh-TW" altLang="en-US" sz="1200" b="0" kern="1200" dirty="0">
            <a:latin typeface="標楷體" panose="03000509000000000000" pitchFamily="65" charset="-120"/>
            <a:ea typeface="標楷體" panose="03000509000000000000" pitchFamily="65" charset="-120"/>
          </a:endParaRPr>
        </a:p>
        <a:p>
          <a:pPr lvl="0" algn="l" defTabSz="800100">
            <a:lnSpc>
              <a:spcPct val="90000"/>
            </a:lnSpc>
            <a:spcBef>
              <a:spcPct val="0"/>
            </a:spcBef>
            <a:spcAft>
              <a:spcPct val="35000"/>
            </a:spcAft>
          </a:pPr>
          <a:endParaRPr lang="zh-TW" altLang="en-US" sz="1800" b="0" kern="1200" dirty="0">
            <a:latin typeface="標楷體" panose="03000509000000000000" pitchFamily="65" charset="-120"/>
            <a:ea typeface="標楷體" panose="03000509000000000000" pitchFamily="65" charset="-120"/>
          </a:endParaRPr>
        </a:p>
      </dsp:txBody>
      <dsp:txXfrm>
        <a:off x="3425552" y="109730"/>
        <a:ext cx="4626180" cy="1842032"/>
      </dsp:txXfrm>
    </dsp:sp>
    <dsp:sp modelId="{FC11A18B-825F-4721-A795-7BC1D54D54EC}">
      <dsp:nvSpPr>
        <dsp:cNvPr id="0" name=""/>
        <dsp:cNvSpPr/>
      </dsp:nvSpPr>
      <dsp:spPr>
        <a:xfrm>
          <a:off x="4808933" y="2590016"/>
          <a:ext cx="2487379" cy="1883648"/>
        </a:xfrm>
        <a:prstGeom prst="upArrow">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7629924-920E-4D16-9088-E0F6A288F2D4}">
      <dsp:nvSpPr>
        <dsp:cNvPr id="0" name=""/>
        <dsp:cNvSpPr/>
      </dsp:nvSpPr>
      <dsp:spPr>
        <a:xfrm>
          <a:off x="442395" y="2731289"/>
          <a:ext cx="4255793" cy="1977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zh-TW" altLang="en-US" sz="1800" b="0" kern="1200" dirty="0">
              <a:latin typeface="標楷體" panose="03000509000000000000" pitchFamily="65" charset="-120"/>
              <a:ea typeface="標楷體" panose="03000509000000000000" pitchFamily="65" charset="-120"/>
            </a:rPr>
            <a:t>在巴西，大約有</a:t>
          </a:r>
          <a:r>
            <a:rPr lang="en-US" altLang="en-US" sz="1800" b="0" kern="1200" dirty="0">
              <a:latin typeface="標楷體" panose="03000509000000000000" pitchFamily="65" charset="-120"/>
              <a:ea typeface="標楷體" panose="03000509000000000000" pitchFamily="65" charset="-120"/>
            </a:rPr>
            <a:t>30%</a:t>
          </a:r>
          <a:r>
            <a:rPr lang="zh-TW" altLang="en-US" sz="1800" b="0" kern="1200" dirty="0">
              <a:latin typeface="標楷體" panose="03000509000000000000" pitchFamily="65" charset="-120"/>
              <a:ea typeface="標楷體" panose="03000509000000000000" pitchFamily="65" charset="-120"/>
            </a:rPr>
            <a:t>的居民生活在貧困線以下，而在</a:t>
          </a:r>
          <a:r>
            <a:rPr lang="en-US" altLang="en-US" sz="1800" b="0" kern="1200" dirty="0">
              <a:latin typeface="標楷體" panose="03000509000000000000" pitchFamily="65" charset="-120"/>
              <a:ea typeface="標楷體" panose="03000509000000000000" pitchFamily="65" charset="-120"/>
            </a:rPr>
            <a:t>17</a:t>
          </a:r>
          <a:r>
            <a:rPr lang="zh-TW" altLang="en-US" sz="1800" b="0" kern="1200" dirty="0">
              <a:latin typeface="標楷體" panose="03000509000000000000" pitchFamily="65" charset="-120"/>
              <a:ea typeface="標楷體" panose="03000509000000000000" pitchFamily="65" charset="-120"/>
            </a:rPr>
            <a:t>歲以下的少年兒童中，約有</a:t>
          </a:r>
          <a:r>
            <a:rPr lang="en-US" altLang="en-US" sz="1800" b="0" kern="1200" dirty="0">
              <a:latin typeface="標楷體" panose="03000509000000000000" pitchFamily="65" charset="-120"/>
              <a:ea typeface="標楷體" panose="03000509000000000000" pitchFamily="65" charset="-120"/>
            </a:rPr>
            <a:t>45.7%</a:t>
          </a:r>
          <a:r>
            <a:rPr lang="zh-TW" altLang="en-US" sz="1800" b="0" kern="1200" dirty="0">
              <a:latin typeface="標楷體" panose="03000509000000000000" pitchFamily="65" charset="-120"/>
              <a:ea typeface="標楷體" panose="03000509000000000000" pitchFamily="65" charset="-120"/>
            </a:rPr>
            <a:t>的人家境貧窮。因為生活的貧窮，年幼的女孩被迫由她們的母親帶領著從事賣淫活動</a:t>
          </a:r>
          <a:r>
            <a:rPr lang="en-US" altLang="zh-TW" sz="1800" b="0" kern="1200" dirty="0">
              <a:latin typeface="標楷體" panose="03000509000000000000" pitchFamily="65" charset="-120"/>
              <a:ea typeface="標楷體" panose="03000509000000000000" pitchFamily="65" charset="-120"/>
            </a:rPr>
            <a:t>(2019</a:t>
          </a:r>
          <a:r>
            <a:rPr lang="zh-TW" altLang="en-US" sz="1800" b="0" kern="1200" dirty="0">
              <a:latin typeface="標楷體" panose="03000509000000000000" pitchFamily="65" charset="-120"/>
              <a:ea typeface="標楷體" panose="03000509000000000000" pitchFamily="65" charset="-120"/>
            </a:rPr>
            <a:t>每日頭條報導</a:t>
          </a:r>
          <a:r>
            <a:rPr lang="en-US" altLang="zh-TW" sz="1800" b="0" kern="1200" dirty="0">
              <a:latin typeface="標楷體" panose="03000509000000000000" pitchFamily="65" charset="-120"/>
              <a:ea typeface="標楷體" panose="03000509000000000000" pitchFamily="65" charset="-120"/>
            </a:rPr>
            <a:t>)</a:t>
          </a:r>
          <a:endParaRPr lang="zh-TW" altLang="en-US" sz="1800" b="0" kern="1200" dirty="0">
            <a:latin typeface="標楷體" panose="03000509000000000000" pitchFamily="65" charset="-120"/>
            <a:ea typeface="標楷體" panose="03000509000000000000" pitchFamily="65" charset="-120"/>
          </a:endParaRPr>
        </a:p>
      </dsp:txBody>
      <dsp:txXfrm>
        <a:off x="442395" y="2731289"/>
        <a:ext cx="4255793" cy="19778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F5AE0F-5FE7-45FE-B55D-20FA77D65AD9}">
      <dsp:nvSpPr>
        <dsp:cNvPr id="0" name=""/>
        <dsp:cNvSpPr/>
      </dsp:nvSpPr>
      <dsp:spPr>
        <a:xfrm>
          <a:off x="0" y="61919"/>
          <a:ext cx="8229600" cy="171112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zh-TW" sz="4000" kern="1200" dirty="0">
              <a:latin typeface="標楷體" panose="03000509000000000000" pitchFamily="65" charset="-120"/>
              <a:ea typeface="標楷體" panose="03000509000000000000" pitchFamily="65" charset="-120"/>
            </a:rPr>
            <a:t>應保護兒童不受任何形態的性剝削和性迫害</a:t>
          </a:r>
          <a:r>
            <a:rPr lang="en-US" sz="4000" kern="1200" dirty="0">
              <a:latin typeface="標楷體" panose="03000509000000000000" pitchFamily="65" charset="-120"/>
              <a:ea typeface="標楷體" panose="03000509000000000000" pitchFamily="65" charset="-120"/>
            </a:rPr>
            <a:t>(</a:t>
          </a:r>
          <a:r>
            <a:rPr lang="zh-TW" sz="4000" kern="1200" dirty="0">
              <a:latin typeface="標楷體" panose="03000509000000000000" pitchFamily="65" charset="-120"/>
              <a:ea typeface="標楷體" panose="03000509000000000000" pitchFamily="65" charset="-120"/>
            </a:rPr>
            <a:t>第</a:t>
          </a:r>
          <a:r>
            <a:rPr lang="en-US" sz="4000" kern="1200" dirty="0">
              <a:latin typeface="標楷體" panose="03000509000000000000" pitchFamily="65" charset="-120"/>
              <a:ea typeface="標楷體" panose="03000509000000000000" pitchFamily="65" charset="-120"/>
            </a:rPr>
            <a:t>34</a:t>
          </a:r>
          <a:r>
            <a:rPr lang="zh-TW" sz="4000" kern="1200" dirty="0">
              <a:latin typeface="標楷體" panose="03000509000000000000" pitchFamily="65" charset="-120"/>
              <a:ea typeface="標楷體" panose="03000509000000000000" pitchFamily="65" charset="-120"/>
            </a:rPr>
            <a:t>條</a:t>
          </a:r>
          <a:r>
            <a:rPr lang="en-US" sz="4000" kern="1200" dirty="0">
              <a:latin typeface="標楷體" panose="03000509000000000000" pitchFamily="65" charset="-120"/>
              <a:ea typeface="標楷體" panose="03000509000000000000" pitchFamily="65" charset="-120"/>
            </a:rPr>
            <a:t>)</a:t>
          </a:r>
          <a:r>
            <a:rPr lang="zh-TW" sz="4000" kern="1200" dirty="0">
              <a:latin typeface="標楷體" panose="03000509000000000000" pitchFamily="65" charset="-120"/>
              <a:ea typeface="標楷體" panose="03000509000000000000" pitchFamily="65" charset="-120"/>
            </a:rPr>
            <a:t>，包括：</a:t>
          </a:r>
          <a:endParaRPr lang="en-US" sz="4000" kern="1200" dirty="0">
            <a:latin typeface="標楷體" panose="03000509000000000000" pitchFamily="65" charset="-120"/>
            <a:ea typeface="標楷體" panose="03000509000000000000" pitchFamily="65" charset="-120"/>
          </a:endParaRPr>
        </a:p>
      </dsp:txBody>
      <dsp:txXfrm>
        <a:off x="83530" y="145449"/>
        <a:ext cx="8062540" cy="1544065"/>
      </dsp:txXfrm>
    </dsp:sp>
    <dsp:sp modelId="{00DAB95F-E701-4E9B-8311-2088C69AC5A3}">
      <dsp:nvSpPr>
        <dsp:cNvPr id="0" name=""/>
        <dsp:cNvSpPr/>
      </dsp:nvSpPr>
      <dsp:spPr>
        <a:xfrm>
          <a:off x="0" y="1773044"/>
          <a:ext cx="8229600" cy="269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85750" lvl="1" indent="-285750" algn="l" defTabSz="1422400" rtl="0">
            <a:lnSpc>
              <a:spcPct val="90000"/>
            </a:lnSpc>
            <a:spcBef>
              <a:spcPct val="0"/>
            </a:spcBef>
            <a:spcAft>
              <a:spcPct val="20000"/>
            </a:spcAft>
            <a:buChar char="••"/>
          </a:pPr>
          <a:r>
            <a:rPr lang="zh-TW" sz="3200" kern="1200" dirty="0">
              <a:solidFill>
                <a:schemeClr val="tx2"/>
              </a:solidFill>
              <a:latin typeface="標楷體" panose="03000509000000000000" pitchFamily="65" charset="-120"/>
              <a:ea typeface="標楷體" panose="03000509000000000000" pitchFamily="65" charset="-120"/>
            </a:rPr>
            <a:t>引誘或強迫兒童從事非法之性行為</a:t>
          </a:r>
          <a:endParaRPr lang="en-US" sz="3200" kern="1200" dirty="0">
            <a:solidFill>
              <a:schemeClr val="tx2"/>
            </a:solidFill>
            <a:latin typeface="標楷體" panose="03000509000000000000" pitchFamily="65" charset="-120"/>
            <a:ea typeface="標楷體" panose="03000509000000000000" pitchFamily="65" charset="-120"/>
          </a:endParaRPr>
        </a:p>
        <a:p>
          <a:pPr marL="285750" lvl="1" indent="-285750" algn="l" defTabSz="1422400" rtl="0">
            <a:lnSpc>
              <a:spcPct val="90000"/>
            </a:lnSpc>
            <a:spcBef>
              <a:spcPct val="0"/>
            </a:spcBef>
            <a:spcAft>
              <a:spcPct val="20000"/>
            </a:spcAft>
            <a:buChar char="••"/>
          </a:pPr>
          <a:r>
            <a:rPr lang="zh-TW" sz="3200" kern="1200" dirty="0">
              <a:solidFill>
                <a:schemeClr val="tx2"/>
              </a:solidFill>
              <a:latin typeface="標楷體" panose="03000509000000000000" pitchFamily="65" charset="-120"/>
              <a:ea typeface="標楷體" panose="03000509000000000000" pitchFamily="65" charset="-120"/>
            </a:rPr>
            <a:t>剝削並利用兒童從事賣淫或其他違法之性工作</a:t>
          </a:r>
          <a:endParaRPr lang="en-US" sz="3200" kern="1200" dirty="0">
            <a:solidFill>
              <a:schemeClr val="tx2"/>
            </a:solidFill>
            <a:latin typeface="標楷體" panose="03000509000000000000" pitchFamily="65" charset="-120"/>
            <a:ea typeface="標楷體" panose="03000509000000000000" pitchFamily="65" charset="-120"/>
          </a:endParaRPr>
        </a:p>
        <a:p>
          <a:pPr marL="285750" lvl="1" indent="-285750" algn="l" defTabSz="1422400" rtl="0">
            <a:lnSpc>
              <a:spcPct val="90000"/>
            </a:lnSpc>
            <a:spcBef>
              <a:spcPct val="0"/>
            </a:spcBef>
            <a:spcAft>
              <a:spcPct val="20000"/>
            </a:spcAft>
            <a:buChar char="••"/>
          </a:pPr>
          <a:r>
            <a:rPr lang="zh-TW" altLang="en-US" sz="3200" kern="1200" dirty="0">
              <a:solidFill>
                <a:schemeClr val="tx2"/>
              </a:solidFill>
              <a:latin typeface="標楷體" panose="03000509000000000000" pitchFamily="65" charset="-120"/>
              <a:ea typeface="標楷體" panose="03000509000000000000" pitchFamily="65" charset="-120"/>
            </a:rPr>
            <a:t>剝削並利用兒童從事色情表演或作為色情之題材</a:t>
          </a:r>
        </a:p>
      </dsp:txBody>
      <dsp:txXfrm>
        <a:off x="0" y="1773044"/>
        <a:ext cx="8229600" cy="26910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050">
            <a:extLst>
              <a:ext uri="{FF2B5EF4-FFF2-40B4-BE49-F238E27FC236}">
                <a16:creationId xmlns:a16="http://schemas.microsoft.com/office/drawing/2014/main" id="{044A256D-76BC-4D31-8C00-60F5CB687C28}"/>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16" tIns="45708" rIns="91416" bIns="45708" numCol="1" anchor="t" anchorCtr="0" compatLnSpc="1">
            <a:prstTxWarp prst="textNoShape">
              <a:avLst/>
            </a:prstTxWarp>
          </a:bodyPr>
          <a:lstStyle>
            <a:lvl1pPr eaLnBrk="1" hangingPunct="1">
              <a:spcBef>
                <a:spcPct val="0"/>
              </a:spcBef>
              <a:buFontTx/>
              <a:buNone/>
              <a:defRPr sz="1200">
                <a:effectLst/>
                <a:latin typeface="Times New Roman" pitchFamily="18" charset="0"/>
                <a:ea typeface="新細明體" pitchFamily="18" charset="-120"/>
              </a:defRPr>
            </a:lvl1pPr>
          </a:lstStyle>
          <a:p>
            <a:pPr>
              <a:defRPr/>
            </a:pPr>
            <a:endParaRPr lang="en-US" altLang="zh-TW"/>
          </a:p>
        </p:txBody>
      </p:sp>
      <p:sp>
        <p:nvSpPr>
          <p:cNvPr id="49155" name="Rectangle 2051">
            <a:extLst>
              <a:ext uri="{FF2B5EF4-FFF2-40B4-BE49-F238E27FC236}">
                <a16:creationId xmlns:a16="http://schemas.microsoft.com/office/drawing/2014/main" id="{2F65B474-E0CE-47D1-88CC-8C4B2CAF2A69}"/>
              </a:ext>
            </a:extLst>
          </p:cNvPr>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16" tIns="45708" rIns="91416" bIns="45708" numCol="1" anchor="t" anchorCtr="0" compatLnSpc="1">
            <a:prstTxWarp prst="textNoShape">
              <a:avLst/>
            </a:prstTxWarp>
          </a:bodyPr>
          <a:lstStyle>
            <a:lvl1pPr algn="r" eaLnBrk="1" hangingPunct="1">
              <a:spcBef>
                <a:spcPct val="0"/>
              </a:spcBef>
              <a:buFontTx/>
              <a:buNone/>
              <a:defRPr sz="1200">
                <a:effectLst/>
                <a:latin typeface="Times New Roman" pitchFamily="18" charset="0"/>
                <a:ea typeface="新細明體" pitchFamily="18" charset="-120"/>
              </a:defRPr>
            </a:lvl1pPr>
          </a:lstStyle>
          <a:p>
            <a:pPr>
              <a:defRPr/>
            </a:pPr>
            <a:endParaRPr lang="en-US" altLang="zh-TW"/>
          </a:p>
        </p:txBody>
      </p:sp>
      <p:sp>
        <p:nvSpPr>
          <p:cNvPr id="49156" name="Rectangle 2052">
            <a:extLst>
              <a:ext uri="{FF2B5EF4-FFF2-40B4-BE49-F238E27FC236}">
                <a16:creationId xmlns:a16="http://schemas.microsoft.com/office/drawing/2014/main" id="{0F904ED7-E4B6-41C9-912A-37CF46F35022}"/>
              </a:ext>
            </a:extLst>
          </p:cNvPr>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16" tIns="45708" rIns="91416" bIns="45708" numCol="1" anchor="b" anchorCtr="0" compatLnSpc="1">
            <a:prstTxWarp prst="textNoShape">
              <a:avLst/>
            </a:prstTxWarp>
          </a:bodyPr>
          <a:lstStyle>
            <a:lvl1pPr eaLnBrk="1" hangingPunct="1">
              <a:spcBef>
                <a:spcPct val="0"/>
              </a:spcBef>
              <a:buFontTx/>
              <a:buNone/>
              <a:defRPr sz="1200">
                <a:effectLst/>
                <a:latin typeface="Times New Roman" pitchFamily="18" charset="0"/>
                <a:ea typeface="新細明體" pitchFamily="18" charset="-120"/>
              </a:defRPr>
            </a:lvl1pPr>
          </a:lstStyle>
          <a:p>
            <a:pPr>
              <a:defRPr/>
            </a:pPr>
            <a:endParaRPr lang="en-US" altLang="zh-TW"/>
          </a:p>
        </p:txBody>
      </p:sp>
      <p:sp>
        <p:nvSpPr>
          <p:cNvPr id="49157" name="Rectangle 2053">
            <a:extLst>
              <a:ext uri="{FF2B5EF4-FFF2-40B4-BE49-F238E27FC236}">
                <a16:creationId xmlns:a16="http://schemas.microsoft.com/office/drawing/2014/main" id="{A5B74070-8D1C-4081-ABE3-BB78CDB87AE6}"/>
              </a:ext>
            </a:extLst>
          </p:cNvPr>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16" tIns="45708" rIns="91416" bIns="45708"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FA5F3476-4101-4806-BC9F-E6F19F4A9172}"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405BEB8-E3EA-4E69-9F31-BE25686422BF}"/>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16" tIns="45708" rIns="91416" bIns="45708" numCol="1" anchor="t" anchorCtr="0" compatLnSpc="1">
            <a:prstTxWarp prst="textNoShape">
              <a:avLst/>
            </a:prstTxWarp>
          </a:bodyPr>
          <a:lstStyle>
            <a:lvl1pPr eaLnBrk="1" hangingPunct="1">
              <a:spcBef>
                <a:spcPct val="0"/>
              </a:spcBef>
              <a:buFontTx/>
              <a:buNone/>
              <a:defRPr sz="1200">
                <a:effectLst/>
                <a:latin typeface="Times New Roman" pitchFamily="18" charset="0"/>
                <a:ea typeface="新細明體" pitchFamily="18" charset="-120"/>
              </a:defRPr>
            </a:lvl1pPr>
          </a:lstStyle>
          <a:p>
            <a:pPr>
              <a:defRPr/>
            </a:pPr>
            <a:endParaRPr lang="en-US" altLang="zh-TW"/>
          </a:p>
        </p:txBody>
      </p:sp>
      <p:sp>
        <p:nvSpPr>
          <p:cNvPr id="31747" name="Rectangle 3">
            <a:extLst>
              <a:ext uri="{FF2B5EF4-FFF2-40B4-BE49-F238E27FC236}">
                <a16:creationId xmlns:a16="http://schemas.microsoft.com/office/drawing/2014/main" id="{CCED3990-5621-4D97-A486-FF4B60E21502}"/>
              </a:ext>
            </a:extLst>
          </p:cNvPr>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16" tIns="45708" rIns="91416" bIns="45708" numCol="1" anchor="t" anchorCtr="0" compatLnSpc="1">
            <a:prstTxWarp prst="textNoShape">
              <a:avLst/>
            </a:prstTxWarp>
          </a:bodyPr>
          <a:lstStyle>
            <a:lvl1pPr algn="r" eaLnBrk="1" hangingPunct="1">
              <a:spcBef>
                <a:spcPct val="0"/>
              </a:spcBef>
              <a:buFontTx/>
              <a:buNone/>
              <a:defRPr sz="1200">
                <a:effectLst/>
                <a:latin typeface="Times New Roman" pitchFamily="18" charset="0"/>
                <a:ea typeface="新細明體" pitchFamily="18" charset="-120"/>
              </a:defRPr>
            </a:lvl1pPr>
          </a:lstStyle>
          <a:p>
            <a:pPr>
              <a:defRPr/>
            </a:pPr>
            <a:endParaRPr lang="en-US" altLang="zh-TW"/>
          </a:p>
        </p:txBody>
      </p:sp>
      <p:sp>
        <p:nvSpPr>
          <p:cNvPr id="13316" name="Rectangle 4">
            <a:extLst>
              <a:ext uri="{FF2B5EF4-FFF2-40B4-BE49-F238E27FC236}">
                <a16:creationId xmlns:a16="http://schemas.microsoft.com/office/drawing/2014/main" id="{A4373056-20BE-4733-9B25-5CB8EFB50FF1}"/>
              </a:ext>
            </a:extLst>
          </p:cNvPr>
          <p:cNvSpPr>
            <a:spLocks noGrp="1" noRot="1" noChangeAspect="1" noChangeArrowheads="1" noTextEdit="1"/>
          </p:cNvSpPr>
          <p:nvPr>
            <p:ph type="sldImg" idx="2"/>
          </p:nvPr>
        </p:nvSpPr>
        <p:spPr bwMode="auto">
          <a:xfrm>
            <a:off x="915988" y="744538"/>
            <a:ext cx="4964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a:extLst>
              <a:ext uri="{FF2B5EF4-FFF2-40B4-BE49-F238E27FC236}">
                <a16:creationId xmlns:a16="http://schemas.microsoft.com/office/drawing/2014/main" id="{FED8979C-1652-40D4-875E-1FAA3C8E7A64}"/>
              </a:ext>
            </a:extLst>
          </p:cNvPr>
          <p:cNvSpPr>
            <a:spLocks noGrp="1" noChangeArrowheads="1"/>
          </p:cNvSpPr>
          <p:nvPr>
            <p:ph type="body" sz="quarter" idx="3"/>
          </p:nvPr>
        </p:nvSpPr>
        <p:spPr bwMode="auto">
          <a:xfrm>
            <a:off x="906463" y="4713288"/>
            <a:ext cx="4984750" cy="4468812"/>
          </a:xfrm>
          <a:prstGeom prst="rect">
            <a:avLst/>
          </a:prstGeom>
          <a:noFill/>
          <a:ln w="9525">
            <a:noFill/>
            <a:miter lim="800000"/>
            <a:headEnd/>
            <a:tailEnd/>
          </a:ln>
          <a:effectLst/>
        </p:spPr>
        <p:txBody>
          <a:bodyPr vert="horz" wrap="square" lIns="91416" tIns="45708" rIns="91416" bIns="45708"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31750" name="Rectangle 6">
            <a:extLst>
              <a:ext uri="{FF2B5EF4-FFF2-40B4-BE49-F238E27FC236}">
                <a16:creationId xmlns:a16="http://schemas.microsoft.com/office/drawing/2014/main" id="{F7CE6F1B-E26F-4DD8-A790-F44B68A939BA}"/>
              </a:ext>
            </a:extLst>
          </p:cNvPr>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16" tIns="45708" rIns="91416" bIns="45708" numCol="1" anchor="b" anchorCtr="0" compatLnSpc="1">
            <a:prstTxWarp prst="textNoShape">
              <a:avLst/>
            </a:prstTxWarp>
          </a:bodyPr>
          <a:lstStyle>
            <a:lvl1pPr eaLnBrk="1" hangingPunct="1">
              <a:spcBef>
                <a:spcPct val="0"/>
              </a:spcBef>
              <a:buFontTx/>
              <a:buNone/>
              <a:defRPr sz="1200">
                <a:effectLst/>
                <a:latin typeface="Times New Roman" pitchFamily="18" charset="0"/>
                <a:ea typeface="新細明體" pitchFamily="18" charset="-120"/>
              </a:defRPr>
            </a:lvl1pPr>
          </a:lstStyle>
          <a:p>
            <a:pPr>
              <a:defRPr/>
            </a:pPr>
            <a:endParaRPr lang="en-US" altLang="zh-TW"/>
          </a:p>
        </p:txBody>
      </p:sp>
      <p:sp>
        <p:nvSpPr>
          <p:cNvPr id="31751" name="Rectangle 7">
            <a:extLst>
              <a:ext uri="{FF2B5EF4-FFF2-40B4-BE49-F238E27FC236}">
                <a16:creationId xmlns:a16="http://schemas.microsoft.com/office/drawing/2014/main" id="{D9EBEDF4-0342-44F3-BE2F-DDBCDE07C647}"/>
              </a:ext>
            </a:extLst>
          </p:cNvPr>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16" tIns="45708" rIns="91416" bIns="45708"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A6E780E2-58BF-4F49-982F-6E1FD81BB0C2}"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40</a:t>
            </a:fld>
            <a:endParaRPr lang="zh-CN" altLang="en-US"/>
          </a:p>
        </p:txBody>
      </p:sp>
    </p:spTree>
    <p:extLst>
      <p:ext uri="{BB962C8B-B14F-4D97-AF65-F5344CB8AC3E}">
        <p14:creationId xmlns:p14="http://schemas.microsoft.com/office/powerpoint/2010/main" val="2298386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幻灯片图像占位符 1"/>
          <p:cNvSpPr>
            <a:spLocks noGrp="1" noRot="1" noChangeAspect="1" noChangeArrowheads="1"/>
          </p:cNvSpPr>
          <p:nvPr>
            <p:ph type="sldImg" idx="4294967295"/>
          </p:nvPr>
        </p:nvSpPr>
        <p:spPr>
          <a:ln>
            <a:miter lim="800000"/>
          </a:ln>
        </p:spPr>
      </p:sp>
      <p:sp>
        <p:nvSpPr>
          <p:cNvPr id="44034" name="备注占位符 2"/>
          <p:cNvSpPr>
            <a:spLocks noGrp="1" noChangeArrowheads="1"/>
          </p:cNvSpPr>
          <p:nvPr>
            <p:ph type="body" idx="4294967295"/>
          </p:nvPr>
        </p:nvSpPr>
        <p:spPr/>
        <p:txBody>
          <a:bodyPr/>
          <a:lstStyle/>
          <a:p>
            <a:endParaRPr lang="zh-CN" altLang="en-US"/>
          </a:p>
        </p:txBody>
      </p:sp>
      <p:sp>
        <p:nvSpPr>
          <p:cNvPr id="44035" name="灯片编号占位符 3"/>
          <p:cNvSpPr>
            <a:spLocks noGrp="1" noChangeArrowheads="1"/>
          </p:cNvSpPr>
          <p:nvPr>
            <p:ph type="sldNum" sz="quarter" idx="5"/>
          </p:nvPr>
        </p:nvSpPr>
        <p:spPr bwMode="auto">
          <a:noFill/>
          <a:ln>
            <a:miter lim="800000"/>
            <a:headEnd/>
            <a:tailEnd/>
          </a:ln>
        </p:spPr>
        <p:txBody>
          <a:bodyPr/>
          <a:lstStyle/>
          <a:p>
            <a:fld id="{BE0B49EE-328A-488A-A184-AC6E2B47896C}" type="slidenum">
              <a:rPr lang="zh-CN" altLang="en-US"/>
              <a:pPr/>
              <a:t>41</a:t>
            </a:fld>
            <a:endParaRPr lang="zh-CN" altLang="en-US"/>
          </a:p>
        </p:txBody>
      </p:sp>
    </p:spTree>
    <p:extLst>
      <p:ext uri="{BB962C8B-B14F-4D97-AF65-F5344CB8AC3E}">
        <p14:creationId xmlns:p14="http://schemas.microsoft.com/office/powerpoint/2010/main" val="2529695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384D0-E8C0-4FB2-93D8-B1A58490B2C5}" type="slidenum">
              <a:rPr lang="zh-CN" altLang="en-US" smtClean="0"/>
              <a:pPr/>
              <a:t>42</a:t>
            </a:fld>
            <a:endParaRPr lang="zh-CN" altLang="en-US"/>
          </a:p>
        </p:txBody>
      </p:sp>
    </p:spTree>
    <p:extLst>
      <p:ext uri="{BB962C8B-B14F-4D97-AF65-F5344CB8AC3E}">
        <p14:creationId xmlns:p14="http://schemas.microsoft.com/office/powerpoint/2010/main" val="457862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pPr>
              <a:defRPr/>
            </a:pPr>
            <a:fld id="{A6E780E2-58BF-4F49-982F-6E1FD81BB0C2}" type="slidenum">
              <a:rPr lang="en-US" altLang="zh-TW" smtClean="0"/>
              <a:pPr>
                <a:defRPr/>
              </a:pPr>
              <a:t>64</a:t>
            </a:fld>
            <a:endParaRPr lang="en-US" altLang="zh-TW"/>
          </a:p>
        </p:txBody>
      </p:sp>
    </p:spTree>
    <p:extLst>
      <p:ext uri="{BB962C8B-B14F-4D97-AF65-F5344CB8AC3E}">
        <p14:creationId xmlns:p14="http://schemas.microsoft.com/office/powerpoint/2010/main" val="237862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a:extLst>
              <a:ext uri="{FF2B5EF4-FFF2-40B4-BE49-F238E27FC236}">
                <a16:creationId xmlns:a16="http://schemas.microsoft.com/office/drawing/2014/main" id="{556F74D2-FE39-4220-AD5B-F35FF271BC3E}"/>
              </a:ext>
            </a:extLst>
          </p:cNvPr>
          <p:cNvSpPr>
            <a:spLocks noGrp="1"/>
          </p:cNvSpPr>
          <p:nvPr>
            <p:ph type="dt" sz="half" idx="10"/>
          </p:nvPr>
        </p:nvSpPr>
        <p:spPr/>
        <p:txBody>
          <a:bodyPr/>
          <a:lstStyle>
            <a:lvl1pPr>
              <a:defRPr/>
            </a:lvl1pPr>
          </a:lstStyle>
          <a:p>
            <a:pPr>
              <a:defRPr/>
            </a:pPr>
            <a:fld id="{3A27716F-DF11-4226-9F42-7671C5A0E132}" type="datetime1">
              <a:rPr lang="zh-TW" altLang="en-US"/>
              <a:pPr>
                <a:defRPr/>
              </a:pPr>
              <a:t>2025/2/24</a:t>
            </a:fld>
            <a:endParaRPr lang="en-US"/>
          </a:p>
        </p:txBody>
      </p:sp>
      <p:sp>
        <p:nvSpPr>
          <p:cNvPr id="5" name="頁尾版面配置區 4">
            <a:extLst>
              <a:ext uri="{FF2B5EF4-FFF2-40B4-BE49-F238E27FC236}">
                <a16:creationId xmlns:a16="http://schemas.microsoft.com/office/drawing/2014/main" id="{53602DD5-DD0F-49D8-9FE4-9920972C6D6B}"/>
              </a:ext>
            </a:extLst>
          </p:cNvPr>
          <p:cNvSpPr>
            <a:spLocks noGrp="1"/>
          </p:cNvSpPr>
          <p:nvPr>
            <p:ph type="ftr" sz="quarter" idx="11"/>
          </p:nvPr>
        </p:nvSpPr>
        <p:spPr/>
        <p:txBody>
          <a:bodyPr/>
          <a:lstStyle>
            <a:lvl1pPr>
              <a:defRPr sz="1200">
                <a:solidFill>
                  <a:schemeClr val="tx1">
                    <a:tint val="75000"/>
                  </a:schemeClr>
                </a:solidFill>
              </a:defRPr>
            </a:lvl1pPr>
          </a:lstStyle>
          <a:p>
            <a:pPr>
              <a:defRPr/>
            </a:pPr>
            <a:r>
              <a:rPr lang="zh-TW" altLang="en-US"/>
              <a:t>僅供</a:t>
            </a:r>
            <a:r>
              <a:rPr lang="en-US"/>
              <a:t>Taiwan NGOs for CRC </a:t>
            </a:r>
            <a:r>
              <a:rPr lang="zh-TW" altLang="en-US"/>
              <a:t>內部使用</a:t>
            </a:r>
            <a:endParaRPr lang="en-US"/>
          </a:p>
        </p:txBody>
      </p:sp>
      <p:sp>
        <p:nvSpPr>
          <p:cNvPr id="6" name="投影片編號版面配置區 5">
            <a:extLst>
              <a:ext uri="{FF2B5EF4-FFF2-40B4-BE49-F238E27FC236}">
                <a16:creationId xmlns:a16="http://schemas.microsoft.com/office/drawing/2014/main" id="{81AF7CA4-D076-4ECB-8AD7-442C4F1D6F3B}"/>
              </a:ext>
            </a:extLst>
          </p:cNvPr>
          <p:cNvSpPr>
            <a:spLocks noGrp="1"/>
          </p:cNvSpPr>
          <p:nvPr>
            <p:ph type="sldNum" sz="quarter" idx="12"/>
          </p:nvPr>
        </p:nvSpPr>
        <p:spPr/>
        <p:txBody>
          <a:bodyPr/>
          <a:lstStyle>
            <a:lvl1pPr>
              <a:defRPr/>
            </a:lvl1pPr>
          </a:lstStyle>
          <a:p>
            <a:pPr>
              <a:defRPr/>
            </a:pPr>
            <a:fld id="{A8450288-9461-444D-985B-6A519A6F1A6C}" type="slidenum">
              <a:rPr lang="en-US" altLang="zh-TW"/>
              <a:pPr>
                <a:defRPr/>
              </a:pPr>
              <a:t>‹#›</a:t>
            </a:fld>
            <a:endParaRPr lang="en-US" altLang="zh-TW"/>
          </a:p>
        </p:txBody>
      </p:sp>
    </p:spTree>
    <p:extLst>
      <p:ext uri="{BB962C8B-B14F-4D97-AF65-F5344CB8AC3E}">
        <p14:creationId xmlns:p14="http://schemas.microsoft.com/office/powerpoint/2010/main" val="303080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A6174B9A-826A-41F7-834C-40CB76F02423}"/>
              </a:ext>
            </a:extLst>
          </p:cNvPr>
          <p:cNvSpPr>
            <a:spLocks noGrp="1"/>
          </p:cNvSpPr>
          <p:nvPr>
            <p:ph type="dt" sz="half" idx="10"/>
          </p:nvPr>
        </p:nvSpPr>
        <p:spPr/>
        <p:txBody>
          <a:bodyPr/>
          <a:lstStyle>
            <a:lvl1pPr>
              <a:defRPr/>
            </a:lvl1pPr>
          </a:lstStyle>
          <a:p>
            <a:pPr>
              <a:defRPr/>
            </a:pPr>
            <a:fld id="{F4E4ED00-8AC4-43B6-82B5-D3BC3B7F0E21}" type="datetime1">
              <a:rPr lang="zh-TW" altLang="en-US"/>
              <a:pPr>
                <a:defRPr/>
              </a:pPr>
              <a:t>2025/2/24</a:t>
            </a:fld>
            <a:endParaRPr lang="en-US" dirty="0"/>
          </a:p>
        </p:txBody>
      </p:sp>
      <p:sp>
        <p:nvSpPr>
          <p:cNvPr id="5" name="頁尾版面配置區 4">
            <a:extLst>
              <a:ext uri="{FF2B5EF4-FFF2-40B4-BE49-F238E27FC236}">
                <a16:creationId xmlns:a16="http://schemas.microsoft.com/office/drawing/2014/main" id="{8C014B64-FC0E-41DA-91C7-46B2C6D1CD57}"/>
              </a:ext>
            </a:extLst>
          </p:cNvPr>
          <p:cNvSpPr>
            <a:spLocks noGrp="1"/>
          </p:cNvSpPr>
          <p:nvPr>
            <p:ph type="ftr" sz="quarter" idx="11"/>
          </p:nvPr>
        </p:nvSpPr>
        <p:spPr/>
        <p:txBody>
          <a:bodyPr/>
          <a:lstStyle>
            <a:lvl1pPr>
              <a:defRPr sz="1200">
                <a:solidFill>
                  <a:schemeClr val="tx1">
                    <a:tint val="75000"/>
                  </a:schemeClr>
                </a:solidFill>
              </a:defRPr>
            </a:lvl1pPr>
          </a:lstStyle>
          <a:p>
            <a:pPr>
              <a:defRPr/>
            </a:pPr>
            <a:r>
              <a:rPr lang="zh-TW" altLang="en-US"/>
              <a:t>僅供</a:t>
            </a:r>
            <a:r>
              <a:rPr lang="en-US"/>
              <a:t>Taiwan NGOs for CRC </a:t>
            </a:r>
            <a:r>
              <a:rPr lang="zh-TW" altLang="en-US"/>
              <a:t>內部使用</a:t>
            </a:r>
            <a:endParaRPr lang="en-US"/>
          </a:p>
        </p:txBody>
      </p:sp>
      <p:sp>
        <p:nvSpPr>
          <p:cNvPr id="6" name="投影片編號版面配置區 5">
            <a:extLst>
              <a:ext uri="{FF2B5EF4-FFF2-40B4-BE49-F238E27FC236}">
                <a16:creationId xmlns:a16="http://schemas.microsoft.com/office/drawing/2014/main" id="{C461753C-C9D6-47C3-876D-4FBCB9A49843}"/>
              </a:ext>
            </a:extLst>
          </p:cNvPr>
          <p:cNvSpPr>
            <a:spLocks noGrp="1"/>
          </p:cNvSpPr>
          <p:nvPr>
            <p:ph type="sldNum" sz="quarter" idx="12"/>
          </p:nvPr>
        </p:nvSpPr>
        <p:spPr/>
        <p:txBody>
          <a:bodyPr/>
          <a:lstStyle>
            <a:lvl1pPr>
              <a:defRPr/>
            </a:lvl1pPr>
          </a:lstStyle>
          <a:p>
            <a:pPr>
              <a:defRPr/>
            </a:pPr>
            <a:fld id="{0CD41B04-04EB-4AA0-96C5-95C1E997A5F8}" type="slidenum">
              <a:rPr lang="en-US" altLang="zh-TW"/>
              <a:pPr>
                <a:defRPr/>
              </a:pPr>
              <a:t>‹#›</a:t>
            </a:fld>
            <a:endParaRPr lang="en-US" altLang="zh-TW"/>
          </a:p>
        </p:txBody>
      </p:sp>
    </p:spTree>
    <p:extLst>
      <p:ext uri="{BB962C8B-B14F-4D97-AF65-F5344CB8AC3E}">
        <p14:creationId xmlns:p14="http://schemas.microsoft.com/office/powerpoint/2010/main" val="680830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90ABF868-A8DA-466A-AB48-C07ABFF1159C}"/>
              </a:ext>
            </a:extLst>
          </p:cNvPr>
          <p:cNvSpPr>
            <a:spLocks noGrp="1"/>
          </p:cNvSpPr>
          <p:nvPr>
            <p:ph type="dt" sz="half" idx="10"/>
          </p:nvPr>
        </p:nvSpPr>
        <p:spPr/>
        <p:txBody>
          <a:bodyPr/>
          <a:lstStyle>
            <a:lvl1pPr>
              <a:defRPr/>
            </a:lvl1pPr>
          </a:lstStyle>
          <a:p>
            <a:pPr>
              <a:defRPr/>
            </a:pPr>
            <a:fld id="{30C038B0-0123-47D8-BB1C-FCD1CE75B8BB}" type="datetime1">
              <a:rPr lang="zh-TW" altLang="en-US"/>
              <a:pPr>
                <a:defRPr/>
              </a:pPr>
              <a:t>2025/2/24</a:t>
            </a:fld>
            <a:endParaRPr lang="en-US"/>
          </a:p>
        </p:txBody>
      </p:sp>
      <p:sp>
        <p:nvSpPr>
          <p:cNvPr id="5" name="頁尾版面配置區 4">
            <a:extLst>
              <a:ext uri="{FF2B5EF4-FFF2-40B4-BE49-F238E27FC236}">
                <a16:creationId xmlns:a16="http://schemas.microsoft.com/office/drawing/2014/main" id="{708CE3A9-893A-4772-B224-9F5B54BFC66A}"/>
              </a:ext>
            </a:extLst>
          </p:cNvPr>
          <p:cNvSpPr>
            <a:spLocks noGrp="1"/>
          </p:cNvSpPr>
          <p:nvPr>
            <p:ph type="ftr" sz="quarter" idx="11"/>
          </p:nvPr>
        </p:nvSpPr>
        <p:spPr/>
        <p:txBody>
          <a:bodyPr/>
          <a:lstStyle>
            <a:lvl1pPr>
              <a:defRPr sz="1200">
                <a:solidFill>
                  <a:schemeClr val="tx1">
                    <a:tint val="75000"/>
                  </a:schemeClr>
                </a:solidFill>
              </a:defRPr>
            </a:lvl1pPr>
          </a:lstStyle>
          <a:p>
            <a:pPr>
              <a:defRPr/>
            </a:pPr>
            <a:r>
              <a:rPr lang="zh-TW" altLang="en-US"/>
              <a:t>僅供</a:t>
            </a:r>
            <a:r>
              <a:rPr lang="en-US"/>
              <a:t>Taiwan NGOs for CRC </a:t>
            </a:r>
            <a:r>
              <a:rPr lang="zh-TW" altLang="en-US"/>
              <a:t>內部使用</a:t>
            </a:r>
            <a:endParaRPr lang="en-US"/>
          </a:p>
        </p:txBody>
      </p:sp>
      <p:sp>
        <p:nvSpPr>
          <p:cNvPr id="6" name="投影片編號版面配置區 5">
            <a:extLst>
              <a:ext uri="{FF2B5EF4-FFF2-40B4-BE49-F238E27FC236}">
                <a16:creationId xmlns:a16="http://schemas.microsoft.com/office/drawing/2014/main" id="{2E25F288-0DC2-41AB-8F7A-83CBC7AA37B5}"/>
              </a:ext>
            </a:extLst>
          </p:cNvPr>
          <p:cNvSpPr>
            <a:spLocks noGrp="1"/>
          </p:cNvSpPr>
          <p:nvPr>
            <p:ph type="sldNum" sz="quarter" idx="12"/>
          </p:nvPr>
        </p:nvSpPr>
        <p:spPr/>
        <p:txBody>
          <a:bodyPr/>
          <a:lstStyle>
            <a:lvl1pPr>
              <a:defRPr/>
            </a:lvl1pPr>
          </a:lstStyle>
          <a:p>
            <a:pPr>
              <a:defRPr/>
            </a:pPr>
            <a:fld id="{5074736E-1B60-4F6F-96F2-2B30986382B7}" type="slidenum">
              <a:rPr lang="en-US" altLang="zh-TW"/>
              <a:pPr>
                <a:defRPr/>
              </a:pPr>
              <a:t>‹#›</a:t>
            </a:fld>
            <a:endParaRPr lang="en-US" altLang="zh-TW"/>
          </a:p>
        </p:txBody>
      </p:sp>
    </p:spTree>
    <p:extLst>
      <p:ext uri="{BB962C8B-B14F-4D97-AF65-F5344CB8AC3E}">
        <p14:creationId xmlns:p14="http://schemas.microsoft.com/office/powerpoint/2010/main" val="2680703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a:extLst>
              <a:ext uri="{FF2B5EF4-FFF2-40B4-BE49-F238E27FC236}">
                <a16:creationId xmlns:a16="http://schemas.microsoft.com/office/drawing/2014/main" id="{3499B543-3C49-4E84-9D3C-5402C2C782F2}"/>
              </a:ext>
            </a:extLst>
          </p:cNvPr>
          <p:cNvSpPr>
            <a:spLocks noGrp="1"/>
          </p:cNvSpPr>
          <p:nvPr>
            <p:ph type="dt" sz="half" idx="10"/>
          </p:nvPr>
        </p:nvSpPr>
        <p:spPr/>
        <p:txBody>
          <a:bodyPr/>
          <a:lstStyle>
            <a:lvl1pPr>
              <a:defRPr/>
            </a:lvl1pPr>
          </a:lstStyle>
          <a:p>
            <a:pPr>
              <a:defRPr/>
            </a:pPr>
            <a:fld id="{D54FF01D-080E-43FD-93C8-120E0358BAAC}" type="datetime1">
              <a:rPr lang="zh-TW" altLang="en-US"/>
              <a:pPr>
                <a:defRPr/>
              </a:pPr>
              <a:t>2025/2/24</a:t>
            </a:fld>
            <a:endParaRPr lang="zh-TW" altLang="en-US"/>
          </a:p>
        </p:txBody>
      </p:sp>
      <p:sp>
        <p:nvSpPr>
          <p:cNvPr id="8" name="頁尾版面配置區 4">
            <a:extLst>
              <a:ext uri="{FF2B5EF4-FFF2-40B4-BE49-F238E27FC236}">
                <a16:creationId xmlns:a16="http://schemas.microsoft.com/office/drawing/2014/main" id="{C14083C1-44BD-4F72-BE62-497E16317CBD}"/>
              </a:ext>
            </a:extLst>
          </p:cNvPr>
          <p:cNvSpPr>
            <a:spLocks noGrp="1"/>
          </p:cNvSpPr>
          <p:nvPr>
            <p:ph type="ftr" sz="quarter" idx="11"/>
          </p:nvPr>
        </p:nvSpPr>
        <p:spPr/>
        <p:txBody>
          <a:bodyPr/>
          <a:lstStyle>
            <a:lvl1pPr>
              <a:defRPr kumimoji="1" sz="1200">
                <a:solidFill>
                  <a:schemeClr val="tx1">
                    <a:tint val="75000"/>
                  </a:schemeClr>
                </a:solidFill>
              </a:defRPr>
            </a:lvl1pPr>
          </a:lstStyle>
          <a:p>
            <a:pPr>
              <a:defRPr/>
            </a:pPr>
            <a:r>
              <a:rPr lang="zh-TW" altLang="en-US"/>
              <a:t>僅供</a:t>
            </a:r>
            <a:r>
              <a:rPr lang="en-US" altLang="zh-TW"/>
              <a:t>Taiwan NGOs for CRC </a:t>
            </a:r>
            <a:r>
              <a:rPr lang="zh-TW" altLang="en-US"/>
              <a:t>內部使用</a:t>
            </a:r>
          </a:p>
        </p:txBody>
      </p:sp>
      <p:sp>
        <p:nvSpPr>
          <p:cNvPr id="9" name="投影片編號版面配置區 5">
            <a:extLst>
              <a:ext uri="{FF2B5EF4-FFF2-40B4-BE49-F238E27FC236}">
                <a16:creationId xmlns:a16="http://schemas.microsoft.com/office/drawing/2014/main" id="{580D4623-2E67-416B-8A66-733DE068E636}"/>
              </a:ext>
            </a:extLst>
          </p:cNvPr>
          <p:cNvSpPr>
            <a:spLocks noGrp="1"/>
          </p:cNvSpPr>
          <p:nvPr>
            <p:ph type="sldNum" sz="quarter" idx="12"/>
          </p:nvPr>
        </p:nvSpPr>
        <p:spPr/>
        <p:txBody>
          <a:bodyPr/>
          <a:lstStyle>
            <a:lvl1pPr>
              <a:defRPr kumimoji="1"/>
            </a:lvl1pPr>
          </a:lstStyle>
          <a:p>
            <a:pPr>
              <a:defRPr/>
            </a:pPr>
            <a:fld id="{9E0344CE-0949-455A-90AA-FC3CE18ECFA5}" type="slidenum">
              <a:rPr lang="zh-TW" altLang="en-US"/>
              <a:pPr>
                <a:defRPr/>
              </a:pPr>
              <a:t>‹#›</a:t>
            </a:fld>
            <a:endParaRPr lang="zh-TW" altLang="en-US"/>
          </a:p>
        </p:txBody>
      </p:sp>
      <p:pic>
        <p:nvPicPr>
          <p:cNvPr id="10" name="圖片 10" descr="家扶基金會規範手冊_B-13-01 FA媒體形象類-簡報版型-04.jpg">
            <a:extLst>
              <a:ext uri="{FF2B5EF4-FFF2-40B4-BE49-F238E27FC236}">
                <a16:creationId xmlns:a16="http://schemas.microsoft.com/office/drawing/2014/main" id="{B89068B9-F4C5-4D66-9C6F-0F97DCDC18F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929" b="86816"/>
          <a:stretch>
            <a:fillRect/>
          </a:stretch>
        </p:blipFill>
        <p:spPr bwMode="auto">
          <a:xfrm>
            <a:off x="13177" y="19807"/>
            <a:ext cx="9144000" cy="771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圖片 8" descr="家扶基金會規範手冊_B-13-01 FA媒體形象類-簡報版型-04.jpg">
            <a:extLst>
              <a:ext uri="{FF2B5EF4-FFF2-40B4-BE49-F238E27FC236}">
                <a16:creationId xmlns:a16="http://schemas.microsoft.com/office/drawing/2014/main" id="{02AAF785-F450-4D4B-94AF-2B43041FCB11}"/>
              </a:ext>
            </a:extLst>
          </p:cNvPr>
          <p:cNvPicPr>
            <a:picLocks noChangeAspect="1"/>
          </p:cNvPicPr>
          <p:nvPr userDrawn="1"/>
        </p:nvPicPr>
        <p:blipFill>
          <a:blip r:embed="rId3">
            <a:extLst>
              <a:ext uri="{28A0092B-C50C-407E-A947-70E740481C1C}">
                <a14:useLocalDpi xmlns:a14="http://schemas.microsoft.com/office/drawing/2010/main" val="0"/>
              </a:ext>
            </a:extLst>
          </a:blip>
          <a:srcRect t="12415"/>
          <a:stretch>
            <a:fillRect/>
          </a:stretch>
        </p:blipFill>
        <p:spPr bwMode="auto">
          <a:xfrm>
            <a:off x="7885" y="784658"/>
            <a:ext cx="9144000" cy="6093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日期版面配置區 3">
            <a:extLst>
              <a:ext uri="{FF2B5EF4-FFF2-40B4-BE49-F238E27FC236}">
                <a16:creationId xmlns:a16="http://schemas.microsoft.com/office/drawing/2014/main" id="{19B48796-EB1A-4CAC-9D6C-3DAE0DC311C0}"/>
              </a:ext>
            </a:extLst>
          </p:cNvPr>
          <p:cNvSpPr txBox="1">
            <a:spLocks/>
          </p:cNvSpPr>
          <p:nvPr userDrawn="1"/>
        </p:nvSpPr>
        <p:spPr>
          <a:xfrm>
            <a:off x="465085" y="6369915"/>
            <a:ext cx="2133600" cy="365125"/>
          </a:xfrm>
          <a:prstGeom prst="rect">
            <a:avLst/>
          </a:prstGeom>
        </p:spPr>
        <p:txBody>
          <a:bodyPr vert="horz" lIns="91440" tIns="45720" rIns="91440" bIns="45720" rtlCol="0" anchor="ctr"/>
          <a:lstStyle>
            <a:defPPr>
              <a:defRPr lang="zh-TW"/>
            </a:defPPr>
            <a:lvl1pPr algn="l" rtl="0" eaLnBrk="1" fontAlgn="base" hangingPunct="1">
              <a:spcBef>
                <a:spcPct val="0"/>
              </a:spcBef>
              <a:spcAft>
                <a:spcPct val="0"/>
              </a:spcAft>
              <a:defRPr kumimoji="1" sz="1200" kern="1200">
                <a:solidFill>
                  <a:schemeClr val="tx1">
                    <a:tint val="75000"/>
                  </a:schemeClr>
                </a:solidFill>
                <a:latin typeface="Verdana" panose="020B0604030504040204" pitchFamily="34" charset="0"/>
                <a:ea typeface="新細明體" pitchFamily="18" charset="-120"/>
                <a:cs typeface="+mn-cs"/>
              </a:defRPr>
            </a:lvl1pPr>
            <a:lvl2pPr marL="457200" algn="l" rtl="0" eaLnBrk="0" fontAlgn="base" hangingPunct="0">
              <a:spcBef>
                <a:spcPct val="0"/>
              </a:spcBef>
              <a:spcAft>
                <a:spcPct val="0"/>
              </a:spcAft>
              <a:defRPr kumimoji="1" sz="1600" kern="1200">
                <a:solidFill>
                  <a:schemeClr val="tx1"/>
                </a:solidFill>
                <a:latin typeface="Verdana" panose="020B060403050404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1600" kern="1200">
                <a:solidFill>
                  <a:schemeClr val="tx1"/>
                </a:solidFill>
                <a:latin typeface="Verdana" panose="020B060403050404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1600" kern="1200">
                <a:solidFill>
                  <a:schemeClr val="tx1"/>
                </a:solidFill>
                <a:latin typeface="Verdana" panose="020B060403050404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1600" kern="1200">
                <a:solidFill>
                  <a:schemeClr val="tx1"/>
                </a:solidFill>
                <a:latin typeface="Verdana" panose="020B0604030504040204" pitchFamily="34" charset="0"/>
                <a:ea typeface="新細明體" panose="02020500000000000000" pitchFamily="18" charset="-120"/>
                <a:cs typeface="+mn-cs"/>
              </a:defRPr>
            </a:lvl5pPr>
            <a:lvl6pPr marL="2286000" algn="l" defTabSz="914400" rtl="0" eaLnBrk="1" latinLnBrk="0" hangingPunct="1">
              <a:defRPr kumimoji="1" sz="1600" kern="1200">
                <a:solidFill>
                  <a:schemeClr val="tx1"/>
                </a:solidFill>
                <a:latin typeface="Verdana" panose="020B0604030504040204" pitchFamily="34" charset="0"/>
                <a:ea typeface="新細明體" panose="02020500000000000000" pitchFamily="18" charset="-120"/>
                <a:cs typeface="+mn-cs"/>
              </a:defRPr>
            </a:lvl6pPr>
            <a:lvl7pPr marL="2743200" algn="l" defTabSz="914400" rtl="0" eaLnBrk="1" latinLnBrk="0" hangingPunct="1">
              <a:defRPr kumimoji="1" sz="1600" kern="1200">
                <a:solidFill>
                  <a:schemeClr val="tx1"/>
                </a:solidFill>
                <a:latin typeface="Verdana" panose="020B0604030504040204" pitchFamily="34" charset="0"/>
                <a:ea typeface="新細明體" panose="02020500000000000000" pitchFamily="18" charset="-120"/>
                <a:cs typeface="+mn-cs"/>
              </a:defRPr>
            </a:lvl7pPr>
            <a:lvl8pPr marL="3200400" algn="l" defTabSz="914400" rtl="0" eaLnBrk="1" latinLnBrk="0" hangingPunct="1">
              <a:defRPr kumimoji="1" sz="1600" kern="1200">
                <a:solidFill>
                  <a:schemeClr val="tx1"/>
                </a:solidFill>
                <a:latin typeface="Verdana" panose="020B0604030504040204" pitchFamily="34" charset="0"/>
                <a:ea typeface="新細明體" panose="02020500000000000000" pitchFamily="18" charset="-120"/>
                <a:cs typeface="+mn-cs"/>
              </a:defRPr>
            </a:lvl8pPr>
            <a:lvl9pPr marL="3657600" algn="l" defTabSz="914400" rtl="0" eaLnBrk="1" latinLnBrk="0" hangingPunct="1">
              <a:defRPr kumimoji="1" sz="1600" kern="1200">
                <a:solidFill>
                  <a:schemeClr val="tx1"/>
                </a:solidFill>
                <a:latin typeface="Verdana" panose="020B0604030504040204" pitchFamily="34" charset="0"/>
                <a:ea typeface="新細明體" panose="02020500000000000000" pitchFamily="18" charset="-120"/>
                <a:cs typeface="+mn-cs"/>
              </a:defRPr>
            </a:lvl9pPr>
          </a:lstStyle>
          <a:p>
            <a:endParaRPr lang="zh-TW" altLang="en-US" dirty="0"/>
          </a:p>
        </p:txBody>
      </p:sp>
      <p:sp>
        <p:nvSpPr>
          <p:cNvPr id="13" name="投影片編號版面配置區 5">
            <a:extLst>
              <a:ext uri="{FF2B5EF4-FFF2-40B4-BE49-F238E27FC236}">
                <a16:creationId xmlns:a16="http://schemas.microsoft.com/office/drawing/2014/main" id="{B92434AF-7259-45F7-BA74-53F0AE7B2386}"/>
              </a:ext>
            </a:extLst>
          </p:cNvPr>
          <p:cNvSpPr txBox="1">
            <a:spLocks/>
          </p:cNvSpPr>
          <p:nvPr userDrawn="1"/>
        </p:nvSpPr>
        <p:spPr>
          <a:xfrm>
            <a:off x="6561085" y="6369915"/>
            <a:ext cx="2133600" cy="365125"/>
          </a:xfrm>
          <a:prstGeom prst="rect">
            <a:avLst/>
          </a:prstGeom>
        </p:spPr>
        <p:txBody>
          <a:bodyPr vert="horz" wrap="square" lIns="91440" tIns="45720" rIns="91440" bIns="45720" numCol="1" anchor="ctr" anchorCtr="0" compatLnSpc="1">
            <a:prstTxWarp prst="textNoShape">
              <a:avLst/>
            </a:prstTxWarp>
          </a:bodyPr>
          <a:lstStyle>
            <a:defPPr>
              <a:defRPr lang="zh-TW"/>
            </a:defPPr>
            <a:lvl1pPr algn="r" rtl="0" eaLnBrk="1" fontAlgn="base" hangingPunct="1">
              <a:spcBef>
                <a:spcPct val="0"/>
              </a:spcBef>
              <a:spcAft>
                <a:spcPct val="0"/>
              </a:spcAft>
              <a:defRPr kumimoji="0" sz="1200" kern="1200">
                <a:solidFill>
                  <a:srgbClr val="898989"/>
                </a:solidFill>
                <a:latin typeface="Verdana" panose="020B060403050404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1600" kern="1200">
                <a:solidFill>
                  <a:schemeClr val="tx1"/>
                </a:solidFill>
                <a:latin typeface="Verdana" panose="020B060403050404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1600" kern="1200">
                <a:solidFill>
                  <a:schemeClr val="tx1"/>
                </a:solidFill>
                <a:latin typeface="Verdana" panose="020B060403050404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1600" kern="1200">
                <a:solidFill>
                  <a:schemeClr val="tx1"/>
                </a:solidFill>
                <a:latin typeface="Verdana" panose="020B060403050404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1600" kern="1200">
                <a:solidFill>
                  <a:schemeClr val="tx1"/>
                </a:solidFill>
                <a:latin typeface="Verdana" panose="020B0604030504040204" pitchFamily="34" charset="0"/>
                <a:ea typeface="新細明體" panose="02020500000000000000" pitchFamily="18" charset="-120"/>
                <a:cs typeface="+mn-cs"/>
              </a:defRPr>
            </a:lvl5pPr>
            <a:lvl6pPr marL="2286000" algn="l" defTabSz="914400" rtl="0" eaLnBrk="1" latinLnBrk="0" hangingPunct="1">
              <a:defRPr kumimoji="1" sz="1600" kern="1200">
                <a:solidFill>
                  <a:schemeClr val="tx1"/>
                </a:solidFill>
                <a:latin typeface="Verdana" panose="020B0604030504040204" pitchFamily="34" charset="0"/>
                <a:ea typeface="新細明體" panose="02020500000000000000" pitchFamily="18" charset="-120"/>
                <a:cs typeface="+mn-cs"/>
              </a:defRPr>
            </a:lvl6pPr>
            <a:lvl7pPr marL="2743200" algn="l" defTabSz="914400" rtl="0" eaLnBrk="1" latinLnBrk="0" hangingPunct="1">
              <a:defRPr kumimoji="1" sz="1600" kern="1200">
                <a:solidFill>
                  <a:schemeClr val="tx1"/>
                </a:solidFill>
                <a:latin typeface="Verdana" panose="020B0604030504040204" pitchFamily="34" charset="0"/>
                <a:ea typeface="新細明體" panose="02020500000000000000" pitchFamily="18" charset="-120"/>
                <a:cs typeface="+mn-cs"/>
              </a:defRPr>
            </a:lvl7pPr>
            <a:lvl8pPr marL="3200400" algn="l" defTabSz="914400" rtl="0" eaLnBrk="1" latinLnBrk="0" hangingPunct="1">
              <a:defRPr kumimoji="1" sz="1600" kern="1200">
                <a:solidFill>
                  <a:schemeClr val="tx1"/>
                </a:solidFill>
                <a:latin typeface="Verdana" panose="020B0604030504040204" pitchFamily="34" charset="0"/>
                <a:ea typeface="新細明體" panose="02020500000000000000" pitchFamily="18" charset="-120"/>
                <a:cs typeface="+mn-cs"/>
              </a:defRPr>
            </a:lvl8pPr>
            <a:lvl9pPr marL="3657600" algn="l" defTabSz="914400" rtl="0" eaLnBrk="1" latinLnBrk="0" hangingPunct="1">
              <a:defRPr kumimoji="1" sz="1600" kern="1200">
                <a:solidFill>
                  <a:schemeClr val="tx1"/>
                </a:solidFill>
                <a:latin typeface="Verdana" panose="020B0604030504040204" pitchFamily="34" charset="0"/>
                <a:ea typeface="新細明體" panose="02020500000000000000" pitchFamily="18" charset="-120"/>
                <a:cs typeface="+mn-cs"/>
              </a:defRPr>
            </a:lvl9pPr>
          </a:lstStyle>
          <a:p>
            <a:endParaRPr lang="zh-TW" altLang="en-US" dirty="0"/>
          </a:p>
        </p:txBody>
      </p:sp>
    </p:spTree>
    <p:extLst>
      <p:ext uri="{BB962C8B-B14F-4D97-AF65-F5344CB8AC3E}">
        <p14:creationId xmlns:p14="http://schemas.microsoft.com/office/powerpoint/2010/main" val="1857018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3EAD1A79-6CF4-443E-B1BC-236D27DBE45E}"/>
              </a:ext>
            </a:extLst>
          </p:cNvPr>
          <p:cNvSpPr>
            <a:spLocks noGrp="1"/>
          </p:cNvSpPr>
          <p:nvPr>
            <p:ph type="dt" sz="half" idx="10"/>
          </p:nvPr>
        </p:nvSpPr>
        <p:spPr/>
        <p:txBody>
          <a:bodyPr/>
          <a:lstStyle>
            <a:lvl1pPr>
              <a:defRPr/>
            </a:lvl1pPr>
          </a:lstStyle>
          <a:p>
            <a:pPr>
              <a:defRPr/>
            </a:pPr>
            <a:fld id="{D997F466-C6F1-4233-9A27-3AF3B2E1EB6D}" type="datetime1">
              <a:rPr lang="zh-TW" altLang="en-US"/>
              <a:pPr>
                <a:defRPr/>
              </a:pPr>
              <a:t>2025/2/24</a:t>
            </a:fld>
            <a:endParaRPr lang="en-US"/>
          </a:p>
        </p:txBody>
      </p:sp>
      <p:sp>
        <p:nvSpPr>
          <p:cNvPr id="5" name="頁尾版面配置區 4">
            <a:extLst>
              <a:ext uri="{FF2B5EF4-FFF2-40B4-BE49-F238E27FC236}">
                <a16:creationId xmlns:a16="http://schemas.microsoft.com/office/drawing/2014/main" id="{0D21F509-C58D-471E-A144-1CD47388738A}"/>
              </a:ext>
            </a:extLst>
          </p:cNvPr>
          <p:cNvSpPr>
            <a:spLocks noGrp="1"/>
          </p:cNvSpPr>
          <p:nvPr>
            <p:ph type="ftr" sz="quarter" idx="11"/>
          </p:nvPr>
        </p:nvSpPr>
        <p:spPr/>
        <p:txBody>
          <a:bodyPr/>
          <a:lstStyle>
            <a:lvl1pPr>
              <a:defRPr sz="1200">
                <a:solidFill>
                  <a:schemeClr val="tx1">
                    <a:tint val="75000"/>
                  </a:schemeClr>
                </a:solidFill>
              </a:defRPr>
            </a:lvl1pPr>
          </a:lstStyle>
          <a:p>
            <a:pPr>
              <a:defRPr/>
            </a:pPr>
            <a:r>
              <a:rPr lang="zh-TW" altLang="en-US"/>
              <a:t>僅供</a:t>
            </a:r>
            <a:r>
              <a:rPr lang="en-US"/>
              <a:t>Taiwan NGOs for CRC </a:t>
            </a:r>
            <a:r>
              <a:rPr lang="zh-TW" altLang="en-US"/>
              <a:t>內部使用</a:t>
            </a:r>
            <a:endParaRPr lang="en-US"/>
          </a:p>
        </p:txBody>
      </p:sp>
      <p:sp>
        <p:nvSpPr>
          <p:cNvPr id="6" name="投影片編號版面配置區 5">
            <a:extLst>
              <a:ext uri="{FF2B5EF4-FFF2-40B4-BE49-F238E27FC236}">
                <a16:creationId xmlns:a16="http://schemas.microsoft.com/office/drawing/2014/main" id="{B719206E-A474-42E1-B54F-C1C4FF64EF2A}"/>
              </a:ext>
            </a:extLst>
          </p:cNvPr>
          <p:cNvSpPr>
            <a:spLocks noGrp="1"/>
          </p:cNvSpPr>
          <p:nvPr>
            <p:ph type="sldNum" sz="quarter" idx="12"/>
          </p:nvPr>
        </p:nvSpPr>
        <p:spPr/>
        <p:txBody>
          <a:bodyPr/>
          <a:lstStyle>
            <a:lvl1pPr>
              <a:defRPr/>
            </a:lvl1pPr>
          </a:lstStyle>
          <a:p>
            <a:pPr>
              <a:defRPr/>
            </a:pPr>
            <a:fld id="{9A745127-3880-4F52-ABA3-44B31114E28C}" type="slidenum">
              <a:rPr lang="en-US" altLang="zh-TW"/>
              <a:pPr>
                <a:defRPr/>
              </a:pPr>
              <a:t>‹#›</a:t>
            </a:fld>
            <a:endParaRPr lang="en-US" altLang="zh-TW"/>
          </a:p>
        </p:txBody>
      </p:sp>
    </p:spTree>
    <p:extLst>
      <p:ext uri="{BB962C8B-B14F-4D97-AF65-F5344CB8AC3E}">
        <p14:creationId xmlns:p14="http://schemas.microsoft.com/office/powerpoint/2010/main" val="4294402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900E8557-7758-4574-8CAA-0233775E71C6}"/>
              </a:ext>
            </a:extLst>
          </p:cNvPr>
          <p:cNvSpPr>
            <a:spLocks noGrp="1"/>
          </p:cNvSpPr>
          <p:nvPr>
            <p:ph type="dt" sz="half" idx="10"/>
          </p:nvPr>
        </p:nvSpPr>
        <p:spPr/>
        <p:txBody>
          <a:bodyPr/>
          <a:lstStyle>
            <a:lvl1pPr>
              <a:defRPr/>
            </a:lvl1pPr>
          </a:lstStyle>
          <a:p>
            <a:pPr>
              <a:defRPr/>
            </a:pPr>
            <a:fld id="{3D185C92-7F16-4508-B5BE-DCEF11BD8110}" type="datetime1">
              <a:rPr lang="zh-TW" altLang="en-US"/>
              <a:pPr>
                <a:defRPr/>
              </a:pPr>
              <a:t>2025/2/24</a:t>
            </a:fld>
            <a:endParaRPr lang="en-US"/>
          </a:p>
        </p:txBody>
      </p:sp>
      <p:sp>
        <p:nvSpPr>
          <p:cNvPr id="6" name="頁尾版面配置區 5">
            <a:extLst>
              <a:ext uri="{FF2B5EF4-FFF2-40B4-BE49-F238E27FC236}">
                <a16:creationId xmlns:a16="http://schemas.microsoft.com/office/drawing/2014/main" id="{319D8724-E762-46D0-9C01-9735A05D6511}"/>
              </a:ext>
            </a:extLst>
          </p:cNvPr>
          <p:cNvSpPr>
            <a:spLocks noGrp="1"/>
          </p:cNvSpPr>
          <p:nvPr>
            <p:ph type="ftr" sz="quarter" idx="11"/>
          </p:nvPr>
        </p:nvSpPr>
        <p:spPr/>
        <p:txBody>
          <a:bodyPr/>
          <a:lstStyle>
            <a:lvl1pPr>
              <a:defRPr sz="1200">
                <a:solidFill>
                  <a:schemeClr val="tx1">
                    <a:tint val="75000"/>
                  </a:schemeClr>
                </a:solidFill>
              </a:defRPr>
            </a:lvl1pPr>
          </a:lstStyle>
          <a:p>
            <a:pPr>
              <a:defRPr/>
            </a:pPr>
            <a:r>
              <a:rPr lang="zh-TW" altLang="en-US"/>
              <a:t>僅供</a:t>
            </a:r>
            <a:r>
              <a:rPr lang="en-US"/>
              <a:t>Taiwan NGOs for CRC </a:t>
            </a:r>
            <a:r>
              <a:rPr lang="zh-TW" altLang="en-US"/>
              <a:t>內部使用</a:t>
            </a:r>
            <a:endParaRPr lang="en-US"/>
          </a:p>
        </p:txBody>
      </p:sp>
      <p:sp>
        <p:nvSpPr>
          <p:cNvPr id="7" name="投影片編號版面配置區 6">
            <a:extLst>
              <a:ext uri="{FF2B5EF4-FFF2-40B4-BE49-F238E27FC236}">
                <a16:creationId xmlns:a16="http://schemas.microsoft.com/office/drawing/2014/main" id="{CBF01F6A-3DD2-41AA-BFAA-81782C080C45}"/>
              </a:ext>
            </a:extLst>
          </p:cNvPr>
          <p:cNvSpPr>
            <a:spLocks noGrp="1"/>
          </p:cNvSpPr>
          <p:nvPr>
            <p:ph type="sldNum" sz="quarter" idx="12"/>
          </p:nvPr>
        </p:nvSpPr>
        <p:spPr/>
        <p:txBody>
          <a:bodyPr/>
          <a:lstStyle>
            <a:lvl1pPr>
              <a:defRPr/>
            </a:lvl1pPr>
          </a:lstStyle>
          <a:p>
            <a:pPr>
              <a:defRPr/>
            </a:pPr>
            <a:fld id="{DA42CB3E-9A26-4775-A6DA-DC8DAFD0CB0C}" type="slidenum">
              <a:rPr lang="en-US" altLang="zh-TW"/>
              <a:pPr>
                <a:defRPr/>
              </a:pPr>
              <a:t>‹#›</a:t>
            </a:fld>
            <a:endParaRPr lang="en-US" altLang="zh-TW"/>
          </a:p>
        </p:txBody>
      </p:sp>
    </p:spTree>
    <p:extLst>
      <p:ext uri="{BB962C8B-B14F-4D97-AF65-F5344CB8AC3E}">
        <p14:creationId xmlns:p14="http://schemas.microsoft.com/office/powerpoint/2010/main" val="3992457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3C83826B-447A-42EE-8E0F-F84F344AC3F2}"/>
              </a:ext>
            </a:extLst>
          </p:cNvPr>
          <p:cNvSpPr>
            <a:spLocks noGrp="1"/>
          </p:cNvSpPr>
          <p:nvPr>
            <p:ph type="dt" sz="half" idx="10"/>
          </p:nvPr>
        </p:nvSpPr>
        <p:spPr/>
        <p:txBody>
          <a:bodyPr/>
          <a:lstStyle>
            <a:lvl1pPr>
              <a:defRPr/>
            </a:lvl1pPr>
          </a:lstStyle>
          <a:p>
            <a:pPr>
              <a:defRPr/>
            </a:pPr>
            <a:fld id="{D160E5A9-E0FF-4EFF-88BE-8CB2D19504A6}" type="datetime1">
              <a:rPr lang="zh-TW" altLang="en-US"/>
              <a:pPr>
                <a:defRPr/>
              </a:pPr>
              <a:t>2025/2/24</a:t>
            </a:fld>
            <a:endParaRPr lang="en-US"/>
          </a:p>
        </p:txBody>
      </p:sp>
      <p:sp>
        <p:nvSpPr>
          <p:cNvPr id="8" name="頁尾版面配置區 7">
            <a:extLst>
              <a:ext uri="{FF2B5EF4-FFF2-40B4-BE49-F238E27FC236}">
                <a16:creationId xmlns:a16="http://schemas.microsoft.com/office/drawing/2014/main" id="{77DD578A-896C-4902-8A4E-A416AD5E3FC5}"/>
              </a:ext>
            </a:extLst>
          </p:cNvPr>
          <p:cNvSpPr>
            <a:spLocks noGrp="1"/>
          </p:cNvSpPr>
          <p:nvPr>
            <p:ph type="ftr" sz="quarter" idx="11"/>
          </p:nvPr>
        </p:nvSpPr>
        <p:spPr/>
        <p:txBody>
          <a:bodyPr/>
          <a:lstStyle>
            <a:lvl1pPr>
              <a:defRPr sz="1200">
                <a:solidFill>
                  <a:schemeClr val="tx1">
                    <a:tint val="75000"/>
                  </a:schemeClr>
                </a:solidFill>
              </a:defRPr>
            </a:lvl1pPr>
          </a:lstStyle>
          <a:p>
            <a:pPr>
              <a:defRPr/>
            </a:pPr>
            <a:r>
              <a:rPr lang="zh-TW" altLang="en-US"/>
              <a:t>僅供</a:t>
            </a:r>
            <a:r>
              <a:rPr lang="en-US"/>
              <a:t>Taiwan NGOs for CRC </a:t>
            </a:r>
            <a:r>
              <a:rPr lang="zh-TW" altLang="en-US"/>
              <a:t>內部使用</a:t>
            </a:r>
            <a:endParaRPr lang="en-US"/>
          </a:p>
        </p:txBody>
      </p:sp>
      <p:sp>
        <p:nvSpPr>
          <p:cNvPr id="9" name="投影片編號版面配置區 8">
            <a:extLst>
              <a:ext uri="{FF2B5EF4-FFF2-40B4-BE49-F238E27FC236}">
                <a16:creationId xmlns:a16="http://schemas.microsoft.com/office/drawing/2014/main" id="{E1D53469-2306-4E43-A4F9-82D653BA8D21}"/>
              </a:ext>
            </a:extLst>
          </p:cNvPr>
          <p:cNvSpPr>
            <a:spLocks noGrp="1"/>
          </p:cNvSpPr>
          <p:nvPr>
            <p:ph type="sldNum" sz="quarter" idx="12"/>
          </p:nvPr>
        </p:nvSpPr>
        <p:spPr/>
        <p:txBody>
          <a:bodyPr/>
          <a:lstStyle>
            <a:lvl1pPr>
              <a:defRPr/>
            </a:lvl1pPr>
          </a:lstStyle>
          <a:p>
            <a:pPr>
              <a:defRPr/>
            </a:pPr>
            <a:fld id="{AC8DB494-2F02-49A3-AE0C-96CAD007DA9B}" type="slidenum">
              <a:rPr lang="en-US" altLang="zh-TW"/>
              <a:pPr>
                <a:defRPr/>
              </a:pPr>
              <a:t>‹#›</a:t>
            </a:fld>
            <a:endParaRPr lang="en-US" altLang="zh-TW"/>
          </a:p>
        </p:txBody>
      </p:sp>
    </p:spTree>
    <p:extLst>
      <p:ext uri="{BB962C8B-B14F-4D97-AF65-F5344CB8AC3E}">
        <p14:creationId xmlns:p14="http://schemas.microsoft.com/office/powerpoint/2010/main" val="447924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1C0F14FE-3B7E-467F-BD30-9CB1F2574640}"/>
              </a:ext>
            </a:extLst>
          </p:cNvPr>
          <p:cNvSpPr>
            <a:spLocks noGrp="1"/>
          </p:cNvSpPr>
          <p:nvPr>
            <p:ph type="dt" sz="half" idx="10"/>
          </p:nvPr>
        </p:nvSpPr>
        <p:spPr/>
        <p:txBody>
          <a:bodyPr/>
          <a:lstStyle>
            <a:lvl1pPr>
              <a:defRPr/>
            </a:lvl1pPr>
          </a:lstStyle>
          <a:p>
            <a:pPr>
              <a:defRPr/>
            </a:pPr>
            <a:fld id="{0AED5B49-6CDA-440C-BC93-23CD0B26B50F}" type="datetime1">
              <a:rPr lang="zh-TW" altLang="en-US"/>
              <a:pPr>
                <a:defRPr/>
              </a:pPr>
              <a:t>2025/2/24</a:t>
            </a:fld>
            <a:endParaRPr lang="en-US"/>
          </a:p>
        </p:txBody>
      </p:sp>
      <p:sp>
        <p:nvSpPr>
          <p:cNvPr id="4" name="頁尾版面配置區 3">
            <a:extLst>
              <a:ext uri="{FF2B5EF4-FFF2-40B4-BE49-F238E27FC236}">
                <a16:creationId xmlns:a16="http://schemas.microsoft.com/office/drawing/2014/main" id="{297BDF87-A2FE-46ED-9E18-8720977E7297}"/>
              </a:ext>
            </a:extLst>
          </p:cNvPr>
          <p:cNvSpPr>
            <a:spLocks noGrp="1"/>
          </p:cNvSpPr>
          <p:nvPr>
            <p:ph type="ftr" sz="quarter" idx="11"/>
          </p:nvPr>
        </p:nvSpPr>
        <p:spPr/>
        <p:txBody>
          <a:bodyPr/>
          <a:lstStyle>
            <a:lvl1pPr>
              <a:defRPr sz="1200">
                <a:solidFill>
                  <a:schemeClr val="tx1">
                    <a:tint val="75000"/>
                  </a:schemeClr>
                </a:solidFill>
              </a:defRPr>
            </a:lvl1pPr>
          </a:lstStyle>
          <a:p>
            <a:pPr>
              <a:defRPr/>
            </a:pPr>
            <a:r>
              <a:rPr lang="zh-TW" altLang="en-US"/>
              <a:t>僅供</a:t>
            </a:r>
            <a:r>
              <a:rPr lang="en-US"/>
              <a:t>Taiwan NGOs for CRC </a:t>
            </a:r>
            <a:r>
              <a:rPr lang="zh-TW" altLang="en-US"/>
              <a:t>內部使用</a:t>
            </a:r>
            <a:endParaRPr lang="en-US"/>
          </a:p>
        </p:txBody>
      </p:sp>
      <p:sp>
        <p:nvSpPr>
          <p:cNvPr id="5" name="投影片編號版面配置區 4">
            <a:extLst>
              <a:ext uri="{FF2B5EF4-FFF2-40B4-BE49-F238E27FC236}">
                <a16:creationId xmlns:a16="http://schemas.microsoft.com/office/drawing/2014/main" id="{610693C9-FE9B-4EBF-AB52-BF1C73215132}"/>
              </a:ext>
            </a:extLst>
          </p:cNvPr>
          <p:cNvSpPr>
            <a:spLocks noGrp="1"/>
          </p:cNvSpPr>
          <p:nvPr>
            <p:ph type="sldNum" sz="quarter" idx="12"/>
          </p:nvPr>
        </p:nvSpPr>
        <p:spPr/>
        <p:txBody>
          <a:bodyPr/>
          <a:lstStyle>
            <a:lvl1pPr>
              <a:defRPr/>
            </a:lvl1pPr>
          </a:lstStyle>
          <a:p>
            <a:pPr>
              <a:defRPr/>
            </a:pPr>
            <a:fld id="{F8040CFB-4EAE-4206-B19D-3CADD6DFFFA2}" type="slidenum">
              <a:rPr lang="en-US" altLang="zh-TW"/>
              <a:pPr>
                <a:defRPr/>
              </a:pPr>
              <a:t>‹#›</a:t>
            </a:fld>
            <a:endParaRPr lang="en-US" altLang="zh-TW"/>
          </a:p>
        </p:txBody>
      </p:sp>
    </p:spTree>
    <p:extLst>
      <p:ext uri="{BB962C8B-B14F-4D97-AF65-F5344CB8AC3E}">
        <p14:creationId xmlns:p14="http://schemas.microsoft.com/office/powerpoint/2010/main" val="290173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0557DBDC-0A16-4966-9A25-A2D16E7E84B7}"/>
              </a:ext>
            </a:extLst>
          </p:cNvPr>
          <p:cNvSpPr>
            <a:spLocks noGrp="1"/>
          </p:cNvSpPr>
          <p:nvPr>
            <p:ph type="dt" sz="half" idx="10"/>
          </p:nvPr>
        </p:nvSpPr>
        <p:spPr/>
        <p:txBody>
          <a:bodyPr/>
          <a:lstStyle>
            <a:lvl1pPr>
              <a:defRPr/>
            </a:lvl1pPr>
          </a:lstStyle>
          <a:p>
            <a:pPr>
              <a:defRPr/>
            </a:pPr>
            <a:fld id="{D0A0CFBD-4BA8-46E7-B7CE-70839DAFBDBF}" type="datetime1">
              <a:rPr lang="zh-TW" altLang="en-US"/>
              <a:pPr>
                <a:defRPr/>
              </a:pPr>
              <a:t>2025/2/24</a:t>
            </a:fld>
            <a:endParaRPr lang="en-US"/>
          </a:p>
        </p:txBody>
      </p:sp>
      <p:sp>
        <p:nvSpPr>
          <p:cNvPr id="3" name="頁尾版面配置區 2">
            <a:extLst>
              <a:ext uri="{FF2B5EF4-FFF2-40B4-BE49-F238E27FC236}">
                <a16:creationId xmlns:a16="http://schemas.microsoft.com/office/drawing/2014/main" id="{F81EF414-9A5D-401A-93D7-C3B7CA5CBF3D}"/>
              </a:ext>
            </a:extLst>
          </p:cNvPr>
          <p:cNvSpPr>
            <a:spLocks noGrp="1"/>
          </p:cNvSpPr>
          <p:nvPr>
            <p:ph type="ftr" sz="quarter" idx="11"/>
          </p:nvPr>
        </p:nvSpPr>
        <p:spPr/>
        <p:txBody>
          <a:bodyPr/>
          <a:lstStyle>
            <a:lvl1pPr>
              <a:defRPr sz="1200">
                <a:solidFill>
                  <a:schemeClr val="tx1">
                    <a:tint val="75000"/>
                  </a:schemeClr>
                </a:solidFill>
              </a:defRPr>
            </a:lvl1pPr>
          </a:lstStyle>
          <a:p>
            <a:pPr>
              <a:defRPr/>
            </a:pPr>
            <a:r>
              <a:rPr lang="zh-TW" altLang="en-US"/>
              <a:t>僅供</a:t>
            </a:r>
            <a:r>
              <a:rPr lang="en-US"/>
              <a:t>Taiwan NGOs for CRC </a:t>
            </a:r>
            <a:r>
              <a:rPr lang="zh-TW" altLang="en-US"/>
              <a:t>內部使用</a:t>
            </a:r>
            <a:endParaRPr lang="en-US"/>
          </a:p>
        </p:txBody>
      </p:sp>
      <p:sp>
        <p:nvSpPr>
          <p:cNvPr id="4" name="投影片編號版面配置區 3">
            <a:extLst>
              <a:ext uri="{FF2B5EF4-FFF2-40B4-BE49-F238E27FC236}">
                <a16:creationId xmlns:a16="http://schemas.microsoft.com/office/drawing/2014/main" id="{6FD25351-9B66-4C33-93BF-73C7DBE04D85}"/>
              </a:ext>
            </a:extLst>
          </p:cNvPr>
          <p:cNvSpPr>
            <a:spLocks noGrp="1"/>
          </p:cNvSpPr>
          <p:nvPr>
            <p:ph type="sldNum" sz="quarter" idx="12"/>
          </p:nvPr>
        </p:nvSpPr>
        <p:spPr/>
        <p:txBody>
          <a:bodyPr/>
          <a:lstStyle>
            <a:lvl1pPr>
              <a:defRPr/>
            </a:lvl1pPr>
          </a:lstStyle>
          <a:p>
            <a:pPr>
              <a:defRPr/>
            </a:pPr>
            <a:fld id="{FDCF4932-10DC-454A-8AC9-CCEA2922E06A}" type="slidenum">
              <a:rPr lang="en-US" altLang="zh-TW"/>
              <a:pPr>
                <a:defRPr/>
              </a:pPr>
              <a:t>‹#›</a:t>
            </a:fld>
            <a:endParaRPr lang="en-US" altLang="zh-TW"/>
          </a:p>
        </p:txBody>
      </p:sp>
    </p:spTree>
    <p:extLst>
      <p:ext uri="{BB962C8B-B14F-4D97-AF65-F5344CB8AC3E}">
        <p14:creationId xmlns:p14="http://schemas.microsoft.com/office/powerpoint/2010/main" val="364494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BC507CF3-E504-4DEC-886B-90248A75611E}"/>
              </a:ext>
            </a:extLst>
          </p:cNvPr>
          <p:cNvSpPr>
            <a:spLocks noGrp="1"/>
          </p:cNvSpPr>
          <p:nvPr>
            <p:ph type="dt" sz="half" idx="10"/>
          </p:nvPr>
        </p:nvSpPr>
        <p:spPr/>
        <p:txBody>
          <a:bodyPr/>
          <a:lstStyle>
            <a:lvl1pPr>
              <a:defRPr/>
            </a:lvl1pPr>
          </a:lstStyle>
          <a:p>
            <a:pPr>
              <a:defRPr/>
            </a:pPr>
            <a:fld id="{F1D1A433-BC53-4DA9-BD7D-8F4579C9B231}" type="datetime1">
              <a:rPr lang="zh-TW" altLang="en-US"/>
              <a:pPr>
                <a:defRPr/>
              </a:pPr>
              <a:t>2025/2/24</a:t>
            </a:fld>
            <a:endParaRPr lang="en-US"/>
          </a:p>
        </p:txBody>
      </p:sp>
      <p:sp>
        <p:nvSpPr>
          <p:cNvPr id="6" name="頁尾版面配置區 5">
            <a:extLst>
              <a:ext uri="{FF2B5EF4-FFF2-40B4-BE49-F238E27FC236}">
                <a16:creationId xmlns:a16="http://schemas.microsoft.com/office/drawing/2014/main" id="{A3A4AA2C-50F5-4670-B198-435C29860367}"/>
              </a:ext>
            </a:extLst>
          </p:cNvPr>
          <p:cNvSpPr>
            <a:spLocks noGrp="1"/>
          </p:cNvSpPr>
          <p:nvPr>
            <p:ph type="ftr" sz="quarter" idx="11"/>
          </p:nvPr>
        </p:nvSpPr>
        <p:spPr/>
        <p:txBody>
          <a:bodyPr/>
          <a:lstStyle>
            <a:lvl1pPr>
              <a:defRPr sz="1200">
                <a:solidFill>
                  <a:schemeClr val="tx1">
                    <a:tint val="75000"/>
                  </a:schemeClr>
                </a:solidFill>
              </a:defRPr>
            </a:lvl1pPr>
          </a:lstStyle>
          <a:p>
            <a:pPr>
              <a:defRPr/>
            </a:pPr>
            <a:r>
              <a:rPr lang="zh-TW" altLang="en-US"/>
              <a:t>僅供</a:t>
            </a:r>
            <a:r>
              <a:rPr lang="en-US"/>
              <a:t>Taiwan NGOs for CRC </a:t>
            </a:r>
            <a:r>
              <a:rPr lang="zh-TW" altLang="en-US"/>
              <a:t>內部使用</a:t>
            </a:r>
            <a:endParaRPr lang="en-US"/>
          </a:p>
        </p:txBody>
      </p:sp>
      <p:sp>
        <p:nvSpPr>
          <p:cNvPr id="7" name="投影片編號版面配置區 6">
            <a:extLst>
              <a:ext uri="{FF2B5EF4-FFF2-40B4-BE49-F238E27FC236}">
                <a16:creationId xmlns:a16="http://schemas.microsoft.com/office/drawing/2014/main" id="{97C82883-A408-4DFC-8491-F3D1D7800244}"/>
              </a:ext>
            </a:extLst>
          </p:cNvPr>
          <p:cNvSpPr>
            <a:spLocks noGrp="1"/>
          </p:cNvSpPr>
          <p:nvPr>
            <p:ph type="sldNum" sz="quarter" idx="12"/>
          </p:nvPr>
        </p:nvSpPr>
        <p:spPr/>
        <p:txBody>
          <a:bodyPr/>
          <a:lstStyle>
            <a:lvl1pPr>
              <a:defRPr/>
            </a:lvl1pPr>
          </a:lstStyle>
          <a:p>
            <a:pPr>
              <a:defRPr/>
            </a:pPr>
            <a:fld id="{3F79B73A-B646-43CB-9AEB-B8130F2A89BF}" type="slidenum">
              <a:rPr lang="en-US" altLang="zh-TW"/>
              <a:pPr>
                <a:defRPr/>
              </a:pPr>
              <a:t>‹#›</a:t>
            </a:fld>
            <a:endParaRPr lang="en-US" altLang="zh-TW"/>
          </a:p>
        </p:txBody>
      </p:sp>
    </p:spTree>
    <p:extLst>
      <p:ext uri="{BB962C8B-B14F-4D97-AF65-F5344CB8AC3E}">
        <p14:creationId xmlns:p14="http://schemas.microsoft.com/office/powerpoint/2010/main" val="251800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348A74B1-E497-4E23-9654-66B008F21B17}"/>
              </a:ext>
            </a:extLst>
          </p:cNvPr>
          <p:cNvSpPr>
            <a:spLocks noGrp="1"/>
          </p:cNvSpPr>
          <p:nvPr>
            <p:ph type="dt" sz="half" idx="10"/>
          </p:nvPr>
        </p:nvSpPr>
        <p:spPr/>
        <p:txBody>
          <a:bodyPr/>
          <a:lstStyle>
            <a:lvl1pPr>
              <a:defRPr/>
            </a:lvl1pPr>
          </a:lstStyle>
          <a:p>
            <a:pPr>
              <a:defRPr/>
            </a:pPr>
            <a:fld id="{3302F753-7F07-4E0D-B4F2-26B78AF89EF0}" type="datetime1">
              <a:rPr lang="zh-TW" altLang="en-US"/>
              <a:pPr>
                <a:defRPr/>
              </a:pPr>
              <a:t>2025/2/24</a:t>
            </a:fld>
            <a:endParaRPr lang="en-US"/>
          </a:p>
        </p:txBody>
      </p:sp>
      <p:sp>
        <p:nvSpPr>
          <p:cNvPr id="6" name="頁尾版面配置區 5">
            <a:extLst>
              <a:ext uri="{FF2B5EF4-FFF2-40B4-BE49-F238E27FC236}">
                <a16:creationId xmlns:a16="http://schemas.microsoft.com/office/drawing/2014/main" id="{DF391DA4-2AAD-48E2-99CA-4C83AC46FD43}"/>
              </a:ext>
            </a:extLst>
          </p:cNvPr>
          <p:cNvSpPr>
            <a:spLocks noGrp="1"/>
          </p:cNvSpPr>
          <p:nvPr>
            <p:ph type="ftr" sz="quarter" idx="11"/>
          </p:nvPr>
        </p:nvSpPr>
        <p:spPr/>
        <p:txBody>
          <a:bodyPr/>
          <a:lstStyle>
            <a:lvl1pPr>
              <a:defRPr sz="1200">
                <a:solidFill>
                  <a:schemeClr val="tx1">
                    <a:tint val="75000"/>
                  </a:schemeClr>
                </a:solidFill>
              </a:defRPr>
            </a:lvl1pPr>
          </a:lstStyle>
          <a:p>
            <a:pPr>
              <a:defRPr/>
            </a:pPr>
            <a:r>
              <a:rPr lang="zh-TW" altLang="en-US"/>
              <a:t>僅供</a:t>
            </a:r>
            <a:r>
              <a:rPr lang="en-US"/>
              <a:t>Taiwan NGOs for CRC </a:t>
            </a:r>
            <a:r>
              <a:rPr lang="zh-TW" altLang="en-US"/>
              <a:t>內部使用</a:t>
            </a:r>
            <a:endParaRPr lang="en-US"/>
          </a:p>
        </p:txBody>
      </p:sp>
      <p:sp>
        <p:nvSpPr>
          <p:cNvPr id="7" name="投影片編號版面配置區 6">
            <a:extLst>
              <a:ext uri="{FF2B5EF4-FFF2-40B4-BE49-F238E27FC236}">
                <a16:creationId xmlns:a16="http://schemas.microsoft.com/office/drawing/2014/main" id="{17F221F5-1D2C-4F00-AEC9-F35D884E36CD}"/>
              </a:ext>
            </a:extLst>
          </p:cNvPr>
          <p:cNvSpPr>
            <a:spLocks noGrp="1"/>
          </p:cNvSpPr>
          <p:nvPr>
            <p:ph type="sldNum" sz="quarter" idx="12"/>
          </p:nvPr>
        </p:nvSpPr>
        <p:spPr/>
        <p:txBody>
          <a:bodyPr/>
          <a:lstStyle>
            <a:lvl1pPr>
              <a:defRPr/>
            </a:lvl1pPr>
          </a:lstStyle>
          <a:p>
            <a:pPr>
              <a:defRPr/>
            </a:pPr>
            <a:fld id="{DFB7037B-495D-4439-8C7D-A1EFAE4571BE}" type="slidenum">
              <a:rPr lang="en-US" altLang="zh-TW"/>
              <a:pPr>
                <a:defRPr/>
              </a:pPr>
              <a:t>‹#›</a:t>
            </a:fld>
            <a:endParaRPr lang="en-US" altLang="zh-TW"/>
          </a:p>
        </p:txBody>
      </p:sp>
    </p:spTree>
    <p:extLst>
      <p:ext uri="{BB962C8B-B14F-4D97-AF65-F5344CB8AC3E}">
        <p14:creationId xmlns:p14="http://schemas.microsoft.com/office/powerpoint/2010/main" val="3645073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a:extLst>
              <a:ext uri="{FF2B5EF4-FFF2-40B4-BE49-F238E27FC236}">
                <a16:creationId xmlns:a16="http://schemas.microsoft.com/office/drawing/2014/main" id="{D4C6CCB1-847E-41A0-97E1-48158AD5590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a:extLst>
              <a:ext uri="{FF2B5EF4-FFF2-40B4-BE49-F238E27FC236}">
                <a16:creationId xmlns:a16="http://schemas.microsoft.com/office/drawing/2014/main" id="{5E628E25-5F47-479A-825A-4946785E796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599CFBB-B751-4258-8D0A-BA4E7CB4B38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ea typeface="新細明體" pitchFamily="18" charset="-120"/>
              </a:defRPr>
            </a:lvl1pPr>
          </a:lstStyle>
          <a:p>
            <a:pPr>
              <a:defRPr/>
            </a:pPr>
            <a:fld id="{E24088ED-CBA6-41A9-A378-3C05DAF9EE4F}" type="datetime1">
              <a:rPr lang="zh-TW" altLang="en-US"/>
              <a:pPr>
                <a:defRPr/>
              </a:pPr>
              <a:t>2025/2/24</a:t>
            </a:fld>
            <a:endParaRPr lang="en-US" sz="1000">
              <a:solidFill>
                <a:schemeClr val="tx2">
                  <a:shade val="50000"/>
                </a:schemeClr>
              </a:solidFill>
            </a:endParaRPr>
          </a:p>
        </p:txBody>
      </p:sp>
      <p:sp>
        <p:nvSpPr>
          <p:cNvPr id="5" name="頁尾版面配置區 4">
            <a:extLst>
              <a:ext uri="{FF2B5EF4-FFF2-40B4-BE49-F238E27FC236}">
                <a16:creationId xmlns:a16="http://schemas.microsoft.com/office/drawing/2014/main" id="{87D1FFDE-C69C-4519-8973-00C447808E4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kumimoji="0" sz="1000">
                <a:solidFill>
                  <a:schemeClr val="tx2">
                    <a:shade val="50000"/>
                  </a:schemeClr>
                </a:solidFill>
                <a:ea typeface="新細明體" pitchFamily="18" charset="-120"/>
              </a:defRPr>
            </a:lvl1pPr>
          </a:lstStyle>
          <a:p>
            <a:pPr>
              <a:defRPr/>
            </a:pPr>
            <a:r>
              <a:rPr lang="zh-TW" altLang="en-US"/>
              <a:t>僅供</a:t>
            </a:r>
            <a:r>
              <a:rPr lang="en-US"/>
              <a:t>Taiwan NGOs for CRC </a:t>
            </a:r>
            <a:r>
              <a:rPr lang="zh-TW" altLang="en-US"/>
              <a:t>內部使用</a:t>
            </a:r>
            <a:endParaRPr lang="en-US" dirty="0"/>
          </a:p>
        </p:txBody>
      </p:sp>
      <p:sp>
        <p:nvSpPr>
          <p:cNvPr id="6" name="投影片編號版面配置區 5">
            <a:extLst>
              <a:ext uri="{FF2B5EF4-FFF2-40B4-BE49-F238E27FC236}">
                <a16:creationId xmlns:a16="http://schemas.microsoft.com/office/drawing/2014/main" id="{5641D4CC-3D80-4D64-B57A-ED60EB80F30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0" sz="1200">
                <a:solidFill>
                  <a:srgbClr val="898989"/>
                </a:solidFill>
              </a:defRPr>
            </a:lvl1pPr>
          </a:lstStyle>
          <a:p>
            <a:pPr>
              <a:defRPr/>
            </a:pPr>
            <a:fld id="{9DF9F9F9-E236-45AE-BDDE-8803A9684180}" type="slidenum">
              <a:rPr lang="en-US" altLang="zh-TW"/>
              <a:pPr>
                <a:defRPr/>
              </a:pPr>
              <a:t>‹#›</a:t>
            </a:fld>
            <a:endParaRPr lang="en-US" altLang="zh-TW" sz="1000">
              <a:solidFill>
                <a:srgbClr val="14335A"/>
              </a:solidFill>
            </a:endParaRPr>
          </a:p>
        </p:txBody>
      </p:sp>
    </p:spTree>
  </p:cSld>
  <p:clrMap bg1="lt1" tx1="dk1" bg2="lt2" tx2="dk2" accent1="accent1" accent2="accent2" accent3="accent3" accent4="accent4" accent5="accent5" accent6="accent6" hlink="hlink" folHlink="folHlink"/>
  <p:sldLayoutIdLst>
    <p:sldLayoutId id="2147484778" r:id="rId1"/>
    <p:sldLayoutId id="2147484779" r:id="rId2"/>
    <p:sldLayoutId id="2147484780" r:id="rId3"/>
    <p:sldLayoutId id="2147484781" r:id="rId4"/>
    <p:sldLayoutId id="2147484782" r:id="rId5"/>
    <p:sldLayoutId id="2147484783" r:id="rId6"/>
    <p:sldLayoutId id="2147484784" r:id="rId7"/>
    <p:sldLayoutId id="2147484785" r:id="rId8"/>
    <p:sldLayoutId id="2147484786" r:id="rId9"/>
    <p:sldLayoutId id="2147484787" r:id="rId10"/>
    <p:sldLayoutId id="2147484788"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ylaw.org.tw/about/related-laws/30/12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6.jpe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04&#21271;&#21488;&#21335;&#23186;&#39636;&#32032;&#39178;(&#23383;&#21345;&#23383;&#24149;&#20108;&#29256;)0703.mp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12304;&#26657;&#22290;&#30456;&#38364;&#12305;20201007&#32879;&#21512;-&#23416;&#29983;&#21839;&#21367;&#38450;&#38712;&#20940;%20&#32769;&#24107;&#23478;&#38263;&#19981;&#21516;&#35519;.pdf"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7.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4.xml.rels><?xml version="1.0" encoding="UTF-8" standalone="yes"?>
<Relationships xmlns="http://schemas.openxmlformats.org/package/2006/relationships"><Relationship Id="rId2" Type="http://schemas.openxmlformats.org/officeDocument/2006/relationships/hyperlink" Target="https://www.mol.gov.tw/media/3810850/%E9%9D%92%E5%B0%91%E5%B9%B4%E5%8B%9E%E5%B7%A5%E7%B5%B1%E8%A8%88-106%E5%B9%B4%E7%89%88.pdf"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6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zh.wikipedia.org/wiki/%E8%81%94%E5%90%88%E5%9B%BD%E6%88%90%E5%91%98%E5%9B%BD" TargetMode="External"/><Relationship Id="rId13" Type="http://schemas.openxmlformats.org/officeDocument/2006/relationships/hyperlink" Target="https://zh.wikipedia.org/wiki/%E5%AE%B6%E5%BA%AD" TargetMode="External"/><Relationship Id="rId3" Type="http://schemas.openxmlformats.org/officeDocument/2006/relationships/hyperlink" Target="https://zh.wikipedia.org/wiki/%E5%85%AC%E6%B0%91" TargetMode="External"/><Relationship Id="rId7" Type="http://schemas.openxmlformats.org/officeDocument/2006/relationships/hyperlink" Target="https://zh.wikipedia.org/wiki/%E7%A4%BE%E6%9C%83" TargetMode="External"/><Relationship Id="rId12" Type="http://schemas.openxmlformats.org/officeDocument/2006/relationships/hyperlink" Target="https://zh.wikipedia.org/wiki/%E8%99%90%E5%BE%85" TargetMode="External"/><Relationship Id="rId2" Type="http://schemas.openxmlformats.org/officeDocument/2006/relationships/hyperlink" Target="https://zh.wikipedia.org/wiki/%E4%BA%BA%E6%AC%8A" TargetMode="External"/><Relationship Id="rId1" Type="http://schemas.openxmlformats.org/officeDocument/2006/relationships/slideLayout" Target="../slideLayouts/slideLayout2.xml"/><Relationship Id="rId6" Type="http://schemas.openxmlformats.org/officeDocument/2006/relationships/hyperlink" Target="https://zh.wikipedia.org/wiki/%E6%96%87%E5%8C%96" TargetMode="External"/><Relationship Id="rId11" Type="http://schemas.openxmlformats.org/officeDocument/2006/relationships/hyperlink" Target="https://zh.wikipedia.org/wiki/%E5%89%9D%E5%89%8A" TargetMode="External"/><Relationship Id="rId5" Type="http://schemas.openxmlformats.org/officeDocument/2006/relationships/hyperlink" Target="https://zh.wikipedia.org/wiki/%E6%94%BF%E6%B2%BB" TargetMode="External"/><Relationship Id="rId10" Type="http://schemas.openxmlformats.org/officeDocument/2006/relationships/hyperlink" Target="https://zh.wikipedia.org/w/index.php?title=%E4%BB%BB%E6%8B%A9%E8%AE%AE%E5%AE%9A%E4%B9%A6&amp;action=edit&amp;redlink=1" TargetMode="External"/><Relationship Id="rId4" Type="http://schemas.openxmlformats.org/officeDocument/2006/relationships/hyperlink" Target="https://zh.wikipedia.org/wiki/%E7%B6%93%E6%BF%9F" TargetMode="External"/><Relationship Id="rId9" Type="http://schemas.openxmlformats.org/officeDocument/2006/relationships/hyperlink" Target="https://zh.wikipedia.org/wiki/%E7%BE%8E%E5%9C%8B" TargetMode="External"/><Relationship Id="rId14" Type="http://schemas.openxmlformats.org/officeDocument/2006/relationships/hyperlink" Target="https://zh.wikipedia.org/wiki/%E7%A4%BE%E4%BA%A4"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cylaw.org.tw/about/related-laws/30/12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extLst>
              <a:ext uri="{FF2B5EF4-FFF2-40B4-BE49-F238E27FC236}">
                <a16:creationId xmlns:a16="http://schemas.microsoft.com/office/drawing/2014/main" id="{177D3956-6768-499F-B975-6BD554930525}"/>
              </a:ext>
            </a:extLst>
          </p:cNvPr>
          <p:cNvSpPr/>
          <p:nvPr/>
        </p:nvSpPr>
        <p:spPr>
          <a:xfrm>
            <a:off x="1394747" y="1268760"/>
            <a:ext cx="6984776" cy="372409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zh-TW" altLang="en-US" sz="5400" dirty="0">
                <a:ln w="11430"/>
                <a:solidFill>
                  <a:srgbClr val="0070C0"/>
                </a:solidFill>
                <a:effectLst>
                  <a:outerShdw blurRad="50800" dist="39000" dir="5460000" algn="tl">
                    <a:srgbClr val="000000">
                      <a:alpha val="38000"/>
                    </a:srgbClr>
                  </a:outerShdw>
                </a:effectLst>
                <a:latin typeface="標楷體" panose="03000509000000000000" pitchFamily="65" charset="-120"/>
                <a:ea typeface="標楷體" panose="03000509000000000000" pitchFamily="65" charset="-120"/>
              </a:rPr>
              <a:t>聯合國兒童權利公約</a:t>
            </a:r>
            <a:endParaRPr lang="en-US" altLang="zh-TW" sz="5400" dirty="0">
              <a:ln w="11430"/>
              <a:solidFill>
                <a:srgbClr val="0070C0"/>
              </a:solidFill>
              <a:effectLst>
                <a:outerShdw blurRad="50800" dist="39000" dir="5460000" algn="tl">
                  <a:srgbClr val="000000">
                    <a:alpha val="38000"/>
                  </a:srgbClr>
                </a:outerShdw>
              </a:effectLst>
              <a:latin typeface="標楷體" panose="03000509000000000000" pitchFamily="65" charset="-120"/>
              <a:ea typeface="標楷體" panose="03000509000000000000" pitchFamily="65" charset="-120"/>
            </a:endParaRPr>
          </a:p>
          <a:p>
            <a:pPr algn="ctr" eaLnBrk="1" hangingPunct="1">
              <a:defRPr/>
            </a:pPr>
            <a:endParaRPr lang="en-US" altLang="zh-TW" sz="1800" b="1" dirty="0">
              <a:ln w="11430"/>
              <a:solidFill>
                <a:srgbClr val="FF0000"/>
              </a:solidFill>
              <a:effectLst>
                <a:outerShdw blurRad="50800" dist="39000" dir="5460000" algn="tl">
                  <a:srgbClr val="000000">
                    <a:alpha val="38000"/>
                  </a:srgbClr>
                </a:outerShdw>
              </a:effectLst>
              <a:latin typeface="標楷體" panose="03000509000000000000" pitchFamily="65" charset="-120"/>
              <a:ea typeface="標楷體" panose="03000509000000000000" pitchFamily="65" charset="-120"/>
            </a:endParaRPr>
          </a:p>
          <a:p>
            <a:pPr eaLnBrk="1" hangingPunct="1">
              <a:defRPr/>
            </a:pPr>
            <a:r>
              <a:rPr lang="zh-TW" altLang="en-US" sz="2800" dirty="0" smtClean="0">
                <a:ln w="11430"/>
                <a:solidFill>
                  <a:srgbClr val="FF0000"/>
                </a:solidFill>
                <a:effectLst>
                  <a:outerShdw blurRad="50800" dist="39000" dir="5460000" algn="tl">
                    <a:srgbClr val="000000">
                      <a:alpha val="38000"/>
                    </a:srgbClr>
                  </a:outerShdw>
                </a:effectLst>
                <a:latin typeface="標楷體" panose="03000509000000000000" pitchFamily="65" charset="-120"/>
                <a:ea typeface="標楷體" panose="03000509000000000000" pitchFamily="65" charset="-120"/>
              </a:rPr>
              <a:t>  </a:t>
            </a:r>
            <a:endParaRPr lang="en-US" altLang="zh-TW" sz="2800" dirty="0" smtClean="0">
              <a:ln w="11430"/>
              <a:solidFill>
                <a:srgbClr val="FF0000"/>
              </a:solidFill>
              <a:effectLst>
                <a:outerShdw blurRad="50800" dist="39000" dir="5460000" algn="tl">
                  <a:srgbClr val="000000">
                    <a:alpha val="38000"/>
                  </a:srgbClr>
                </a:outerShdw>
              </a:effectLst>
              <a:latin typeface="標楷體" panose="03000509000000000000" pitchFamily="65" charset="-120"/>
              <a:ea typeface="標楷體" panose="03000509000000000000" pitchFamily="65" charset="-120"/>
            </a:endParaRPr>
          </a:p>
          <a:p>
            <a:pPr eaLnBrk="1" hangingPunct="1">
              <a:defRPr/>
            </a:pPr>
            <a:r>
              <a:rPr lang="zh-TW" altLang="en-US" sz="2800" dirty="0" smtClean="0">
                <a:ln w="11430"/>
                <a:solidFill>
                  <a:srgbClr val="FF0000"/>
                </a:solidFill>
                <a:effectLst>
                  <a:outerShdw blurRad="50800" dist="39000" dir="5460000" algn="tl">
                    <a:srgbClr val="000000">
                      <a:alpha val="38000"/>
                    </a:srgbClr>
                  </a:outerShdw>
                </a:effectLst>
                <a:latin typeface="標楷體" panose="03000509000000000000" pitchFamily="65" charset="-120"/>
                <a:ea typeface="標楷體" panose="03000509000000000000" pitchFamily="65" charset="-120"/>
              </a:rPr>
              <a:t>  </a:t>
            </a:r>
            <a:r>
              <a:rPr lang="en-US" altLang="zh-TW" sz="2800" dirty="0" smtClean="0">
                <a:ln w="11430"/>
                <a:solidFill>
                  <a:srgbClr val="FF0000"/>
                </a:solidFill>
                <a:effectLst>
                  <a:outerShdw blurRad="50800" dist="39000" dir="5460000" algn="tl">
                    <a:srgbClr val="000000">
                      <a:alpha val="38000"/>
                    </a:srgbClr>
                  </a:outerShdw>
                </a:effectLst>
                <a:latin typeface="標楷體" panose="03000509000000000000" pitchFamily="65" charset="-120"/>
                <a:ea typeface="標楷體" panose="03000509000000000000" pitchFamily="65" charset="-120"/>
              </a:rPr>
              <a:t>—</a:t>
            </a:r>
            <a:r>
              <a:rPr lang="zh-TW" altLang="en-US" sz="2800" dirty="0" smtClean="0">
                <a:ln w="11430"/>
                <a:solidFill>
                  <a:srgbClr val="FF0000"/>
                </a:solidFill>
                <a:effectLst>
                  <a:outerShdw blurRad="50800" dist="39000" dir="5460000" algn="tl">
                    <a:srgbClr val="000000">
                      <a:alpha val="38000"/>
                    </a:srgbClr>
                  </a:outerShdw>
                </a:effectLst>
                <a:latin typeface="標楷體" panose="03000509000000000000" pitchFamily="65" charset="-120"/>
                <a:ea typeface="標楷體" panose="03000509000000000000" pitchFamily="65" charset="-120"/>
              </a:rPr>
              <a:t>兒童</a:t>
            </a:r>
            <a:r>
              <a:rPr lang="zh-TW" altLang="en-US" sz="2800" dirty="0" smtClean="0">
                <a:ln w="11430"/>
                <a:solidFill>
                  <a:srgbClr val="FF0000"/>
                </a:solidFill>
                <a:effectLst>
                  <a:outerShdw blurRad="50800" dist="39000" dir="5460000" algn="tl">
                    <a:srgbClr val="000000">
                      <a:alpha val="38000"/>
                    </a:srgbClr>
                  </a:outerShdw>
                </a:effectLst>
                <a:latin typeface="標楷體" panose="03000509000000000000" pitchFamily="65" charset="-120"/>
                <a:ea typeface="標楷體" panose="03000509000000000000" pitchFamily="65" charset="-120"/>
              </a:rPr>
              <a:t>權利相關法規與兒童權利</a:t>
            </a:r>
            <a:r>
              <a:rPr lang="zh-TW" altLang="en-US" sz="2800" dirty="0" smtClean="0">
                <a:ln w="11430"/>
                <a:solidFill>
                  <a:srgbClr val="FF0000"/>
                </a:solidFill>
                <a:effectLst>
                  <a:outerShdw blurRad="50800" dist="39000" dir="5460000" algn="tl">
                    <a:srgbClr val="000000">
                      <a:alpha val="38000"/>
                    </a:srgbClr>
                  </a:outerShdw>
                </a:effectLst>
                <a:latin typeface="標楷體" panose="03000509000000000000" pitchFamily="65" charset="-120"/>
                <a:ea typeface="標楷體" panose="03000509000000000000" pitchFamily="65" charset="-120"/>
              </a:rPr>
              <a:t>公約</a:t>
            </a:r>
            <a:endParaRPr lang="en-US" altLang="zh-TW" sz="2800" dirty="0" smtClean="0">
              <a:ln w="11430"/>
              <a:solidFill>
                <a:srgbClr val="FF0000"/>
              </a:solidFill>
              <a:effectLst>
                <a:outerShdw blurRad="50800" dist="39000" dir="5460000" algn="tl">
                  <a:srgbClr val="000000">
                    <a:alpha val="38000"/>
                  </a:srgbClr>
                </a:outerShdw>
              </a:effectLst>
              <a:latin typeface="標楷體" panose="03000509000000000000" pitchFamily="65" charset="-120"/>
              <a:ea typeface="標楷體" panose="03000509000000000000" pitchFamily="65" charset="-120"/>
            </a:endParaRPr>
          </a:p>
          <a:p>
            <a:pPr eaLnBrk="1" hangingPunct="1">
              <a:defRPr/>
            </a:pPr>
            <a:r>
              <a:rPr lang="zh-TW" altLang="en-US" sz="2800" dirty="0" smtClean="0">
                <a:ln w="11430"/>
                <a:solidFill>
                  <a:srgbClr val="FF0000"/>
                </a:solidFill>
                <a:effectLst>
                  <a:outerShdw blurRad="50800" dist="39000" dir="5460000" algn="tl">
                    <a:srgbClr val="000000">
                      <a:alpha val="38000"/>
                    </a:srgbClr>
                  </a:outerShdw>
                </a:effectLst>
                <a:latin typeface="標楷體" panose="03000509000000000000" pitchFamily="65" charset="-120"/>
                <a:ea typeface="標楷體" panose="03000509000000000000" pitchFamily="65" charset="-120"/>
              </a:rPr>
              <a:t>  </a:t>
            </a:r>
            <a:r>
              <a:rPr lang="en-US" altLang="zh-TW" sz="2800" dirty="0" smtClean="0">
                <a:ln w="11430"/>
                <a:solidFill>
                  <a:srgbClr val="FF0000"/>
                </a:solidFill>
                <a:effectLst>
                  <a:outerShdw blurRad="50800" dist="39000" dir="5460000" algn="tl">
                    <a:srgbClr val="000000">
                      <a:alpha val="38000"/>
                    </a:srgbClr>
                  </a:outerShdw>
                </a:effectLst>
                <a:latin typeface="標楷體" panose="03000509000000000000" pitchFamily="65" charset="-120"/>
                <a:ea typeface="標楷體" panose="03000509000000000000" pitchFamily="65" charset="-120"/>
              </a:rPr>
              <a:t>—</a:t>
            </a:r>
            <a:r>
              <a:rPr lang="zh-TW" altLang="en-US" sz="2800" dirty="0" smtClean="0">
                <a:ln w="11430"/>
                <a:solidFill>
                  <a:srgbClr val="FF0000"/>
                </a:solidFill>
                <a:effectLst>
                  <a:outerShdw blurRad="50800" dist="39000" dir="5460000" algn="tl">
                    <a:srgbClr val="000000">
                      <a:alpha val="38000"/>
                    </a:srgbClr>
                  </a:outerShdw>
                </a:effectLst>
                <a:latin typeface="標楷體" panose="03000509000000000000" pitchFamily="65" charset="-120"/>
                <a:ea typeface="標楷體" panose="03000509000000000000" pitchFamily="65" charset="-120"/>
              </a:rPr>
              <a:t>國家</a:t>
            </a:r>
            <a:r>
              <a:rPr lang="zh-TW" altLang="en-US" sz="2800" dirty="0" smtClean="0">
                <a:ln w="11430"/>
                <a:solidFill>
                  <a:srgbClr val="FF0000"/>
                </a:solidFill>
                <a:effectLst>
                  <a:outerShdw blurRad="50800" dist="39000" dir="5460000" algn="tl">
                    <a:srgbClr val="000000">
                      <a:alpha val="38000"/>
                    </a:srgbClr>
                  </a:outerShdw>
                </a:effectLst>
                <a:latin typeface="標楷體" panose="03000509000000000000" pitchFamily="65" charset="-120"/>
                <a:ea typeface="標楷體" panose="03000509000000000000" pitchFamily="65" charset="-120"/>
              </a:rPr>
              <a:t>報告結論性意見與服務</a:t>
            </a:r>
            <a:r>
              <a:rPr lang="zh-TW" altLang="en-US" sz="2800" dirty="0">
                <a:ln w="11430"/>
                <a:solidFill>
                  <a:srgbClr val="FF0000"/>
                </a:solidFill>
                <a:effectLst>
                  <a:outerShdw blurRad="50800" dist="39000" dir="5460000" algn="tl">
                    <a:srgbClr val="000000">
                      <a:alpha val="38000"/>
                    </a:srgbClr>
                  </a:outerShdw>
                </a:effectLst>
                <a:latin typeface="標楷體" panose="03000509000000000000" pitchFamily="65" charset="-120"/>
                <a:ea typeface="標楷體" panose="03000509000000000000" pitchFamily="65" charset="-120"/>
              </a:rPr>
              <a:t>實踐</a:t>
            </a:r>
            <a:endParaRPr lang="en-US" altLang="zh-TW" sz="2800" dirty="0">
              <a:ln w="11430"/>
              <a:solidFill>
                <a:srgbClr val="FF0000"/>
              </a:solidFill>
              <a:effectLst>
                <a:outerShdw blurRad="50800" dist="39000" dir="5460000" algn="tl">
                  <a:srgbClr val="000000">
                    <a:alpha val="38000"/>
                  </a:srgbClr>
                </a:outerShdw>
              </a:effectLst>
              <a:latin typeface="標楷體" panose="03000509000000000000" pitchFamily="65" charset="-120"/>
              <a:ea typeface="標楷體" panose="03000509000000000000" pitchFamily="65" charset="-120"/>
            </a:endParaRPr>
          </a:p>
          <a:p>
            <a:pPr algn="ctr" eaLnBrk="1" hangingPunct="1">
              <a:defRPr/>
            </a:pPr>
            <a:endParaRPr lang="en-US" altLang="zh-TW" sz="4000" b="1" dirty="0">
              <a:ln w="11430"/>
              <a:solidFill>
                <a:srgbClr val="FF0000"/>
              </a:solidFill>
              <a:effectLst>
                <a:outerShdw blurRad="50800" dist="39000" dir="5460000" algn="tl">
                  <a:srgbClr val="000000">
                    <a:alpha val="38000"/>
                  </a:srgbClr>
                </a:outerShdw>
              </a:effectLst>
              <a:latin typeface="標楷體" panose="03000509000000000000" pitchFamily="65" charset="-120"/>
              <a:ea typeface="標楷體" panose="03000509000000000000" pitchFamily="65" charset="-120"/>
            </a:endParaRPr>
          </a:p>
          <a:p>
            <a:pPr algn="ctr" eaLnBrk="1" hangingPunct="1">
              <a:defRPr/>
            </a:pPr>
            <a:endParaRPr lang="zh-TW" altLang="en-US" sz="4000" b="1" dirty="0">
              <a:ln w="11430"/>
              <a:solidFill>
                <a:srgbClr val="FF0000"/>
              </a:solidFill>
              <a:effectLst>
                <a:outerShdw blurRad="50800" dist="39000" dir="5460000" algn="tl">
                  <a:srgbClr val="000000">
                    <a:alpha val="38000"/>
                  </a:srgbClr>
                </a:outerShdw>
              </a:effectLst>
              <a:latin typeface="標楷體" panose="03000509000000000000" pitchFamily="65" charset="-120"/>
              <a:ea typeface="標楷體" panose="03000509000000000000" pitchFamily="65" charset="-120"/>
            </a:endParaRPr>
          </a:p>
        </p:txBody>
      </p:sp>
      <p:pic>
        <p:nvPicPr>
          <p:cNvPr id="15363" name="圖片 8" descr="地球.jpg">
            <a:extLst>
              <a:ext uri="{FF2B5EF4-FFF2-40B4-BE49-F238E27FC236}">
                <a16:creationId xmlns:a16="http://schemas.microsoft.com/office/drawing/2014/main" id="{ED3EA67A-49CC-491C-B8B4-34F54C9B28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5948" y="4797152"/>
            <a:ext cx="1295400"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文字方塊 7">
            <a:extLst>
              <a:ext uri="{FF2B5EF4-FFF2-40B4-BE49-F238E27FC236}">
                <a16:creationId xmlns:a16="http://schemas.microsoft.com/office/drawing/2014/main" id="{A4A0CA34-9DE5-4C4D-8EE5-2359F22D3075}"/>
              </a:ext>
            </a:extLst>
          </p:cNvPr>
          <p:cNvSpPr txBox="1">
            <a:spLocks noChangeArrowheads="1"/>
          </p:cNvSpPr>
          <p:nvPr/>
        </p:nvSpPr>
        <p:spPr bwMode="auto">
          <a:xfrm>
            <a:off x="2555689" y="5345058"/>
            <a:ext cx="53283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新細明體" panose="02020500000000000000" pitchFamily="18" charset="-12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新細明體" panose="02020500000000000000" pitchFamily="18" charset="-12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新細明體" panose="02020500000000000000" pitchFamily="18" charset="-12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新細明體" panose="02020500000000000000" pitchFamily="18" charset="-120"/>
              </a:defRPr>
            </a:lvl9pPr>
          </a:lstStyle>
          <a:p>
            <a:pPr algn="ctr" eaLnBrk="1" hangingPunct="1">
              <a:spcBef>
                <a:spcPct val="0"/>
              </a:spcBef>
              <a:buFontTx/>
              <a:buNone/>
            </a:pPr>
            <a:r>
              <a:rPr lang="zh-TW" altLang="en-US" sz="2400" dirty="0" smtClean="0">
                <a:solidFill>
                  <a:srgbClr val="0070C0"/>
                </a:solidFill>
                <a:latin typeface="標楷體" panose="03000509000000000000" pitchFamily="65" charset="-120"/>
                <a:ea typeface="標楷體" panose="03000509000000000000" pitchFamily="65" charset="-120"/>
              </a:rPr>
              <a:t>家扶基金會認養處 </a:t>
            </a:r>
            <a:r>
              <a:rPr lang="zh-TW" altLang="en-US" sz="2400" dirty="0">
                <a:solidFill>
                  <a:srgbClr val="0070C0"/>
                </a:solidFill>
                <a:latin typeface="標楷體" panose="03000509000000000000" pitchFamily="65" charset="-120"/>
                <a:ea typeface="標楷體" panose="03000509000000000000" pitchFamily="65" charset="-120"/>
              </a:rPr>
              <a:t>魏季李 </a:t>
            </a:r>
            <a:r>
              <a:rPr lang="en-US" altLang="zh-TW" sz="1600" dirty="0" smtClean="0">
                <a:solidFill>
                  <a:srgbClr val="0070C0"/>
                </a:solidFill>
                <a:latin typeface="標楷體" panose="03000509000000000000" pitchFamily="65" charset="-120"/>
                <a:ea typeface="標楷體" panose="03000509000000000000" pitchFamily="65" charset="-120"/>
              </a:rPr>
              <a:t>2025.03.16</a:t>
            </a:r>
            <a:endParaRPr lang="zh-TW" altLang="en-US" sz="1600" dirty="0">
              <a:solidFill>
                <a:srgbClr val="0070C0"/>
              </a:solidFill>
              <a:latin typeface="標楷體" panose="03000509000000000000" pitchFamily="65" charset="-120"/>
              <a:ea typeface="標楷體" panose="03000509000000000000" pitchFamily="65"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標題 1">
            <a:extLst>
              <a:ext uri="{FF2B5EF4-FFF2-40B4-BE49-F238E27FC236}">
                <a16:creationId xmlns:a16="http://schemas.microsoft.com/office/drawing/2014/main" id="{69FB49C0-4231-4101-8101-4D0FD89B0088}"/>
              </a:ext>
            </a:extLst>
          </p:cNvPr>
          <p:cNvSpPr>
            <a:spLocks noGrp="1"/>
          </p:cNvSpPr>
          <p:nvPr>
            <p:ph type="title"/>
          </p:nvPr>
        </p:nvSpPr>
        <p:spPr>
          <a:xfrm>
            <a:off x="457200" y="389409"/>
            <a:ext cx="8229600" cy="1095375"/>
          </a:xfrm>
        </p:spPr>
        <p:txBody>
          <a:bodyPr/>
          <a:lstStyle/>
          <a:p>
            <a:r>
              <a:rPr lang="zh-TW" altLang="en-US" sz="3600" dirty="0">
                <a:solidFill>
                  <a:schemeClr val="tx2"/>
                </a:solidFill>
                <a:latin typeface="標楷體" panose="03000509000000000000" pitchFamily="65" charset="-120"/>
                <a:ea typeface="標楷體" panose="03000509000000000000" pitchFamily="65" charset="-120"/>
              </a:rPr>
              <a:t>台灣兒童權利公約國內法化大紀事</a:t>
            </a:r>
          </a:p>
        </p:txBody>
      </p:sp>
      <p:sp>
        <p:nvSpPr>
          <p:cNvPr id="21507" name="內容版面配置區 2">
            <a:extLst>
              <a:ext uri="{FF2B5EF4-FFF2-40B4-BE49-F238E27FC236}">
                <a16:creationId xmlns:a16="http://schemas.microsoft.com/office/drawing/2014/main" id="{74B7E328-2D0C-4D88-BF9B-37901AB0DCF5}"/>
              </a:ext>
            </a:extLst>
          </p:cNvPr>
          <p:cNvSpPr>
            <a:spLocks noGrp="1"/>
          </p:cNvSpPr>
          <p:nvPr>
            <p:ph idx="1"/>
          </p:nvPr>
        </p:nvSpPr>
        <p:spPr>
          <a:xfrm>
            <a:off x="457200" y="1376363"/>
            <a:ext cx="8229600" cy="5092228"/>
          </a:xfrm>
        </p:spPr>
        <p:txBody>
          <a:bodyPr/>
          <a:lstStyle/>
          <a:p>
            <a:r>
              <a:rPr lang="en-US" altLang="zh-TW" sz="1800" dirty="0">
                <a:latin typeface="標楷體" panose="03000509000000000000" pitchFamily="65" charset="-120"/>
                <a:ea typeface="標楷體" panose="03000509000000000000" pitchFamily="65" charset="-120"/>
              </a:rPr>
              <a:t>103.6.4《</a:t>
            </a:r>
            <a:r>
              <a:rPr lang="zh-TW" altLang="en-US" sz="1800" dirty="0">
                <a:latin typeface="標楷體" panose="03000509000000000000" pitchFamily="65" charset="-120"/>
                <a:ea typeface="標楷體" panose="03000509000000000000" pitchFamily="65" charset="-120"/>
              </a:rPr>
              <a:t>兒童權利公約施行法</a:t>
            </a:r>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經總統華總一義字第</a:t>
            </a:r>
            <a:r>
              <a:rPr lang="en-US" altLang="zh-TW" sz="1800" dirty="0">
                <a:latin typeface="標楷體" panose="03000509000000000000" pitchFamily="65" charset="-120"/>
                <a:ea typeface="標楷體" panose="03000509000000000000" pitchFamily="65" charset="-120"/>
              </a:rPr>
              <a:t>10300085351</a:t>
            </a:r>
            <a:r>
              <a:rPr lang="zh-TW" altLang="en-US" sz="1800" dirty="0">
                <a:latin typeface="標楷體" panose="03000509000000000000" pitchFamily="65" charset="-120"/>
                <a:ea typeface="標楷體" panose="03000509000000000000" pitchFamily="65" charset="-120"/>
              </a:rPr>
              <a:t>號令制定公布。</a:t>
            </a:r>
            <a:endParaRPr lang="en-US" altLang="zh-TW" sz="1800" dirty="0">
              <a:latin typeface="標楷體" panose="03000509000000000000" pitchFamily="65" charset="-120"/>
              <a:ea typeface="標楷體" panose="03000509000000000000" pitchFamily="65" charset="-120"/>
            </a:endParaRPr>
          </a:p>
          <a:p>
            <a:r>
              <a:rPr lang="en-US" altLang="zh-TW" sz="1800" dirty="0">
                <a:solidFill>
                  <a:srgbClr val="C00000"/>
                </a:solidFill>
                <a:latin typeface="標楷體" panose="03000509000000000000" pitchFamily="65" charset="-120"/>
                <a:ea typeface="標楷體" panose="03000509000000000000" pitchFamily="65" charset="-120"/>
              </a:rPr>
              <a:t>105.11.9</a:t>
            </a:r>
            <a:r>
              <a:rPr lang="zh-TW" altLang="en-US" sz="1800" dirty="0">
                <a:solidFill>
                  <a:srgbClr val="C00000"/>
                </a:solidFill>
                <a:latin typeface="標楷體" panose="03000509000000000000" pitchFamily="65" charset="-120"/>
                <a:ea typeface="標楷體" panose="03000509000000000000" pitchFamily="65" charset="-120"/>
              </a:rPr>
              <a:t>行政院核定兒童權利公約首次國家報告。</a:t>
            </a:r>
            <a:endParaRPr lang="en-US" altLang="zh-TW" sz="1800" dirty="0">
              <a:solidFill>
                <a:srgbClr val="C00000"/>
              </a:solidFill>
              <a:latin typeface="標楷體" panose="03000509000000000000" pitchFamily="65" charset="-120"/>
              <a:ea typeface="標楷體" panose="03000509000000000000" pitchFamily="65" charset="-120"/>
            </a:endParaRPr>
          </a:p>
          <a:p>
            <a:r>
              <a:rPr lang="en-US" altLang="zh-TW" sz="1800" dirty="0">
                <a:latin typeface="標楷體" panose="03000509000000000000" pitchFamily="65" charset="-120"/>
                <a:ea typeface="標楷體" panose="03000509000000000000" pitchFamily="65" charset="-120"/>
              </a:rPr>
              <a:t>106.7.5</a:t>
            </a:r>
            <a:r>
              <a:rPr lang="zh-TW" altLang="en-US" sz="1800" dirty="0">
                <a:latin typeface="標楷體" panose="03000509000000000000" pitchFamily="65" charset="-120"/>
                <a:ea typeface="標楷體" panose="03000509000000000000" pitchFamily="65" charset="-120"/>
              </a:rPr>
              <a:t>國際審查委員提出問題清單，</a:t>
            </a:r>
            <a:r>
              <a:rPr lang="zh-TW" altLang="en-US" sz="1800" dirty="0">
                <a:solidFill>
                  <a:srgbClr val="C00000"/>
                </a:solidFill>
                <a:latin typeface="標楷體" panose="03000509000000000000" pitchFamily="65" charset="-120"/>
                <a:ea typeface="標楷體" panose="03000509000000000000" pitchFamily="65" charset="-120"/>
              </a:rPr>
              <a:t>共計</a:t>
            </a:r>
            <a:r>
              <a:rPr lang="en-US" altLang="zh-TW" sz="1800" dirty="0">
                <a:solidFill>
                  <a:srgbClr val="C00000"/>
                </a:solidFill>
                <a:latin typeface="標楷體" panose="03000509000000000000" pitchFamily="65" charset="-120"/>
                <a:ea typeface="標楷體" panose="03000509000000000000" pitchFamily="65" charset="-120"/>
              </a:rPr>
              <a:t>87</a:t>
            </a:r>
            <a:r>
              <a:rPr lang="zh-TW" altLang="en-US" sz="1800" dirty="0">
                <a:solidFill>
                  <a:srgbClr val="C00000"/>
                </a:solidFill>
                <a:latin typeface="標楷體" panose="03000509000000000000" pitchFamily="65" charset="-120"/>
                <a:ea typeface="標楷體" panose="03000509000000000000" pitchFamily="65" charset="-120"/>
              </a:rPr>
              <a:t>點</a:t>
            </a:r>
            <a:r>
              <a:rPr lang="zh-TW" altLang="en-US" sz="1800" dirty="0">
                <a:latin typeface="標楷體" panose="03000509000000000000" pitchFamily="65" charset="-120"/>
                <a:ea typeface="標楷體" panose="03000509000000000000" pitchFamily="65" charset="-120"/>
              </a:rPr>
              <a:t>，政府回復內容於</a:t>
            </a:r>
            <a:r>
              <a:rPr lang="en-US" altLang="zh-TW" sz="1800" dirty="0">
                <a:latin typeface="標楷體" panose="03000509000000000000" pitchFamily="65" charset="-120"/>
                <a:ea typeface="標楷體" panose="03000509000000000000" pitchFamily="65" charset="-120"/>
              </a:rPr>
              <a:t>106</a:t>
            </a:r>
            <a:r>
              <a:rPr lang="zh-TW" altLang="en-US" sz="1800" dirty="0">
                <a:latin typeface="標楷體" panose="03000509000000000000" pitchFamily="65" charset="-120"/>
                <a:ea typeface="標楷體" panose="03000509000000000000" pitchFamily="65" charset="-120"/>
              </a:rPr>
              <a:t>年</a:t>
            </a:r>
            <a:r>
              <a:rPr lang="en-US" altLang="zh-TW" sz="1800" dirty="0">
                <a:latin typeface="標楷體" panose="03000509000000000000" pitchFamily="65" charset="-120"/>
                <a:ea typeface="標楷體" panose="03000509000000000000" pitchFamily="65" charset="-120"/>
              </a:rPr>
              <a:t>9</a:t>
            </a:r>
            <a:r>
              <a:rPr lang="zh-TW" altLang="en-US" sz="1800" dirty="0">
                <a:latin typeface="標楷體" panose="03000509000000000000" pitchFamily="65" charset="-120"/>
                <a:ea typeface="標楷體" panose="03000509000000000000" pitchFamily="65" charset="-120"/>
              </a:rPr>
              <a:t>月</a:t>
            </a:r>
            <a:r>
              <a:rPr lang="en-US" altLang="zh-TW" sz="1800" dirty="0">
                <a:latin typeface="標楷體" panose="03000509000000000000" pitchFamily="65" charset="-120"/>
                <a:ea typeface="標楷體" panose="03000509000000000000" pitchFamily="65" charset="-120"/>
              </a:rPr>
              <a:t>8</a:t>
            </a:r>
            <a:r>
              <a:rPr lang="zh-TW" altLang="en-US" sz="1800" dirty="0">
                <a:latin typeface="標楷體" panose="03000509000000000000" pitchFamily="65" charset="-120"/>
                <a:ea typeface="標楷體" panose="03000509000000000000" pitchFamily="65" charset="-120"/>
              </a:rPr>
              <a:t>日公布。</a:t>
            </a:r>
            <a:endParaRPr lang="en-US" altLang="zh-TW" sz="1800" dirty="0">
              <a:latin typeface="標楷體" panose="03000509000000000000" pitchFamily="65" charset="-120"/>
              <a:ea typeface="標楷體" panose="03000509000000000000" pitchFamily="65" charset="-120"/>
            </a:endParaRPr>
          </a:p>
          <a:p>
            <a:r>
              <a:rPr lang="en-US" altLang="zh-TW" sz="1800" dirty="0">
                <a:latin typeface="標楷體" panose="03000509000000000000" pitchFamily="65" charset="-120"/>
                <a:ea typeface="標楷體" panose="03000509000000000000" pitchFamily="65" charset="-120"/>
              </a:rPr>
              <a:t>107.6.29-107.9.6</a:t>
            </a:r>
            <a:r>
              <a:rPr lang="zh-TW" altLang="en-US" sz="1800" dirty="0">
                <a:latin typeface="標楷體" panose="03000509000000000000" pitchFamily="65" charset="-120"/>
                <a:ea typeface="標楷體" panose="03000509000000000000" pitchFamily="65" charset="-120"/>
              </a:rPr>
              <a:t>召開「兒童權利公約首次國家報告國際審查結論性意見</a:t>
            </a:r>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各權責機關落實節結論意見後續行動回應表初稿」第一輪審查會議（</a:t>
            </a:r>
            <a:r>
              <a:rPr lang="en-US" altLang="zh-TW" sz="1800" dirty="0">
                <a:latin typeface="標楷體" panose="03000509000000000000" pitchFamily="65" charset="-120"/>
                <a:ea typeface="標楷體" panose="03000509000000000000" pitchFamily="65" charset="-120"/>
              </a:rPr>
              <a:t>18</a:t>
            </a:r>
            <a:r>
              <a:rPr lang="zh-TW" altLang="en-US" sz="1800" dirty="0">
                <a:latin typeface="標楷體" panose="03000509000000000000" pitchFamily="65" charset="-120"/>
                <a:ea typeface="標楷體" panose="03000509000000000000" pitchFamily="65" charset="-120"/>
              </a:rPr>
              <a:t>場）。</a:t>
            </a:r>
            <a:endParaRPr lang="en-US" altLang="zh-TW" sz="1800" dirty="0">
              <a:latin typeface="標楷體" panose="03000509000000000000" pitchFamily="65" charset="-120"/>
              <a:ea typeface="標楷體" panose="03000509000000000000" pitchFamily="65" charset="-120"/>
            </a:endParaRPr>
          </a:p>
          <a:p>
            <a:r>
              <a:rPr lang="en-US" altLang="zh-TW" sz="1800" dirty="0">
                <a:latin typeface="標楷體" panose="03000509000000000000" pitchFamily="65" charset="-120"/>
                <a:ea typeface="標楷體" panose="03000509000000000000" pitchFamily="65" charset="-120"/>
              </a:rPr>
              <a:t>107.10.1</a:t>
            </a:r>
            <a:r>
              <a:rPr lang="zh-TW" altLang="en-US" sz="1800" dirty="0">
                <a:latin typeface="標楷體" panose="03000509000000000000" pitchFamily="65" charset="-120"/>
                <a:ea typeface="標楷體" panose="03000509000000000000" pitchFamily="65" charset="-120"/>
              </a:rPr>
              <a:t>召開行政院兒童及少年福利與權益推動小組三屆第</a:t>
            </a:r>
            <a:r>
              <a:rPr lang="en-US" altLang="zh-TW" sz="1800" dirty="0">
                <a:latin typeface="標楷體" panose="03000509000000000000" pitchFamily="65" charset="-120"/>
                <a:ea typeface="標楷體" panose="03000509000000000000" pitchFamily="65" charset="-120"/>
              </a:rPr>
              <a:t>1</a:t>
            </a:r>
            <a:r>
              <a:rPr lang="zh-TW" altLang="en-US" sz="1800" dirty="0">
                <a:latin typeface="標楷體" panose="03000509000000000000" pitchFamily="65" charset="-120"/>
                <a:ea typeface="標楷體" panose="03000509000000000000" pitchFamily="65" charset="-120"/>
              </a:rPr>
              <a:t>次會議，報告兒童權利公約首次國家報告國際審查結論性意見辦理進度，並改於該小組第三屆第</a:t>
            </a:r>
            <a:r>
              <a:rPr lang="en-US" altLang="zh-TW" sz="1800" dirty="0">
                <a:latin typeface="標楷體" panose="03000509000000000000" pitchFamily="65" charset="-120"/>
                <a:ea typeface="標楷體" panose="03000509000000000000" pitchFamily="65" charset="-120"/>
              </a:rPr>
              <a:t>2</a:t>
            </a:r>
            <a:r>
              <a:rPr lang="zh-TW" altLang="en-US" sz="1800" dirty="0">
                <a:latin typeface="標楷體" panose="03000509000000000000" pitchFamily="65" charset="-120"/>
                <a:ea typeface="標楷體" panose="03000509000000000000" pitchFamily="65" charset="-120"/>
              </a:rPr>
              <a:t>次會議確認「兒童權利公約首次國家報告國際審查結論性意見</a:t>
            </a:r>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各權責機關落實結論意見後續行動回應表」，自</a:t>
            </a:r>
            <a:r>
              <a:rPr lang="en-US" altLang="zh-TW" sz="1800" dirty="0">
                <a:latin typeface="標楷體" panose="03000509000000000000" pitchFamily="65" charset="-120"/>
                <a:ea typeface="標楷體" panose="03000509000000000000" pitchFamily="65" charset="-120"/>
              </a:rPr>
              <a:t>108</a:t>
            </a:r>
            <a:r>
              <a:rPr lang="zh-TW" altLang="en-US" sz="1800" dirty="0">
                <a:latin typeface="標楷體" panose="03000509000000000000" pitchFamily="65" charset="-120"/>
                <a:ea typeface="標楷體" panose="03000509000000000000" pitchFamily="65" charset="-120"/>
              </a:rPr>
              <a:t>年</a:t>
            </a:r>
            <a:r>
              <a:rPr lang="en-US" altLang="zh-TW" sz="1800" dirty="0">
                <a:latin typeface="標楷體" panose="03000509000000000000" pitchFamily="65" charset="-120"/>
                <a:ea typeface="標楷體" panose="03000509000000000000" pitchFamily="65" charset="-120"/>
              </a:rPr>
              <a:t>3</a:t>
            </a:r>
            <a:r>
              <a:rPr lang="zh-TW" altLang="en-US" sz="1800" dirty="0">
                <a:latin typeface="標楷體" panose="03000509000000000000" pitchFamily="65" charset="-120"/>
                <a:ea typeface="標楷體" panose="03000509000000000000" pitchFamily="65" charset="-120"/>
              </a:rPr>
              <a:t>月啟動追蹤管考作業。</a:t>
            </a:r>
            <a:endParaRPr lang="en-US" altLang="zh-TW" sz="1800" dirty="0">
              <a:latin typeface="標楷體" panose="03000509000000000000" pitchFamily="65" charset="-120"/>
              <a:ea typeface="標楷體" panose="03000509000000000000" pitchFamily="65" charset="-120"/>
            </a:endParaRPr>
          </a:p>
          <a:p>
            <a:r>
              <a:rPr lang="en-US" altLang="zh-TW" sz="1800" dirty="0">
                <a:latin typeface="標楷體" panose="03000509000000000000" pitchFamily="65" charset="-120"/>
                <a:ea typeface="標楷體" panose="03000509000000000000" pitchFamily="65" charset="-120"/>
              </a:rPr>
              <a:t>107.11.26</a:t>
            </a:r>
            <a:r>
              <a:rPr lang="zh-TW" altLang="en-US" sz="1800" dirty="0">
                <a:latin typeface="標楷體" panose="03000509000000000000" pitchFamily="65" charset="-120"/>
                <a:ea typeface="標楷體" panose="03000509000000000000" pitchFamily="65" charset="-120"/>
              </a:rPr>
              <a:t>召開「推動</a:t>
            </a:r>
            <a:r>
              <a:rPr lang="en-US" altLang="zh-TW" sz="1800" dirty="0">
                <a:latin typeface="標楷體" panose="03000509000000000000" pitchFamily="65" charset="-120"/>
                <a:ea typeface="標楷體" panose="03000509000000000000" pitchFamily="65" charset="-120"/>
              </a:rPr>
              <a:t>CRC</a:t>
            </a:r>
            <a:r>
              <a:rPr lang="zh-TW" altLang="en-US" sz="1800" dirty="0">
                <a:latin typeface="標楷體" panose="03000509000000000000" pitchFamily="65" charset="-120"/>
                <a:ea typeface="標楷體" panose="03000509000000000000" pitchFamily="65" charset="-120"/>
              </a:rPr>
              <a:t>公約施行法」第</a:t>
            </a:r>
            <a:r>
              <a:rPr lang="en-US" altLang="zh-TW" sz="1800" dirty="0">
                <a:latin typeface="標楷體" panose="03000509000000000000" pitchFamily="65" charset="-120"/>
                <a:ea typeface="標楷體" panose="03000509000000000000" pitchFamily="65" charset="-120"/>
              </a:rPr>
              <a:t>18</a:t>
            </a:r>
            <a:r>
              <a:rPr lang="zh-TW" altLang="en-US" sz="1800" dirty="0">
                <a:latin typeface="標楷體" panose="03000509000000000000" pitchFamily="65" charset="-120"/>
                <a:ea typeface="標楷體" panose="03000509000000000000" pitchFamily="65" charset="-120"/>
              </a:rPr>
              <a:t>次諮詢會議（涉及違反兒童權利公約之申訴機制）。</a:t>
            </a:r>
            <a:endParaRPr lang="en-US" altLang="zh-TW" sz="1800" dirty="0">
              <a:latin typeface="標楷體" panose="03000509000000000000" pitchFamily="65" charset="-120"/>
              <a:ea typeface="標楷體" panose="03000509000000000000" pitchFamily="65" charset="-120"/>
            </a:endParaRPr>
          </a:p>
          <a:p>
            <a:r>
              <a:rPr lang="en-US" altLang="zh-TW" sz="1800" dirty="0">
                <a:latin typeface="標楷體" panose="03000509000000000000" pitchFamily="65" charset="-120"/>
                <a:ea typeface="標楷體" panose="03000509000000000000" pitchFamily="65" charset="-120"/>
              </a:rPr>
              <a:t>107.12.25-108.1.9</a:t>
            </a:r>
            <a:r>
              <a:rPr lang="zh-TW" altLang="en-US" sz="1800" dirty="0">
                <a:latin typeface="標楷體" panose="03000509000000000000" pitchFamily="65" charset="-120"/>
                <a:ea typeface="標楷體" panose="03000509000000000000" pitchFamily="65" charset="-120"/>
              </a:rPr>
              <a:t>召開「兒童權利公約首次國家報告國際審查結論性意見</a:t>
            </a:r>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各權責機關落實結論意見後續行動回應表」第二輪審查會議（計</a:t>
            </a:r>
            <a:r>
              <a:rPr lang="en-US" altLang="zh-TW" sz="1800" dirty="0">
                <a:latin typeface="標楷體" panose="03000509000000000000" pitchFamily="65" charset="-120"/>
                <a:ea typeface="標楷體" panose="03000509000000000000" pitchFamily="65" charset="-120"/>
              </a:rPr>
              <a:t>3</a:t>
            </a:r>
            <a:r>
              <a:rPr lang="zh-TW" altLang="en-US" sz="1800" dirty="0">
                <a:latin typeface="標楷體" panose="03000509000000000000" pitchFamily="65" charset="-120"/>
                <a:ea typeface="標楷體" panose="03000509000000000000" pitchFamily="65" charset="-120"/>
              </a:rPr>
              <a:t>場）。</a:t>
            </a:r>
            <a:endParaRPr lang="en-US" altLang="zh-TW" sz="1800" dirty="0">
              <a:latin typeface="標楷體" panose="03000509000000000000" pitchFamily="65" charset="-120"/>
              <a:ea typeface="標楷體" panose="03000509000000000000" pitchFamily="65" charset="-120"/>
            </a:endParaRPr>
          </a:p>
          <a:p>
            <a:r>
              <a:rPr lang="en-US" altLang="zh-TW" sz="1800" dirty="0">
                <a:latin typeface="標楷體" panose="03000509000000000000" pitchFamily="65" charset="-120"/>
                <a:ea typeface="標楷體" panose="03000509000000000000" pitchFamily="65" charset="-120"/>
              </a:rPr>
              <a:t>108.1.28</a:t>
            </a:r>
            <a:r>
              <a:rPr lang="zh-TW" altLang="en-US" sz="1800" dirty="0">
                <a:latin typeface="標楷體" panose="03000509000000000000" pitchFamily="65" charset="-120"/>
                <a:ea typeface="標楷體" panose="03000509000000000000" pitchFamily="65" charset="-120"/>
              </a:rPr>
              <a:t>開始陸續召開「推動</a:t>
            </a:r>
            <a:r>
              <a:rPr lang="en-US" altLang="zh-TW" sz="1800" dirty="0">
                <a:latin typeface="標楷體" panose="03000509000000000000" pitchFamily="65" charset="-120"/>
                <a:ea typeface="標楷體" panose="03000509000000000000" pitchFamily="65" charset="-120"/>
              </a:rPr>
              <a:t>CRC</a:t>
            </a:r>
            <a:r>
              <a:rPr lang="zh-TW" altLang="en-US" sz="1800" dirty="0">
                <a:latin typeface="標楷體" panose="03000509000000000000" pitchFamily="65" charset="-120"/>
                <a:ea typeface="標楷體" panose="03000509000000000000" pitchFamily="65" charset="-120"/>
              </a:rPr>
              <a:t>施行法」諮詢會議（全面檢視法規清單諮詢會議）。</a:t>
            </a:r>
            <a:endParaRPr lang="zh-TW" alt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1800" dirty="0" smtClean="0">
                <a:latin typeface="標楷體" panose="03000509000000000000" pitchFamily="65" charset="-120"/>
                <a:ea typeface="標楷體" panose="03000509000000000000" pitchFamily="65" charset="-120"/>
              </a:rPr>
              <a:t>111.1.24</a:t>
            </a:r>
            <a:r>
              <a:rPr lang="zh-TW" altLang="en-US" sz="1800" dirty="0" smtClean="0">
                <a:latin typeface="標楷體" panose="03000509000000000000" pitchFamily="65" charset="-120"/>
                <a:ea typeface="標楷體" panose="03000509000000000000" pitchFamily="65" charset="-120"/>
              </a:rPr>
              <a:t>邀請</a:t>
            </a:r>
            <a:r>
              <a:rPr lang="zh-TW" altLang="en-US" sz="1800" dirty="0">
                <a:latin typeface="標楷體" panose="03000509000000000000" pitchFamily="65" charset="-120"/>
                <a:ea typeface="標楷體" panose="03000509000000000000" pitchFamily="65" charset="-120"/>
              </a:rPr>
              <a:t>國際審查委員</a:t>
            </a:r>
            <a:r>
              <a:rPr lang="en-US" altLang="zh-TW" sz="1800" dirty="0">
                <a:latin typeface="標楷體" panose="03000509000000000000" pitchFamily="65" charset="-120"/>
                <a:ea typeface="標楷體" panose="03000509000000000000" pitchFamily="65" charset="-120"/>
              </a:rPr>
              <a:t>5</a:t>
            </a:r>
            <a:r>
              <a:rPr lang="zh-TW" altLang="en-US" sz="1800" dirty="0">
                <a:latin typeface="標楷體" panose="03000509000000000000" pitchFamily="65" charset="-120"/>
                <a:ea typeface="標楷體" panose="03000509000000000000" pitchFamily="65" charset="-120"/>
              </a:rPr>
              <a:t>人，</a:t>
            </a:r>
            <a:r>
              <a:rPr lang="en-US" altLang="zh-TW" sz="1800" dirty="0" err="1">
                <a:latin typeface="標楷體" panose="03000509000000000000" pitchFamily="65" charset="-120"/>
                <a:ea typeface="標楷體" panose="03000509000000000000" pitchFamily="65" charset="-120"/>
              </a:rPr>
              <a:t>Jakob</a:t>
            </a:r>
            <a:r>
              <a:rPr lang="en-US" altLang="zh-TW" sz="1800" dirty="0">
                <a:latin typeface="標楷體" panose="03000509000000000000" pitchFamily="65" charset="-120"/>
                <a:ea typeface="標楷體" panose="03000509000000000000" pitchFamily="65" charset="-120"/>
              </a:rPr>
              <a:t> (</a:t>
            </a:r>
            <a:r>
              <a:rPr lang="en-US" altLang="zh-TW" sz="1800" dirty="0" err="1">
                <a:latin typeface="標楷體" panose="03000509000000000000" pitchFamily="65" charset="-120"/>
                <a:ea typeface="標楷體" panose="03000509000000000000" pitchFamily="65" charset="-120"/>
              </a:rPr>
              <a:t>Jaap</a:t>
            </a:r>
            <a:r>
              <a:rPr lang="en-US" altLang="zh-TW" sz="1800" dirty="0">
                <a:latin typeface="標楷體" panose="03000509000000000000" pitchFamily="65" charset="-120"/>
                <a:ea typeface="標楷體" panose="03000509000000000000" pitchFamily="65" charset="-120"/>
              </a:rPr>
              <a:t>) Egbert </a:t>
            </a:r>
            <a:r>
              <a:rPr lang="en-US" altLang="zh-TW" sz="1800" dirty="0" err="1">
                <a:latin typeface="標楷體" panose="03000509000000000000" pitchFamily="65" charset="-120"/>
                <a:ea typeface="標楷體" panose="03000509000000000000" pitchFamily="65" charset="-120"/>
              </a:rPr>
              <a:t>Doek</a:t>
            </a:r>
            <a:r>
              <a:rPr lang="zh-TW" altLang="en-US" sz="1800" dirty="0">
                <a:latin typeface="標楷體" panose="03000509000000000000" pitchFamily="65" charset="-120"/>
                <a:ea typeface="標楷體" panose="03000509000000000000" pitchFamily="65" charset="-120"/>
              </a:rPr>
              <a:t>（荷蘭</a:t>
            </a:r>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主席）、</a:t>
            </a:r>
            <a:r>
              <a:rPr lang="en-US" altLang="zh-TW" sz="1800" dirty="0" err="1">
                <a:latin typeface="標楷體" panose="03000509000000000000" pitchFamily="65" charset="-120"/>
                <a:ea typeface="標楷體" panose="03000509000000000000" pitchFamily="65" charset="-120"/>
              </a:rPr>
              <a:t>Nevena</a:t>
            </a:r>
            <a:r>
              <a:rPr lang="en-US" altLang="zh-TW" sz="1800" dirty="0">
                <a:latin typeface="標楷體" panose="03000509000000000000" pitchFamily="65" charset="-120"/>
                <a:ea typeface="標楷體" panose="03000509000000000000" pitchFamily="65" charset="-120"/>
              </a:rPr>
              <a:t> </a:t>
            </a:r>
            <a:r>
              <a:rPr lang="en-US" altLang="zh-TW" sz="1800" dirty="0" err="1">
                <a:latin typeface="標楷體" panose="03000509000000000000" pitchFamily="65" charset="-120"/>
                <a:ea typeface="標楷體" panose="03000509000000000000" pitchFamily="65" charset="-120"/>
              </a:rPr>
              <a:t>Vuckovic</a:t>
            </a:r>
            <a:r>
              <a:rPr lang="en-US" altLang="zh-TW" sz="1800" dirty="0">
                <a:latin typeface="標楷體" panose="03000509000000000000" pitchFamily="65" charset="-120"/>
                <a:ea typeface="標楷體" panose="03000509000000000000" pitchFamily="65" charset="-120"/>
              </a:rPr>
              <a:t> </a:t>
            </a:r>
            <a:r>
              <a:rPr lang="en-US" altLang="zh-TW" sz="1800" dirty="0" err="1">
                <a:latin typeface="標楷體" panose="03000509000000000000" pitchFamily="65" charset="-120"/>
                <a:ea typeface="標楷體" panose="03000509000000000000" pitchFamily="65" charset="-120"/>
              </a:rPr>
              <a:t>Sahovic</a:t>
            </a:r>
            <a:r>
              <a:rPr lang="zh-TW" altLang="en-US" sz="1800" dirty="0">
                <a:latin typeface="標楷體" panose="03000509000000000000" pitchFamily="65" charset="-120"/>
                <a:ea typeface="標楷體" panose="03000509000000000000" pitchFamily="65" charset="-120"/>
              </a:rPr>
              <a:t>（塞爾維亞）、</a:t>
            </a:r>
            <a:r>
              <a:rPr lang="en-US" altLang="zh-TW" sz="1800" dirty="0">
                <a:latin typeface="標楷體" panose="03000509000000000000" pitchFamily="65" charset="-120"/>
                <a:ea typeface="標楷體" panose="03000509000000000000" pitchFamily="65" charset="-120"/>
              </a:rPr>
              <a:t>Nigel Cantwell</a:t>
            </a:r>
            <a:r>
              <a:rPr lang="zh-TW" altLang="en-US" sz="1800" dirty="0">
                <a:latin typeface="標楷體" panose="03000509000000000000" pitchFamily="65" charset="-120"/>
                <a:ea typeface="標楷體" panose="03000509000000000000" pitchFamily="65" charset="-120"/>
              </a:rPr>
              <a:t>（瑞士、英國）、</a:t>
            </a:r>
            <a:r>
              <a:rPr lang="en-US" altLang="zh-TW" sz="1800" dirty="0">
                <a:latin typeface="標楷體" panose="03000509000000000000" pitchFamily="65" charset="-120"/>
                <a:ea typeface="標楷體" panose="03000509000000000000" pitchFamily="65" charset="-120"/>
              </a:rPr>
              <a:t>John Tobin</a:t>
            </a:r>
            <a:r>
              <a:rPr lang="zh-TW" altLang="en-US" sz="1800" dirty="0">
                <a:latin typeface="標楷體" panose="03000509000000000000" pitchFamily="65" charset="-120"/>
                <a:ea typeface="標楷體" panose="03000509000000000000" pitchFamily="65" charset="-120"/>
              </a:rPr>
              <a:t>（澳洲）、</a:t>
            </a:r>
            <a:r>
              <a:rPr lang="en-US" altLang="zh-TW" sz="1800" dirty="0">
                <a:latin typeface="標楷體" panose="03000509000000000000" pitchFamily="65" charset="-120"/>
                <a:ea typeface="標楷體" panose="03000509000000000000" pitchFamily="65" charset="-120"/>
              </a:rPr>
              <a:t>Laura Lundy</a:t>
            </a:r>
            <a:r>
              <a:rPr lang="zh-TW" altLang="en-US" sz="1800" dirty="0">
                <a:latin typeface="標楷體" panose="03000509000000000000" pitchFamily="65" charset="-120"/>
                <a:ea typeface="標楷體" panose="03000509000000000000" pitchFamily="65" charset="-120"/>
              </a:rPr>
              <a:t>（愛爾蘭），成立「兒童權利公約第</a:t>
            </a:r>
            <a:r>
              <a:rPr lang="en-US" altLang="zh-TW" sz="1800" dirty="0">
                <a:latin typeface="標楷體" panose="03000509000000000000" pitchFamily="65" charset="-120"/>
                <a:ea typeface="標楷體" panose="03000509000000000000" pitchFamily="65" charset="-120"/>
              </a:rPr>
              <a:t>2</a:t>
            </a:r>
            <a:r>
              <a:rPr lang="zh-TW" altLang="en-US" sz="1800" dirty="0">
                <a:latin typeface="標楷體" panose="03000509000000000000" pitchFamily="65" charset="-120"/>
                <a:ea typeface="標楷體" panose="03000509000000000000" pitchFamily="65" charset="-120"/>
              </a:rPr>
              <a:t>次國家報告國際審查委員會」</a:t>
            </a:r>
            <a:r>
              <a:rPr lang="zh-TW" altLang="en-US" sz="1800" dirty="0" smtClean="0">
                <a:latin typeface="標楷體" panose="03000509000000000000" pitchFamily="65" charset="-120"/>
                <a:ea typeface="標楷體" panose="03000509000000000000" pitchFamily="65" charset="-120"/>
              </a:rPr>
              <a:t>。</a:t>
            </a:r>
            <a:endParaRPr lang="en-US" altLang="zh-TW" sz="1800" dirty="0" smtClean="0">
              <a:latin typeface="標楷體" panose="03000509000000000000" pitchFamily="65" charset="-120"/>
              <a:ea typeface="標楷體" panose="03000509000000000000" pitchFamily="65" charset="-120"/>
            </a:endParaRPr>
          </a:p>
          <a:p>
            <a:r>
              <a:rPr lang="en-US" altLang="zh-TW" sz="1800" dirty="0" smtClean="0">
                <a:latin typeface="標楷體" panose="03000509000000000000" pitchFamily="65" charset="-120"/>
                <a:ea typeface="標楷體" panose="03000509000000000000" pitchFamily="65" charset="-120"/>
              </a:rPr>
              <a:t>111.11.14</a:t>
            </a:r>
            <a:r>
              <a:rPr lang="zh-TW" altLang="en-US" sz="1800" dirty="0" smtClean="0">
                <a:latin typeface="標楷體" panose="03000509000000000000" pitchFamily="65" charset="-120"/>
                <a:ea typeface="標楷體" panose="03000509000000000000" pitchFamily="65" charset="-120"/>
              </a:rPr>
              <a:t>舉辦</a:t>
            </a:r>
            <a:r>
              <a:rPr lang="zh-TW" altLang="en-US" sz="1800" dirty="0">
                <a:latin typeface="標楷體" panose="03000509000000000000" pitchFamily="65" charset="-120"/>
                <a:ea typeface="標楷體" panose="03000509000000000000" pitchFamily="65" charset="-120"/>
              </a:rPr>
              <a:t>「中華民國兒童權利公約第二次國家報告國際審查會議」及「結論性意見發表記者會」，國際審查委員提出共</a:t>
            </a:r>
            <a:r>
              <a:rPr lang="en-US" altLang="zh-TW" sz="1800" dirty="0">
                <a:latin typeface="標楷體" panose="03000509000000000000" pitchFamily="65" charset="-120"/>
                <a:ea typeface="標楷體" panose="03000509000000000000" pitchFamily="65" charset="-120"/>
              </a:rPr>
              <a:t>72</a:t>
            </a:r>
            <a:r>
              <a:rPr lang="zh-TW" altLang="en-US" sz="1800" dirty="0">
                <a:latin typeface="標楷體" panose="03000509000000000000" pitchFamily="65" charset="-120"/>
                <a:ea typeface="標楷體" panose="03000509000000000000" pitchFamily="65" charset="-120"/>
              </a:rPr>
              <a:t>點結論性意見（</a:t>
            </a:r>
            <a:r>
              <a:rPr lang="en-US" altLang="zh-TW" sz="1800" dirty="0">
                <a:latin typeface="標楷體" panose="03000509000000000000" pitchFamily="65" charset="-120"/>
                <a:ea typeface="標楷體" panose="03000509000000000000" pitchFamily="65" charset="-120"/>
              </a:rPr>
              <a:t>2022/11/14-11/18</a:t>
            </a:r>
            <a:r>
              <a:rPr lang="zh-TW" altLang="en-US" sz="1800" dirty="0" smtClean="0">
                <a:latin typeface="標楷體" panose="03000509000000000000" pitchFamily="65" charset="-120"/>
                <a:ea typeface="標楷體" panose="03000509000000000000" pitchFamily="65" charset="-120"/>
              </a:rPr>
              <a:t>）。</a:t>
            </a:r>
            <a:endParaRPr lang="en-US" altLang="zh-TW" sz="1800" dirty="0" smtClean="0">
              <a:latin typeface="標楷體" panose="03000509000000000000" pitchFamily="65" charset="-120"/>
              <a:ea typeface="標楷體" panose="03000509000000000000" pitchFamily="65" charset="-120"/>
            </a:endParaRPr>
          </a:p>
          <a:p>
            <a:r>
              <a:rPr lang="en-US" altLang="zh-TW" sz="1800" dirty="0" smtClean="0">
                <a:latin typeface="標楷體" panose="03000509000000000000" pitchFamily="65" charset="-120"/>
                <a:ea typeface="標楷體" panose="03000509000000000000" pitchFamily="65" charset="-120"/>
              </a:rPr>
              <a:t>113.2.19</a:t>
            </a:r>
            <a:r>
              <a:rPr lang="zh-TW" altLang="en-US" sz="1800" dirty="0" smtClean="0">
                <a:latin typeface="標楷體" panose="03000509000000000000" pitchFamily="65" charset="-120"/>
                <a:ea typeface="標楷體" panose="03000509000000000000" pitchFamily="65" charset="-120"/>
              </a:rPr>
              <a:t>公告</a:t>
            </a:r>
            <a:r>
              <a:rPr lang="zh-TW" altLang="en-US" sz="1800" dirty="0">
                <a:latin typeface="標楷體" panose="03000509000000000000" pitchFamily="65" charset="-120"/>
                <a:ea typeface="標楷體" panose="03000509000000000000" pitchFamily="65" charset="-120"/>
              </a:rPr>
              <a:t>「落實兒童權利公約第二次國家報告國際審查結論性意見之行動回應表」定稿。</a:t>
            </a:r>
            <a:endParaRPr lang="en-US" altLang="zh-TW" sz="1800" dirty="0">
              <a:latin typeface="標楷體" panose="03000509000000000000" pitchFamily="65" charset="-120"/>
              <a:ea typeface="標楷體" panose="03000509000000000000" pitchFamily="65" charset="-120"/>
            </a:endParaRPr>
          </a:p>
          <a:p>
            <a:pPr marL="0" indent="0">
              <a:buNone/>
            </a:pPr>
            <a:endParaRPr lang="en-US" altLang="zh-TW" dirty="0" smtClean="0"/>
          </a:p>
          <a:p>
            <a:pPr marL="0" indent="0">
              <a:buNone/>
            </a:pPr>
            <a:r>
              <a:rPr lang="zh-TW" altLang="en-US" sz="2400" dirty="0" smtClean="0">
                <a:latin typeface="標楷體" panose="03000509000000000000" pitchFamily="65" charset="-120"/>
                <a:ea typeface="標楷體" panose="03000509000000000000" pitchFamily="65" charset="-120"/>
              </a:rPr>
              <a:t>詳細資料請閱</a:t>
            </a:r>
            <a:r>
              <a:rPr lang="en-US" altLang="zh-TW" sz="2400" dirty="0" smtClean="0">
                <a:latin typeface="標楷體" panose="03000509000000000000" pitchFamily="65" charset="-120"/>
                <a:ea typeface="標楷體" panose="03000509000000000000" pitchFamily="65" charset="-120"/>
              </a:rPr>
              <a:t>:https</a:t>
            </a:r>
            <a:r>
              <a:rPr lang="en-US" altLang="zh-TW" sz="2400" dirty="0">
                <a:latin typeface="標楷體" panose="03000509000000000000" pitchFamily="65" charset="-120"/>
                <a:ea typeface="標楷體" panose="03000509000000000000" pitchFamily="65" charset="-120"/>
              </a:rPr>
              <a:t>://crc.sfaa.gov.tw/PublishCRC/Memorabilia</a:t>
            </a:r>
            <a:endParaRPr lang="zh-TW" altLang="en-US" sz="2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353461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標題 1">
            <a:extLst>
              <a:ext uri="{FF2B5EF4-FFF2-40B4-BE49-F238E27FC236}">
                <a16:creationId xmlns:a16="http://schemas.microsoft.com/office/drawing/2014/main" id="{5A7EC602-1654-4591-8859-F5FA568FF75A}"/>
              </a:ext>
            </a:extLst>
          </p:cNvPr>
          <p:cNvSpPr>
            <a:spLocks noGrp="1"/>
          </p:cNvSpPr>
          <p:nvPr>
            <p:ph type="title"/>
          </p:nvPr>
        </p:nvSpPr>
        <p:spPr>
          <a:xfrm>
            <a:off x="457200" y="908720"/>
            <a:ext cx="8229600" cy="1080120"/>
          </a:xfrm>
        </p:spPr>
        <p:txBody>
          <a:bodyPr/>
          <a:lstStyle/>
          <a:p>
            <a:r>
              <a:rPr lang="en-US" altLang="zh-TW" sz="3600" dirty="0" smtClean="0">
                <a:solidFill>
                  <a:schemeClr val="tx2"/>
                </a:solidFill>
                <a:latin typeface="標楷體" panose="03000509000000000000" pitchFamily="65" charset="-120"/>
                <a:ea typeface="標楷體" panose="03000509000000000000" pitchFamily="65" charset="-120"/>
              </a:rPr>
              <a:t>CRC</a:t>
            </a:r>
            <a:r>
              <a:rPr lang="zh-TW" altLang="en-US" sz="3600" dirty="0" smtClean="0">
                <a:solidFill>
                  <a:schemeClr val="tx2"/>
                </a:solidFill>
                <a:latin typeface="標楷體" panose="03000509000000000000" pitchFamily="65" charset="-120"/>
                <a:ea typeface="標楷體" panose="03000509000000000000" pitchFamily="65" charset="-120"/>
              </a:rPr>
              <a:t>簽約</a:t>
            </a:r>
            <a:r>
              <a:rPr lang="zh-TW" altLang="zh-TW" sz="3600" dirty="0">
                <a:solidFill>
                  <a:schemeClr val="tx2"/>
                </a:solidFill>
                <a:latin typeface="標楷體" panose="03000509000000000000" pitchFamily="65" charset="-120"/>
                <a:ea typeface="標楷體" panose="03000509000000000000" pitchFamily="65" charset="-120"/>
              </a:rPr>
              <a:t>政府應致力做到</a:t>
            </a:r>
            <a:endParaRPr lang="zh-TW" altLang="en-US" sz="3600" dirty="0">
              <a:solidFill>
                <a:schemeClr val="tx2"/>
              </a:solidFill>
              <a:latin typeface="標楷體" panose="03000509000000000000" pitchFamily="65" charset="-120"/>
              <a:ea typeface="標楷體" panose="03000509000000000000" pitchFamily="65" charset="-120"/>
            </a:endParaRPr>
          </a:p>
        </p:txBody>
      </p:sp>
      <p:sp>
        <p:nvSpPr>
          <p:cNvPr id="22531" name="內容版面配置區 2">
            <a:extLst>
              <a:ext uri="{FF2B5EF4-FFF2-40B4-BE49-F238E27FC236}">
                <a16:creationId xmlns:a16="http://schemas.microsoft.com/office/drawing/2014/main" id="{A0D30470-DEB2-46C6-A740-056ABA073655}"/>
              </a:ext>
            </a:extLst>
          </p:cNvPr>
          <p:cNvSpPr>
            <a:spLocks noGrp="1"/>
          </p:cNvSpPr>
          <p:nvPr>
            <p:ph idx="1"/>
          </p:nvPr>
        </p:nvSpPr>
        <p:spPr/>
        <p:txBody>
          <a:bodyPr/>
          <a:lstStyle/>
          <a:p>
            <a:pPr marL="0" indent="0">
              <a:buNone/>
            </a:pPr>
            <a:endParaRPr lang="en-US" altLang="zh-TW" sz="2600" dirty="0">
              <a:solidFill>
                <a:srgbClr val="002060"/>
              </a:solidFill>
              <a:latin typeface="標楷體" panose="03000509000000000000" pitchFamily="65" charset="-120"/>
              <a:ea typeface="標楷體" panose="03000509000000000000" pitchFamily="65" charset="-120"/>
            </a:endParaRPr>
          </a:p>
          <a:p>
            <a:pPr marL="0" indent="0">
              <a:buNone/>
            </a:pPr>
            <a:endParaRPr lang="en-US" altLang="zh-TW" sz="2600" dirty="0">
              <a:solidFill>
                <a:srgbClr val="002060"/>
              </a:solidFill>
              <a:latin typeface="標楷體" panose="03000509000000000000" pitchFamily="65" charset="-120"/>
              <a:ea typeface="標楷體" panose="03000509000000000000" pitchFamily="65" charset="-120"/>
            </a:endParaRPr>
          </a:p>
          <a:p>
            <a:pPr marL="0" indent="0">
              <a:buNone/>
            </a:pPr>
            <a:r>
              <a:rPr lang="zh-TW" altLang="zh-TW" sz="2600" dirty="0">
                <a:solidFill>
                  <a:srgbClr val="002060"/>
                </a:solidFill>
                <a:latin typeface="標楷體" panose="03000509000000000000" pitchFamily="65" charset="-120"/>
                <a:ea typeface="標楷體" panose="03000509000000000000" pitchFamily="65" charset="-120"/>
              </a:rPr>
              <a:t>保障兒童的基本需要</a:t>
            </a:r>
            <a:r>
              <a:rPr lang="zh-TW" altLang="zh-TW" sz="2600" dirty="0">
                <a:latin typeface="標楷體" panose="03000509000000000000" pitchFamily="65" charset="-120"/>
                <a:ea typeface="標楷體" panose="03000509000000000000" pitchFamily="65" charset="-120"/>
              </a:rPr>
              <a:t>，如醫療照顧、教育、玩耍及娛樂機會等；</a:t>
            </a:r>
            <a:r>
              <a:rPr lang="zh-TW" altLang="zh-TW" sz="2600" dirty="0">
                <a:solidFill>
                  <a:srgbClr val="002060"/>
                </a:solidFill>
                <a:latin typeface="標楷體" panose="03000509000000000000" pitchFamily="65" charset="-120"/>
                <a:ea typeface="標楷體" panose="03000509000000000000" pitchFamily="65" charset="-120"/>
              </a:rPr>
              <a:t>提供特殊照顧給有需求的兒童</a:t>
            </a:r>
            <a:r>
              <a:rPr lang="zh-TW" altLang="zh-TW" sz="2600" dirty="0">
                <a:latin typeface="標楷體" panose="03000509000000000000" pitchFamily="65" charset="-120"/>
                <a:ea typeface="標楷體" panose="03000509000000000000" pitchFamily="65" charset="-120"/>
              </a:rPr>
              <a:t>，包括身心障礙兒童、難民兒童、少數兒童、原住民兒童、受虐兒童等；</a:t>
            </a:r>
            <a:r>
              <a:rPr lang="zh-TW" altLang="zh-TW" sz="2600" dirty="0">
                <a:solidFill>
                  <a:srgbClr val="002060"/>
                </a:solidFill>
                <a:latin typeface="標楷體" panose="03000509000000000000" pitchFamily="65" charset="-120"/>
                <a:ea typeface="標楷體" panose="03000509000000000000" pitchFamily="65" charset="-120"/>
              </a:rPr>
              <a:t>援助家庭</a:t>
            </a:r>
            <a:r>
              <a:rPr lang="zh-TW" altLang="zh-TW" sz="2600" dirty="0">
                <a:latin typeface="標楷體" panose="03000509000000000000" pitchFamily="65" charset="-120"/>
                <a:ea typeface="標楷體" panose="03000509000000000000" pitchFamily="65" charset="-120"/>
              </a:rPr>
              <a:t>使父母能善盡保護、照顧兒童的權利與義務</a:t>
            </a:r>
            <a:r>
              <a:rPr lang="zh-TW" altLang="en-US" sz="2600" dirty="0">
                <a:latin typeface="標楷體" panose="03000509000000000000" pitchFamily="65" charset="-120"/>
                <a:ea typeface="標楷體" panose="03000509000000000000" pitchFamily="65" charset="-120"/>
              </a:rPr>
              <a:t>；</a:t>
            </a:r>
            <a:r>
              <a:rPr lang="zh-TW" altLang="zh-TW" sz="2600" dirty="0">
                <a:solidFill>
                  <a:srgbClr val="002060"/>
                </a:solidFill>
                <a:latin typeface="標楷體" panose="03000509000000000000" pitchFamily="65" charset="-120"/>
                <a:ea typeface="標楷體" panose="03000509000000000000" pitchFamily="65" charset="-120"/>
              </a:rPr>
              <a:t>保護兒童</a:t>
            </a:r>
            <a:r>
              <a:rPr lang="zh-TW" altLang="zh-TW" sz="2600" dirty="0">
                <a:latin typeface="標楷體" panose="03000509000000000000" pitchFamily="65" charset="-120"/>
                <a:ea typeface="標楷體" panose="03000509000000000000" pitchFamily="65" charset="-120"/>
              </a:rPr>
              <a:t>免於遭受虐待及剝削</a:t>
            </a:r>
            <a:r>
              <a:rPr lang="zh-TW" altLang="en-US" sz="2600" dirty="0">
                <a:latin typeface="標楷體" panose="03000509000000000000" pitchFamily="65" charset="-120"/>
                <a:ea typeface="標楷體" panose="03000509000000000000" pitchFamily="65" charset="-120"/>
              </a:rPr>
              <a:t>；</a:t>
            </a:r>
            <a:r>
              <a:rPr lang="zh-TW" altLang="zh-TW" sz="2600" dirty="0">
                <a:solidFill>
                  <a:srgbClr val="002060"/>
                </a:solidFill>
                <a:latin typeface="標楷體" panose="03000509000000000000" pitchFamily="65" charset="-120"/>
                <a:ea typeface="標楷體" panose="03000509000000000000" pitchFamily="65" charset="-120"/>
              </a:rPr>
              <a:t>確保兒童有適當的機會</a:t>
            </a:r>
            <a:r>
              <a:rPr lang="zh-TW" altLang="zh-TW" sz="2600" dirty="0">
                <a:latin typeface="標楷體" panose="03000509000000000000" pitchFamily="65" charset="-120"/>
                <a:ea typeface="標楷體" panose="03000509000000000000" pitchFamily="65" charset="-120"/>
              </a:rPr>
              <a:t>在社會中扮演積極的角色，並對相關事務有發言權。</a:t>
            </a:r>
          </a:p>
          <a:p>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標題 1">
            <a:extLst>
              <a:ext uri="{FF2B5EF4-FFF2-40B4-BE49-F238E27FC236}">
                <a16:creationId xmlns:a16="http://schemas.microsoft.com/office/drawing/2014/main" id="{789AE371-5CB4-42FF-AD7E-77E7448458FE}"/>
              </a:ext>
            </a:extLst>
          </p:cNvPr>
          <p:cNvSpPr>
            <a:spLocks noGrp="1"/>
          </p:cNvSpPr>
          <p:nvPr>
            <p:ph type="title"/>
          </p:nvPr>
        </p:nvSpPr>
        <p:spPr>
          <a:xfrm>
            <a:off x="457200" y="548680"/>
            <a:ext cx="8229600" cy="1143000"/>
          </a:xfrm>
        </p:spPr>
        <p:txBody>
          <a:bodyPr/>
          <a:lstStyle/>
          <a:p>
            <a:r>
              <a:rPr lang="zh-TW" altLang="en-US" sz="3600" dirty="0">
                <a:solidFill>
                  <a:schemeClr val="tx2"/>
                </a:solidFill>
                <a:latin typeface="標楷體" panose="03000509000000000000" pitchFamily="65" charset="-120"/>
                <a:ea typeface="標楷體" panose="03000509000000000000" pitchFamily="65" charset="-120"/>
              </a:rPr>
              <a:t>公約</a:t>
            </a:r>
            <a:r>
              <a:rPr lang="zh-TW" altLang="zh-TW" sz="3600" dirty="0">
                <a:solidFill>
                  <a:schemeClr val="tx2"/>
                </a:solidFill>
                <a:latin typeface="標楷體" panose="03000509000000000000" pitchFamily="65" charset="-120"/>
                <a:ea typeface="標楷體" panose="03000509000000000000" pitchFamily="65" charset="-120"/>
              </a:rPr>
              <a:t>四大核心原則</a:t>
            </a:r>
            <a:endParaRPr lang="zh-TW" altLang="en-US" sz="3600" dirty="0">
              <a:solidFill>
                <a:schemeClr val="tx2"/>
              </a:solidFill>
            </a:endParaRPr>
          </a:p>
        </p:txBody>
      </p:sp>
      <p:sp>
        <p:nvSpPr>
          <p:cNvPr id="3" name="內容版面配置區 2">
            <a:extLst>
              <a:ext uri="{FF2B5EF4-FFF2-40B4-BE49-F238E27FC236}">
                <a16:creationId xmlns:a16="http://schemas.microsoft.com/office/drawing/2014/main" id="{D247E08D-D662-45A0-84C3-A2F6E0D415DD}"/>
              </a:ext>
            </a:extLst>
          </p:cNvPr>
          <p:cNvSpPr>
            <a:spLocks noGrp="1"/>
          </p:cNvSpPr>
          <p:nvPr>
            <p:ph idx="1"/>
          </p:nvPr>
        </p:nvSpPr>
        <p:spPr/>
        <p:txBody>
          <a:bodyPr/>
          <a:lstStyle/>
          <a:p>
            <a:pPr marL="0" indent="0">
              <a:buFont typeface="Arial" panose="020B0604020202020204" pitchFamily="34" charset="0"/>
              <a:buNone/>
              <a:defRPr/>
            </a:pPr>
            <a:endParaRPr lang="en-US" altLang="zh-TW" sz="2800" dirty="0">
              <a:latin typeface="標楷體" panose="03000509000000000000" pitchFamily="65" charset="-120"/>
              <a:ea typeface="標楷體" panose="03000509000000000000" pitchFamily="65" charset="-120"/>
            </a:endParaRPr>
          </a:p>
          <a:p>
            <a:pPr marL="0" indent="0">
              <a:buFont typeface="Arial" panose="020B0604020202020204" pitchFamily="34" charset="0"/>
              <a:buNone/>
              <a:defRPr/>
            </a:pPr>
            <a:r>
              <a:rPr lang="zh-TW" altLang="zh-TW" sz="2800" dirty="0">
                <a:latin typeface="標楷體" panose="03000509000000000000" pitchFamily="65" charset="-120"/>
                <a:ea typeface="標楷體" panose="03000509000000000000" pitchFamily="65" charset="-120"/>
              </a:rPr>
              <a:t>在實踐公約時，應永遠考量公約的</a:t>
            </a:r>
            <a:r>
              <a:rPr lang="zh-TW" altLang="zh-TW" sz="2800" dirty="0">
                <a:solidFill>
                  <a:srgbClr val="C00000"/>
                </a:solidFill>
                <a:latin typeface="標楷體" panose="03000509000000000000" pitchFamily="65" charset="-120"/>
                <a:ea typeface="標楷體" panose="03000509000000000000" pitchFamily="65" charset="-120"/>
              </a:rPr>
              <a:t>四大核心原則</a:t>
            </a:r>
            <a:r>
              <a:rPr lang="zh-TW" altLang="zh-TW" sz="2800" dirty="0">
                <a:latin typeface="標楷體" panose="03000509000000000000" pitchFamily="65" charset="-120"/>
                <a:ea typeface="標楷體" panose="03000509000000000000" pitchFamily="65" charset="-120"/>
              </a:rPr>
              <a:t>：</a:t>
            </a:r>
          </a:p>
          <a:p>
            <a:pPr>
              <a:defRPr/>
            </a:pPr>
            <a:r>
              <a:rPr lang="zh-TW" altLang="zh-TW" dirty="0">
                <a:solidFill>
                  <a:srgbClr val="002060"/>
                </a:solidFill>
                <a:latin typeface="標楷體" panose="03000509000000000000" pitchFamily="65" charset="-120"/>
                <a:ea typeface="標楷體" panose="03000509000000000000" pitchFamily="65" charset="-120"/>
              </a:rPr>
              <a:t>不</a:t>
            </a:r>
            <a:r>
              <a:rPr lang="zh-TW" altLang="zh-TW" dirty="0" smtClean="0">
                <a:solidFill>
                  <a:srgbClr val="002060"/>
                </a:solidFill>
                <a:latin typeface="標楷體" panose="03000509000000000000" pitchFamily="65" charset="-120"/>
                <a:ea typeface="標楷體" panose="03000509000000000000" pitchFamily="65" charset="-120"/>
              </a:rPr>
              <a:t>歧視</a:t>
            </a:r>
            <a:r>
              <a:rPr lang="en-US" altLang="zh-TW" dirty="0" smtClean="0">
                <a:solidFill>
                  <a:srgbClr val="002060"/>
                </a:solidFill>
                <a:latin typeface="標楷體" panose="03000509000000000000" pitchFamily="65" charset="-120"/>
                <a:ea typeface="標楷體" panose="03000509000000000000" pitchFamily="65" charset="-120"/>
              </a:rPr>
              <a:t>(</a:t>
            </a:r>
            <a:r>
              <a:rPr lang="zh-TW" altLang="en-US" dirty="0" smtClean="0">
                <a:solidFill>
                  <a:srgbClr val="002060"/>
                </a:solidFill>
                <a:latin typeface="標楷體" panose="03000509000000000000" pitchFamily="65" charset="-120"/>
                <a:ea typeface="標楷體" panose="03000509000000000000" pitchFamily="65" charset="-120"/>
              </a:rPr>
              <a:t>第</a:t>
            </a:r>
            <a:r>
              <a:rPr lang="en-US" altLang="zh-TW" dirty="0" smtClean="0">
                <a:solidFill>
                  <a:srgbClr val="002060"/>
                </a:solidFill>
                <a:latin typeface="標楷體" panose="03000509000000000000" pitchFamily="65" charset="-120"/>
                <a:ea typeface="標楷體" panose="03000509000000000000" pitchFamily="65" charset="-120"/>
              </a:rPr>
              <a:t>2</a:t>
            </a:r>
            <a:r>
              <a:rPr lang="zh-TW" altLang="en-US" dirty="0" smtClean="0">
                <a:solidFill>
                  <a:srgbClr val="002060"/>
                </a:solidFill>
                <a:latin typeface="標楷體" panose="03000509000000000000" pitchFamily="65" charset="-120"/>
                <a:ea typeface="標楷體" panose="03000509000000000000" pitchFamily="65" charset="-120"/>
              </a:rPr>
              <a:t>條</a:t>
            </a:r>
            <a:r>
              <a:rPr lang="en-US" altLang="zh-TW" dirty="0" smtClean="0">
                <a:solidFill>
                  <a:srgbClr val="002060"/>
                </a:solidFill>
                <a:latin typeface="標楷體" panose="03000509000000000000" pitchFamily="65" charset="-120"/>
                <a:ea typeface="標楷體" panose="03000509000000000000" pitchFamily="65" charset="-120"/>
              </a:rPr>
              <a:t>)</a:t>
            </a:r>
            <a:endParaRPr lang="zh-TW" altLang="zh-TW" dirty="0">
              <a:solidFill>
                <a:srgbClr val="002060"/>
              </a:solidFill>
              <a:latin typeface="標楷體" panose="03000509000000000000" pitchFamily="65" charset="-120"/>
              <a:ea typeface="標楷體" panose="03000509000000000000" pitchFamily="65" charset="-120"/>
            </a:endParaRPr>
          </a:p>
          <a:p>
            <a:pPr>
              <a:defRPr/>
            </a:pPr>
            <a:r>
              <a:rPr lang="zh-TW" altLang="zh-TW" dirty="0">
                <a:solidFill>
                  <a:srgbClr val="002060"/>
                </a:solidFill>
                <a:latin typeface="標楷體" panose="03000509000000000000" pitchFamily="65" charset="-120"/>
                <a:ea typeface="標楷體" panose="03000509000000000000" pitchFamily="65" charset="-120"/>
              </a:rPr>
              <a:t>致力實現兒童最佳</a:t>
            </a:r>
            <a:r>
              <a:rPr lang="zh-TW" altLang="zh-TW" dirty="0" smtClean="0">
                <a:solidFill>
                  <a:srgbClr val="002060"/>
                </a:solidFill>
                <a:latin typeface="標楷體" panose="03000509000000000000" pitchFamily="65" charset="-120"/>
                <a:ea typeface="標楷體" panose="03000509000000000000" pitchFamily="65" charset="-120"/>
              </a:rPr>
              <a:t>利益</a:t>
            </a:r>
            <a:r>
              <a:rPr lang="en-US" altLang="zh-TW" dirty="0" smtClean="0">
                <a:solidFill>
                  <a:srgbClr val="002060"/>
                </a:solidFill>
                <a:latin typeface="標楷體" panose="03000509000000000000" pitchFamily="65" charset="-120"/>
                <a:ea typeface="標楷體" panose="03000509000000000000" pitchFamily="65" charset="-120"/>
              </a:rPr>
              <a:t>(</a:t>
            </a:r>
            <a:r>
              <a:rPr lang="zh-TW" altLang="en-US" dirty="0" smtClean="0">
                <a:solidFill>
                  <a:srgbClr val="002060"/>
                </a:solidFill>
                <a:latin typeface="標楷體" panose="03000509000000000000" pitchFamily="65" charset="-120"/>
                <a:ea typeface="標楷體" panose="03000509000000000000" pitchFamily="65" charset="-120"/>
              </a:rPr>
              <a:t>第</a:t>
            </a:r>
            <a:r>
              <a:rPr lang="en-US" altLang="zh-TW" dirty="0" smtClean="0">
                <a:solidFill>
                  <a:srgbClr val="002060"/>
                </a:solidFill>
                <a:latin typeface="標楷體" panose="03000509000000000000" pitchFamily="65" charset="-120"/>
                <a:ea typeface="標楷體" panose="03000509000000000000" pitchFamily="65" charset="-120"/>
              </a:rPr>
              <a:t>3</a:t>
            </a:r>
            <a:r>
              <a:rPr lang="zh-TW" altLang="en-US" dirty="0" smtClean="0">
                <a:solidFill>
                  <a:srgbClr val="002060"/>
                </a:solidFill>
                <a:latin typeface="標楷體" panose="03000509000000000000" pitchFamily="65" charset="-120"/>
                <a:ea typeface="標楷體" panose="03000509000000000000" pitchFamily="65" charset="-120"/>
              </a:rPr>
              <a:t>條</a:t>
            </a:r>
            <a:r>
              <a:rPr lang="en-US" altLang="zh-TW" dirty="0" smtClean="0">
                <a:solidFill>
                  <a:srgbClr val="002060"/>
                </a:solidFill>
                <a:latin typeface="標楷體" panose="03000509000000000000" pitchFamily="65" charset="-120"/>
                <a:ea typeface="標楷體" panose="03000509000000000000" pitchFamily="65" charset="-120"/>
              </a:rPr>
              <a:t>)</a:t>
            </a:r>
            <a:endParaRPr lang="zh-TW" altLang="zh-TW" dirty="0">
              <a:solidFill>
                <a:srgbClr val="002060"/>
              </a:solidFill>
              <a:latin typeface="標楷體" panose="03000509000000000000" pitchFamily="65" charset="-120"/>
              <a:ea typeface="標楷體" panose="03000509000000000000" pitchFamily="65" charset="-120"/>
            </a:endParaRPr>
          </a:p>
          <a:p>
            <a:pPr>
              <a:defRPr/>
            </a:pPr>
            <a:r>
              <a:rPr lang="zh-TW" altLang="zh-TW" dirty="0">
                <a:solidFill>
                  <a:srgbClr val="002060"/>
                </a:solidFill>
                <a:latin typeface="標楷體" panose="03000509000000000000" pitchFamily="65" charset="-120"/>
                <a:ea typeface="標楷體" panose="03000509000000000000" pitchFamily="65" charset="-120"/>
              </a:rPr>
              <a:t>兒童的生命、生存和發展</a:t>
            </a:r>
            <a:r>
              <a:rPr lang="zh-TW" altLang="zh-TW" dirty="0" smtClean="0">
                <a:solidFill>
                  <a:srgbClr val="002060"/>
                </a:solidFill>
                <a:latin typeface="標楷體" panose="03000509000000000000" pitchFamily="65" charset="-120"/>
                <a:ea typeface="標楷體" panose="03000509000000000000" pitchFamily="65" charset="-120"/>
              </a:rPr>
              <a:t>權利</a:t>
            </a:r>
            <a:r>
              <a:rPr lang="en-US" altLang="zh-TW" dirty="0" smtClean="0">
                <a:solidFill>
                  <a:srgbClr val="002060"/>
                </a:solidFill>
                <a:latin typeface="標楷體" panose="03000509000000000000" pitchFamily="65" charset="-120"/>
                <a:ea typeface="標楷體" panose="03000509000000000000" pitchFamily="65" charset="-120"/>
              </a:rPr>
              <a:t>(</a:t>
            </a:r>
            <a:r>
              <a:rPr lang="zh-TW" altLang="en-US" dirty="0" smtClean="0">
                <a:solidFill>
                  <a:srgbClr val="002060"/>
                </a:solidFill>
                <a:latin typeface="標楷體" panose="03000509000000000000" pitchFamily="65" charset="-120"/>
                <a:ea typeface="標楷體" panose="03000509000000000000" pitchFamily="65" charset="-120"/>
              </a:rPr>
              <a:t>第</a:t>
            </a:r>
            <a:r>
              <a:rPr lang="en-US" altLang="zh-TW" dirty="0" smtClean="0">
                <a:solidFill>
                  <a:srgbClr val="002060"/>
                </a:solidFill>
                <a:latin typeface="標楷體" panose="03000509000000000000" pitchFamily="65" charset="-120"/>
                <a:ea typeface="標楷體" panose="03000509000000000000" pitchFamily="65" charset="-120"/>
              </a:rPr>
              <a:t>6</a:t>
            </a:r>
            <a:r>
              <a:rPr lang="zh-TW" altLang="en-US" dirty="0" smtClean="0">
                <a:solidFill>
                  <a:srgbClr val="002060"/>
                </a:solidFill>
                <a:latin typeface="標楷體" panose="03000509000000000000" pitchFamily="65" charset="-120"/>
                <a:ea typeface="標楷體" panose="03000509000000000000" pitchFamily="65" charset="-120"/>
              </a:rPr>
              <a:t>條</a:t>
            </a:r>
            <a:r>
              <a:rPr lang="en-US" altLang="zh-TW" dirty="0" smtClean="0">
                <a:solidFill>
                  <a:srgbClr val="002060"/>
                </a:solidFill>
                <a:latin typeface="標楷體" panose="03000509000000000000" pitchFamily="65" charset="-120"/>
                <a:ea typeface="標楷體" panose="03000509000000000000" pitchFamily="65" charset="-120"/>
              </a:rPr>
              <a:t>)</a:t>
            </a:r>
            <a:endParaRPr lang="zh-TW" altLang="zh-TW" dirty="0">
              <a:solidFill>
                <a:srgbClr val="002060"/>
              </a:solidFill>
              <a:latin typeface="標楷體" panose="03000509000000000000" pitchFamily="65" charset="-120"/>
              <a:ea typeface="標楷體" panose="03000509000000000000" pitchFamily="65" charset="-120"/>
            </a:endParaRPr>
          </a:p>
          <a:p>
            <a:pPr>
              <a:defRPr/>
            </a:pPr>
            <a:r>
              <a:rPr lang="zh-TW" altLang="zh-TW" dirty="0">
                <a:solidFill>
                  <a:srgbClr val="002060"/>
                </a:solidFill>
                <a:latin typeface="標楷體" panose="03000509000000000000" pitchFamily="65" charset="-120"/>
                <a:ea typeface="標楷體" panose="03000509000000000000" pitchFamily="65" charset="-120"/>
              </a:rPr>
              <a:t>尊重兒童</a:t>
            </a:r>
            <a:r>
              <a:rPr lang="zh-TW" altLang="zh-TW" dirty="0" smtClean="0">
                <a:solidFill>
                  <a:srgbClr val="002060"/>
                </a:solidFill>
                <a:latin typeface="標楷體" panose="03000509000000000000" pitchFamily="65" charset="-120"/>
                <a:ea typeface="標楷體" panose="03000509000000000000" pitchFamily="65" charset="-120"/>
              </a:rPr>
              <a:t>觀點</a:t>
            </a:r>
            <a:r>
              <a:rPr lang="en-US" altLang="zh-TW" dirty="0" smtClean="0">
                <a:solidFill>
                  <a:srgbClr val="002060"/>
                </a:solidFill>
                <a:latin typeface="標楷體" panose="03000509000000000000" pitchFamily="65" charset="-120"/>
                <a:ea typeface="標楷體" panose="03000509000000000000" pitchFamily="65" charset="-120"/>
              </a:rPr>
              <a:t>(</a:t>
            </a:r>
            <a:r>
              <a:rPr lang="zh-TW" altLang="en-US" dirty="0" smtClean="0">
                <a:solidFill>
                  <a:srgbClr val="002060"/>
                </a:solidFill>
                <a:latin typeface="標楷體" panose="03000509000000000000" pitchFamily="65" charset="-120"/>
                <a:ea typeface="標楷體" panose="03000509000000000000" pitchFamily="65" charset="-120"/>
              </a:rPr>
              <a:t>第</a:t>
            </a:r>
            <a:r>
              <a:rPr lang="en-US" altLang="zh-TW" dirty="0" smtClean="0">
                <a:solidFill>
                  <a:srgbClr val="002060"/>
                </a:solidFill>
                <a:latin typeface="標楷體" panose="03000509000000000000" pitchFamily="65" charset="-120"/>
                <a:ea typeface="標楷體" panose="03000509000000000000" pitchFamily="65" charset="-120"/>
              </a:rPr>
              <a:t>12</a:t>
            </a:r>
            <a:r>
              <a:rPr lang="zh-TW" altLang="en-US" dirty="0" smtClean="0">
                <a:solidFill>
                  <a:srgbClr val="002060"/>
                </a:solidFill>
                <a:latin typeface="標楷體" panose="03000509000000000000" pitchFamily="65" charset="-120"/>
                <a:ea typeface="標楷體" panose="03000509000000000000" pitchFamily="65" charset="-120"/>
              </a:rPr>
              <a:t>條</a:t>
            </a:r>
            <a:r>
              <a:rPr lang="en-US" altLang="zh-TW" dirty="0" smtClean="0">
                <a:solidFill>
                  <a:srgbClr val="002060"/>
                </a:solidFill>
                <a:latin typeface="標楷體" panose="03000509000000000000" pitchFamily="65" charset="-120"/>
                <a:ea typeface="標楷體" panose="03000509000000000000" pitchFamily="65" charset="-120"/>
              </a:rPr>
              <a:t>)</a:t>
            </a:r>
            <a:endParaRPr lang="zh-TW" altLang="zh-TW" dirty="0">
              <a:solidFill>
                <a:srgbClr val="002060"/>
              </a:solidFill>
              <a:latin typeface="標楷體" panose="03000509000000000000" pitchFamily="65" charset="-120"/>
              <a:ea typeface="標楷體" panose="03000509000000000000" pitchFamily="65" charset="-120"/>
            </a:endParaRPr>
          </a:p>
          <a:p>
            <a:pPr>
              <a:defRPr/>
            </a:pPr>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標題 1">
            <a:extLst>
              <a:ext uri="{FF2B5EF4-FFF2-40B4-BE49-F238E27FC236}">
                <a16:creationId xmlns:a16="http://schemas.microsoft.com/office/drawing/2014/main" id="{EB3CF1B0-CF84-4795-8210-C1EA1B2882EC}"/>
              </a:ext>
            </a:extLst>
          </p:cNvPr>
          <p:cNvSpPr>
            <a:spLocks noGrp="1"/>
          </p:cNvSpPr>
          <p:nvPr>
            <p:ph type="title"/>
          </p:nvPr>
        </p:nvSpPr>
        <p:spPr>
          <a:xfrm>
            <a:off x="469900" y="413792"/>
            <a:ext cx="8229600" cy="1143000"/>
          </a:xfrm>
        </p:spPr>
        <p:txBody>
          <a:bodyPr/>
          <a:lstStyle/>
          <a:p>
            <a:r>
              <a:rPr lang="en-US" altLang="zh-TW" sz="3600" dirty="0">
                <a:solidFill>
                  <a:schemeClr val="tx2"/>
                </a:solidFill>
                <a:latin typeface="標楷體" panose="03000509000000000000" pitchFamily="65" charset="-120"/>
                <a:ea typeface="標楷體" panose="03000509000000000000" pitchFamily="65" charset="-120"/>
              </a:rPr>
              <a:t>CRC</a:t>
            </a:r>
            <a:r>
              <a:rPr lang="zh-TW" altLang="en-US" sz="3600" dirty="0">
                <a:solidFill>
                  <a:schemeClr val="tx2"/>
                </a:solidFill>
                <a:latin typeface="標楷體" panose="03000509000000000000" pitchFamily="65" charset="-120"/>
                <a:ea typeface="標楷體" panose="03000509000000000000" pitchFamily="65" charset="-120"/>
              </a:rPr>
              <a:t>的重要意義與價值</a:t>
            </a:r>
            <a:endParaRPr lang="zh-TW" altLang="en-US" sz="3600" dirty="0">
              <a:latin typeface="標楷體" panose="03000509000000000000" pitchFamily="65" charset="-120"/>
              <a:ea typeface="標楷體" panose="03000509000000000000" pitchFamily="65" charset="-120"/>
            </a:endParaRPr>
          </a:p>
        </p:txBody>
      </p:sp>
      <p:graphicFrame>
        <p:nvGraphicFramePr>
          <p:cNvPr id="5" name="內容版面配置區 4">
            <a:extLst>
              <a:ext uri="{FF2B5EF4-FFF2-40B4-BE49-F238E27FC236}">
                <a16:creationId xmlns:a16="http://schemas.microsoft.com/office/drawing/2014/main" id="{D9B189EF-7A50-4854-A79A-2ED1B348A85F}"/>
              </a:ext>
            </a:extLst>
          </p:cNvPr>
          <p:cNvGraphicFramePr>
            <a:graphicFrameLocks noGrp="1"/>
          </p:cNvGraphicFramePr>
          <p:nvPr>
            <p:ph idx="1"/>
          </p:nvPr>
        </p:nvGraphicFramePr>
        <p:xfrm>
          <a:off x="457200" y="1484784"/>
          <a:ext cx="8229600" cy="46413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標題 1">
            <a:extLst>
              <a:ext uri="{FF2B5EF4-FFF2-40B4-BE49-F238E27FC236}">
                <a16:creationId xmlns:a16="http://schemas.microsoft.com/office/drawing/2014/main" id="{7A1C0DCC-91BD-495D-B10B-E1376BDE80B5}"/>
              </a:ext>
            </a:extLst>
          </p:cNvPr>
          <p:cNvSpPr>
            <a:spLocks noGrp="1"/>
          </p:cNvSpPr>
          <p:nvPr>
            <p:ph type="title"/>
          </p:nvPr>
        </p:nvSpPr>
        <p:spPr>
          <a:xfrm>
            <a:off x="457200" y="413792"/>
            <a:ext cx="8229600" cy="1143000"/>
          </a:xfrm>
        </p:spPr>
        <p:txBody>
          <a:bodyPr/>
          <a:lstStyle/>
          <a:p>
            <a:r>
              <a:rPr lang="zh-TW" altLang="zh-TW" sz="3600" dirty="0">
                <a:solidFill>
                  <a:schemeClr val="tx2"/>
                </a:solidFill>
                <a:latin typeface="標楷體" panose="03000509000000000000" pitchFamily="65" charset="-120"/>
                <a:ea typeface="標楷體" panose="03000509000000000000" pitchFamily="65" charset="-120"/>
              </a:rPr>
              <a:t>公約中闡述的兒</a:t>
            </a:r>
            <a:r>
              <a:rPr lang="zh-TW" altLang="en-US" sz="3600" dirty="0">
                <a:solidFill>
                  <a:schemeClr val="tx2"/>
                </a:solidFill>
                <a:latin typeface="標楷體" panose="03000509000000000000" pitchFamily="65" charset="-120"/>
                <a:ea typeface="標楷體" panose="03000509000000000000" pitchFamily="65" charset="-120"/>
              </a:rPr>
              <a:t>童</a:t>
            </a:r>
            <a:r>
              <a:rPr lang="zh-TW" altLang="zh-TW" sz="3600" dirty="0">
                <a:solidFill>
                  <a:schemeClr val="tx2"/>
                </a:solidFill>
                <a:latin typeface="標楷體" panose="03000509000000000000" pitchFamily="65" charset="-120"/>
                <a:ea typeface="標楷體" panose="03000509000000000000" pitchFamily="65" charset="-120"/>
              </a:rPr>
              <a:t>基本權</a:t>
            </a:r>
            <a:r>
              <a:rPr lang="zh-TW" altLang="en-US" sz="3600" dirty="0">
                <a:solidFill>
                  <a:schemeClr val="tx2"/>
                </a:solidFill>
                <a:latin typeface="標楷體" panose="03000509000000000000" pitchFamily="65" charset="-120"/>
                <a:ea typeface="標楷體" panose="03000509000000000000" pitchFamily="65" charset="-120"/>
              </a:rPr>
              <a:t>利</a:t>
            </a:r>
            <a:endParaRPr lang="zh-TW" altLang="en-US" sz="3600" dirty="0"/>
          </a:p>
        </p:txBody>
      </p:sp>
      <p:graphicFrame>
        <p:nvGraphicFramePr>
          <p:cNvPr id="7" name="內容版面配置區 6">
            <a:extLst>
              <a:ext uri="{FF2B5EF4-FFF2-40B4-BE49-F238E27FC236}">
                <a16:creationId xmlns:a16="http://schemas.microsoft.com/office/drawing/2014/main" id="{B949E276-A491-49FF-AD66-928C74C46658}"/>
              </a:ext>
            </a:extLst>
          </p:cNvPr>
          <p:cNvGraphicFramePr>
            <a:graphicFrameLocks noGrp="1"/>
          </p:cNvGraphicFramePr>
          <p:nvPr>
            <p:ph idx="1"/>
            <p:extLst>
              <p:ext uri="{D42A27DB-BD31-4B8C-83A1-F6EECF244321}">
                <p14:modId xmlns:p14="http://schemas.microsoft.com/office/powerpoint/2010/main" val="1291734844"/>
              </p:ext>
            </p:extLst>
          </p:nvPr>
        </p:nvGraphicFramePr>
        <p:xfrm>
          <a:off x="457200" y="1600200"/>
          <a:ext cx="8229600" cy="4483106"/>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9227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4400" dirty="0">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zh-TW" sz="4400" b="0" dirty="0">
                          <a:latin typeface="標楷體" panose="03000509000000000000" pitchFamily="65" charset="-120"/>
                          <a:ea typeface="標楷體" panose="03000509000000000000" pitchFamily="65" charset="-120"/>
                        </a:rPr>
                        <a:t>生存權利</a:t>
                      </a:r>
                      <a:endParaRPr lang="en-US" altLang="zh-TW" sz="4400" b="0" dirty="0">
                        <a:latin typeface="標楷體" panose="03000509000000000000" pitchFamily="65" charset="-120"/>
                        <a:ea typeface="標楷體" panose="03000509000000000000" pitchFamily="65" charset="-120"/>
                      </a:endParaRPr>
                    </a:p>
                    <a:p>
                      <a:endParaRPr lang="zh-TW" altLang="en-US" sz="1800" dirty="0"/>
                    </a:p>
                  </a:txBody>
                  <a:tcPr marT="45726" marB="4572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4400" dirty="0">
                        <a:latin typeface="標楷體" panose="03000509000000000000" pitchFamily="65" charset="-120"/>
                        <a:ea typeface="標楷體" panose="03000509000000000000" pitchFamily="65"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4400" b="0" dirty="0">
                          <a:latin typeface="標楷體" panose="03000509000000000000" pitchFamily="65" charset="-120"/>
                          <a:ea typeface="標楷體" panose="03000509000000000000" pitchFamily="65" charset="-120"/>
                        </a:rPr>
                        <a:t>充分發展的權利</a:t>
                      </a:r>
                      <a:endParaRPr lang="en-US" altLang="zh-TW" sz="4400" b="0" dirty="0">
                        <a:latin typeface="標楷體" panose="03000509000000000000" pitchFamily="65" charset="-120"/>
                        <a:ea typeface="標楷體" panose="03000509000000000000" pitchFamily="65" charset="-120"/>
                      </a:endParaRPr>
                    </a:p>
                    <a:p>
                      <a:endParaRPr lang="zh-TW" altLang="en-US" sz="1800" dirty="0"/>
                    </a:p>
                  </a:txBody>
                  <a:tcPr marT="45726" marB="45726"/>
                </a:tc>
                <a:extLst>
                  <a:ext uri="{0D108BD9-81ED-4DB2-BD59-A6C34878D82A}">
                    <a16:rowId xmlns:a16="http://schemas.microsoft.com/office/drawing/2014/main" val="10000"/>
                  </a:ext>
                </a:extLst>
              </a:tr>
              <a:tr h="23777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3600" dirty="0">
                        <a:solidFill>
                          <a:schemeClr val="tx2"/>
                        </a:solidFill>
                        <a:latin typeface="標楷體" panose="03000509000000000000" pitchFamily="65" charset="-120"/>
                        <a:ea typeface="標楷體" panose="03000509000000000000" pitchFamily="65"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3600" dirty="0">
                          <a:solidFill>
                            <a:srgbClr val="7030A0"/>
                          </a:solidFill>
                          <a:latin typeface="標楷體" panose="03000509000000000000" pitchFamily="65" charset="-120"/>
                          <a:ea typeface="標楷體" panose="03000509000000000000" pitchFamily="65" charset="-120"/>
                        </a:rPr>
                        <a:t>免受有害影響、虐待和剝削的權利</a:t>
                      </a:r>
                      <a:endParaRPr lang="zh-TW" altLang="en-US" sz="3600" dirty="0">
                        <a:solidFill>
                          <a:srgbClr val="7030A0"/>
                        </a:solidFill>
                      </a:endParaRPr>
                    </a:p>
                  </a:txBody>
                  <a:tcPr marT="45726" marB="4572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3600" dirty="0">
                        <a:solidFill>
                          <a:schemeClr val="tx2"/>
                        </a:solidFill>
                        <a:latin typeface="標楷體" panose="03000509000000000000" pitchFamily="65" charset="-120"/>
                        <a:ea typeface="標楷體" panose="03000509000000000000" pitchFamily="65"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3600" dirty="0">
                          <a:solidFill>
                            <a:srgbClr val="7030A0"/>
                          </a:solidFill>
                          <a:latin typeface="標楷體" panose="03000509000000000000" pitchFamily="65" charset="-120"/>
                          <a:ea typeface="標楷體" panose="03000509000000000000" pitchFamily="65" charset="-120"/>
                        </a:rPr>
                        <a:t>充分參與家庭、文化和社會生活的權利</a:t>
                      </a:r>
                      <a:r>
                        <a:rPr lang="en-US" altLang="zh-TW" sz="3600" dirty="0">
                          <a:solidFill>
                            <a:srgbClr val="7030A0"/>
                          </a:solidFill>
                          <a:latin typeface="標楷體" panose="03000509000000000000" pitchFamily="65" charset="-120"/>
                          <a:ea typeface="標楷體" panose="03000509000000000000" pitchFamily="65" charset="-120"/>
                        </a:rPr>
                        <a:t>(</a:t>
                      </a:r>
                      <a:r>
                        <a:rPr lang="zh-TW" altLang="en-US" sz="3600" dirty="0">
                          <a:solidFill>
                            <a:srgbClr val="7030A0"/>
                          </a:solidFill>
                          <a:latin typeface="標楷體" panose="03000509000000000000" pitchFamily="65" charset="-120"/>
                          <a:ea typeface="標楷體" panose="03000509000000000000" pitchFamily="65" charset="-120"/>
                        </a:rPr>
                        <a:t>參與權</a:t>
                      </a:r>
                      <a:r>
                        <a:rPr lang="en-US" altLang="zh-TW" sz="3600" dirty="0">
                          <a:solidFill>
                            <a:srgbClr val="7030A0"/>
                          </a:solidFill>
                          <a:latin typeface="標楷體" panose="03000509000000000000" pitchFamily="65" charset="-120"/>
                          <a:ea typeface="標楷體" panose="03000509000000000000" pitchFamily="65" charset="-120"/>
                        </a:rPr>
                        <a:t>)</a:t>
                      </a:r>
                      <a:endParaRPr lang="zh-TW" altLang="zh-TW" sz="3600" dirty="0">
                        <a:solidFill>
                          <a:srgbClr val="7030A0"/>
                        </a:solidFill>
                        <a:latin typeface="標楷體" panose="03000509000000000000" pitchFamily="65" charset="-120"/>
                        <a:ea typeface="標楷體" panose="03000509000000000000" pitchFamily="65" charset="-120"/>
                      </a:endParaRPr>
                    </a:p>
                    <a:p>
                      <a:endParaRPr lang="zh-TW" altLang="en-US" sz="1800" dirty="0"/>
                    </a:p>
                  </a:txBody>
                  <a:tcPr marT="45726" marB="45726"/>
                </a:tc>
                <a:extLst>
                  <a:ext uri="{0D108BD9-81ED-4DB2-BD59-A6C34878D82A}">
                    <a16:rowId xmlns:a16="http://schemas.microsoft.com/office/drawing/2014/main" val="10001"/>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標題 1">
            <a:extLst>
              <a:ext uri="{FF2B5EF4-FFF2-40B4-BE49-F238E27FC236}">
                <a16:creationId xmlns:a16="http://schemas.microsoft.com/office/drawing/2014/main" id="{71F46736-2569-483D-87EB-F724B6C0AE87}"/>
              </a:ext>
            </a:extLst>
          </p:cNvPr>
          <p:cNvSpPr>
            <a:spLocks noGrp="1"/>
          </p:cNvSpPr>
          <p:nvPr>
            <p:ph type="title"/>
          </p:nvPr>
        </p:nvSpPr>
        <p:spPr/>
        <p:txBody>
          <a:bodyPr/>
          <a:lstStyle/>
          <a:p>
            <a:r>
              <a:rPr lang="en-US" altLang="zh-TW" dirty="0">
                <a:solidFill>
                  <a:schemeClr val="tx2"/>
                </a:solidFill>
                <a:latin typeface="標楷體" panose="03000509000000000000" pitchFamily="65" charset="-120"/>
                <a:ea typeface="標楷體" panose="03000509000000000000" pitchFamily="65" charset="-120"/>
              </a:rPr>
              <a:t>1989</a:t>
            </a:r>
            <a:r>
              <a:rPr lang="zh-TW" altLang="en-US" dirty="0">
                <a:solidFill>
                  <a:schemeClr val="tx2"/>
                </a:solidFill>
                <a:latin typeface="標楷體" panose="03000509000000000000" pitchFamily="65" charset="-120"/>
                <a:ea typeface="標楷體" panose="03000509000000000000" pitchFamily="65" charset="-120"/>
              </a:rPr>
              <a:t>年兒童權利公約內涵</a:t>
            </a:r>
            <a:r>
              <a:rPr lang="en-US" altLang="zh-TW" dirty="0">
                <a:solidFill>
                  <a:schemeClr val="tx2"/>
                </a:solidFill>
                <a:latin typeface="標楷體" panose="03000509000000000000" pitchFamily="65" charset="-120"/>
                <a:ea typeface="標楷體" panose="03000509000000000000" pitchFamily="65" charset="-120"/>
              </a:rPr>
              <a:t>-1</a:t>
            </a:r>
            <a:endParaRPr lang="zh-TW" altLang="en-US" dirty="0"/>
          </a:p>
        </p:txBody>
      </p:sp>
      <p:sp>
        <p:nvSpPr>
          <p:cNvPr id="3" name="內容版面配置區 2">
            <a:extLst>
              <a:ext uri="{FF2B5EF4-FFF2-40B4-BE49-F238E27FC236}">
                <a16:creationId xmlns:a16="http://schemas.microsoft.com/office/drawing/2014/main" id="{F560B157-C827-42E2-AF65-881AC2967099}"/>
              </a:ext>
            </a:extLst>
          </p:cNvPr>
          <p:cNvSpPr>
            <a:spLocks noGrp="1"/>
          </p:cNvSpPr>
          <p:nvPr>
            <p:ph sz="half" idx="1"/>
          </p:nvPr>
        </p:nvSpPr>
        <p:spPr>
          <a:xfrm>
            <a:off x="250825" y="1600200"/>
            <a:ext cx="4244975" cy="4525963"/>
          </a:xfrm>
        </p:spPr>
        <p:txBody>
          <a:bodyPr/>
          <a:lstStyle/>
          <a:p>
            <a:pPr marL="0" indent="0">
              <a:buFont typeface="Arial" panose="020B0604020202020204" pitchFamily="34" charset="0"/>
              <a:buNone/>
              <a:defRPr/>
            </a:pPr>
            <a:r>
              <a:rPr lang="en-US" altLang="zh-TW" sz="2000" dirty="0">
                <a:solidFill>
                  <a:schemeClr val="tx2"/>
                </a:solidFill>
              </a:rPr>
              <a:t>1.</a:t>
            </a:r>
            <a:r>
              <a:rPr lang="zh-TW" altLang="en-US" sz="2000" dirty="0">
                <a:solidFill>
                  <a:schemeClr val="tx2"/>
                </a:solidFill>
              </a:rPr>
              <a:t>兒童之定義 </a:t>
            </a:r>
          </a:p>
          <a:p>
            <a:pPr marL="0" indent="0">
              <a:buFont typeface="Arial" panose="020B0604020202020204" pitchFamily="34" charset="0"/>
              <a:buNone/>
              <a:defRPr/>
            </a:pPr>
            <a:r>
              <a:rPr lang="en-US" altLang="zh-TW" sz="2000" dirty="0">
                <a:solidFill>
                  <a:schemeClr val="tx2"/>
                </a:solidFill>
              </a:rPr>
              <a:t>2.</a:t>
            </a:r>
            <a:r>
              <a:rPr lang="zh-TW" altLang="en-US" sz="2000" dirty="0">
                <a:solidFill>
                  <a:schemeClr val="tx2"/>
                </a:solidFill>
              </a:rPr>
              <a:t>禁止歧視 </a:t>
            </a:r>
          </a:p>
          <a:p>
            <a:pPr marL="0" indent="0">
              <a:buFont typeface="Arial" panose="020B0604020202020204" pitchFamily="34" charset="0"/>
              <a:buNone/>
              <a:defRPr/>
            </a:pPr>
            <a:r>
              <a:rPr lang="en-US" altLang="zh-TW" sz="2000" dirty="0">
                <a:solidFill>
                  <a:schemeClr val="tx2"/>
                </a:solidFill>
              </a:rPr>
              <a:t>3.</a:t>
            </a:r>
            <a:r>
              <a:rPr lang="zh-TW" altLang="en-US" sz="2000" dirty="0">
                <a:solidFill>
                  <a:schemeClr val="tx2"/>
                </a:solidFill>
              </a:rPr>
              <a:t>兒童最佳利益 </a:t>
            </a:r>
          </a:p>
          <a:p>
            <a:pPr marL="0" indent="0">
              <a:buFont typeface="Arial" panose="020B0604020202020204" pitchFamily="34" charset="0"/>
              <a:buNone/>
              <a:defRPr/>
            </a:pPr>
            <a:r>
              <a:rPr lang="en-US" altLang="zh-TW" sz="2000" dirty="0">
                <a:solidFill>
                  <a:schemeClr val="tx2"/>
                </a:solidFill>
              </a:rPr>
              <a:t>4.</a:t>
            </a:r>
            <a:r>
              <a:rPr lang="zh-TW" altLang="en-US" sz="2000" dirty="0">
                <a:solidFill>
                  <a:schemeClr val="tx2"/>
                </a:solidFill>
              </a:rPr>
              <a:t>權利之落實 </a:t>
            </a:r>
          </a:p>
          <a:p>
            <a:pPr marL="0" indent="0">
              <a:buFont typeface="Arial" panose="020B0604020202020204" pitchFamily="34" charset="0"/>
              <a:buNone/>
              <a:defRPr/>
            </a:pPr>
            <a:r>
              <a:rPr lang="en-US" altLang="zh-TW" sz="2000" dirty="0">
                <a:solidFill>
                  <a:schemeClr val="tx2"/>
                </a:solidFill>
              </a:rPr>
              <a:t>5.</a:t>
            </a:r>
            <a:r>
              <a:rPr lang="zh-TW" altLang="en-US" sz="2000" dirty="0">
                <a:solidFill>
                  <a:schemeClr val="tx2"/>
                </a:solidFill>
              </a:rPr>
              <a:t>父母之引導與兒童逐漸發展之能力 </a:t>
            </a:r>
          </a:p>
          <a:p>
            <a:pPr marL="0" indent="0">
              <a:buFont typeface="Arial" panose="020B0604020202020204" pitchFamily="34" charset="0"/>
              <a:buNone/>
              <a:defRPr/>
            </a:pPr>
            <a:r>
              <a:rPr lang="en-US" altLang="zh-TW" sz="2000" dirty="0">
                <a:solidFill>
                  <a:schemeClr val="tx2"/>
                </a:solidFill>
              </a:rPr>
              <a:t>6.</a:t>
            </a:r>
            <a:r>
              <a:rPr lang="zh-TW" altLang="en-US" sz="2000" dirty="0">
                <a:solidFill>
                  <a:schemeClr val="tx2"/>
                </a:solidFill>
              </a:rPr>
              <a:t>生存及發展權 </a:t>
            </a:r>
          </a:p>
          <a:p>
            <a:pPr marL="0" indent="0">
              <a:buFont typeface="Arial" panose="020B0604020202020204" pitchFamily="34" charset="0"/>
              <a:buNone/>
              <a:defRPr/>
            </a:pPr>
            <a:r>
              <a:rPr lang="en-US" altLang="zh-TW" sz="2000" dirty="0">
                <a:solidFill>
                  <a:schemeClr val="tx2"/>
                </a:solidFill>
              </a:rPr>
              <a:t>7.</a:t>
            </a:r>
            <a:r>
              <a:rPr lang="zh-TW" altLang="en-US" sz="2000" dirty="0">
                <a:solidFill>
                  <a:schemeClr val="tx2"/>
                </a:solidFill>
              </a:rPr>
              <a:t>出生登記、姓名、國籍與受父母</a:t>
            </a:r>
            <a:endParaRPr lang="en-US" altLang="zh-TW" sz="2000" dirty="0">
              <a:solidFill>
                <a:schemeClr val="tx2"/>
              </a:solidFill>
            </a:endParaRPr>
          </a:p>
          <a:p>
            <a:pPr marL="0" indent="0">
              <a:buFont typeface="Arial" panose="020B0604020202020204" pitchFamily="34" charset="0"/>
              <a:buNone/>
              <a:defRPr/>
            </a:pPr>
            <a:r>
              <a:rPr lang="zh-TW" altLang="en-US" sz="2000" dirty="0">
                <a:solidFill>
                  <a:schemeClr val="tx2"/>
                </a:solidFill>
              </a:rPr>
              <a:t>   照顧之權利 </a:t>
            </a:r>
          </a:p>
          <a:p>
            <a:pPr marL="0" indent="0">
              <a:buFont typeface="Arial" panose="020B0604020202020204" pitchFamily="34" charset="0"/>
              <a:buNone/>
              <a:defRPr/>
            </a:pPr>
            <a:r>
              <a:rPr lang="en-US" altLang="zh-TW" sz="2000" dirty="0">
                <a:solidFill>
                  <a:schemeClr val="tx2"/>
                </a:solidFill>
              </a:rPr>
              <a:t>8.</a:t>
            </a:r>
            <a:r>
              <a:rPr lang="zh-TW" altLang="en-US" sz="2000" dirty="0">
                <a:solidFill>
                  <a:schemeClr val="tx2"/>
                </a:solidFill>
              </a:rPr>
              <a:t>兒童身分權之維護 </a:t>
            </a:r>
          </a:p>
          <a:p>
            <a:pPr marL="0" indent="0">
              <a:buFont typeface="Arial" panose="020B0604020202020204" pitchFamily="34" charset="0"/>
              <a:buNone/>
              <a:defRPr/>
            </a:pPr>
            <a:r>
              <a:rPr lang="en-US" altLang="zh-TW" sz="2000" dirty="0">
                <a:solidFill>
                  <a:schemeClr val="tx2"/>
                </a:solidFill>
              </a:rPr>
              <a:t>9.</a:t>
            </a:r>
            <a:r>
              <a:rPr lang="zh-TW" altLang="en-US" sz="2000" dirty="0">
                <a:solidFill>
                  <a:schemeClr val="tx2"/>
                </a:solidFill>
              </a:rPr>
              <a:t>兒童不與父母分離之權利 </a:t>
            </a:r>
          </a:p>
          <a:p>
            <a:pPr marL="0" indent="0">
              <a:buFont typeface="Arial" panose="020B0604020202020204" pitchFamily="34" charset="0"/>
              <a:buNone/>
              <a:defRPr/>
            </a:pPr>
            <a:r>
              <a:rPr lang="en-US" altLang="zh-TW" sz="2000" dirty="0">
                <a:solidFill>
                  <a:schemeClr val="tx2"/>
                </a:solidFill>
              </a:rPr>
              <a:t>10.</a:t>
            </a:r>
            <a:r>
              <a:rPr lang="zh-TW" altLang="en-US" sz="2000" dirty="0">
                <a:solidFill>
                  <a:schemeClr val="tx2"/>
                </a:solidFill>
              </a:rPr>
              <a:t>因家庭團聚而請求進入或離開</a:t>
            </a:r>
            <a:endParaRPr lang="en-US" altLang="zh-TW" sz="2000" dirty="0">
              <a:solidFill>
                <a:schemeClr val="tx2"/>
              </a:solidFill>
            </a:endParaRPr>
          </a:p>
          <a:p>
            <a:pPr marL="0" indent="0">
              <a:buFont typeface="Arial" panose="020B0604020202020204" pitchFamily="34" charset="0"/>
              <a:buNone/>
              <a:defRPr/>
            </a:pPr>
            <a:r>
              <a:rPr lang="zh-TW" altLang="en-US" sz="2000" dirty="0">
                <a:solidFill>
                  <a:schemeClr val="tx2"/>
                </a:solidFill>
              </a:rPr>
              <a:t>      締約國 </a:t>
            </a:r>
          </a:p>
          <a:p>
            <a:pPr>
              <a:defRPr/>
            </a:pPr>
            <a:endParaRPr lang="zh-TW" altLang="en-US" sz="1200" dirty="0">
              <a:solidFill>
                <a:schemeClr val="tx2"/>
              </a:solidFill>
            </a:endParaRPr>
          </a:p>
        </p:txBody>
      </p:sp>
      <p:sp>
        <p:nvSpPr>
          <p:cNvPr id="27652" name="內容版面配置區 3">
            <a:extLst>
              <a:ext uri="{FF2B5EF4-FFF2-40B4-BE49-F238E27FC236}">
                <a16:creationId xmlns:a16="http://schemas.microsoft.com/office/drawing/2014/main" id="{80553B37-2786-40B0-8172-017CE9B7A72E}"/>
              </a:ext>
            </a:extLst>
          </p:cNvPr>
          <p:cNvSpPr>
            <a:spLocks noGrp="1"/>
          </p:cNvSpPr>
          <p:nvPr>
            <p:ph sz="half" idx="2"/>
          </p:nvPr>
        </p:nvSpPr>
        <p:spPr>
          <a:xfrm>
            <a:off x="4648200" y="1600200"/>
            <a:ext cx="3956050" cy="4525963"/>
          </a:xfrm>
        </p:spPr>
        <p:txBody>
          <a:bodyPr/>
          <a:lstStyle/>
          <a:p>
            <a:pPr marL="0" indent="0">
              <a:buFont typeface="Arial" panose="020B0604020202020204" pitchFamily="34" charset="0"/>
              <a:buNone/>
            </a:pPr>
            <a:r>
              <a:rPr lang="en-US" altLang="zh-TW" sz="2000" dirty="0">
                <a:solidFill>
                  <a:schemeClr val="tx2"/>
                </a:solidFill>
              </a:rPr>
              <a:t>11.</a:t>
            </a:r>
            <a:r>
              <a:rPr lang="zh-TW" altLang="en-US" sz="2000" dirty="0">
                <a:solidFill>
                  <a:schemeClr val="tx2"/>
                </a:solidFill>
              </a:rPr>
              <a:t>非法移送兒童或令其無法回國 </a:t>
            </a:r>
          </a:p>
          <a:p>
            <a:pPr marL="0" indent="0">
              <a:buFont typeface="Arial" panose="020B0604020202020204" pitchFamily="34" charset="0"/>
              <a:buNone/>
            </a:pPr>
            <a:r>
              <a:rPr lang="en-US" altLang="zh-TW" sz="2000" dirty="0">
                <a:solidFill>
                  <a:schemeClr val="tx2"/>
                </a:solidFill>
              </a:rPr>
              <a:t>12.</a:t>
            </a:r>
            <a:r>
              <a:rPr lang="zh-TW" altLang="en-US" sz="2000" dirty="0">
                <a:solidFill>
                  <a:schemeClr val="tx2"/>
                </a:solidFill>
              </a:rPr>
              <a:t>兒童表示意見及其意見獲得</a:t>
            </a:r>
            <a:endParaRPr lang="en-US" altLang="zh-TW" sz="2000" dirty="0">
              <a:solidFill>
                <a:schemeClr val="tx2"/>
              </a:solidFill>
            </a:endParaRPr>
          </a:p>
          <a:p>
            <a:pPr marL="0" indent="0">
              <a:buFont typeface="Arial" panose="020B0604020202020204" pitchFamily="34" charset="0"/>
              <a:buNone/>
            </a:pPr>
            <a:r>
              <a:rPr lang="zh-TW" altLang="en-US" sz="2000" dirty="0">
                <a:solidFill>
                  <a:schemeClr val="tx2"/>
                </a:solidFill>
              </a:rPr>
              <a:t>      考量之權利 </a:t>
            </a:r>
          </a:p>
          <a:p>
            <a:pPr marL="0" indent="0">
              <a:buFont typeface="Arial" panose="020B0604020202020204" pitchFamily="34" charset="0"/>
              <a:buNone/>
            </a:pPr>
            <a:r>
              <a:rPr lang="en-US" altLang="zh-TW" sz="2000" dirty="0">
                <a:solidFill>
                  <a:schemeClr val="tx2"/>
                </a:solidFill>
              </a:rPr>
              <a:t>13.</a:t>
            </a:r>
            <a:r>
              <a:rPr lang="zh-TW" altLang="en-US" sz="2000" dirty="0">
                <a:solidFill>
                  <a:schemeClr val="tx2"/>
                </a:solidFill>
              </a:rPr>
              <a:t>兒童自由表示意見之權利 </a:t>
            </a:r>
          </a:p>
          <a:p>
            <a:pPr marL="0" indent="0">
              <a:buFont typeface="Arial" panose="020B0604020202020204" pitchFamily="34" charset="0"/>
              <a:buNone/>
            </a:pPr>
            <a:r>
              <a:rPr lang="en-US" altLang="zh-TW" sz="2000" dirty="0">
                <a:solidFill>
                  <a:schemeClr val="tx2"/>
                </a:solidFill>
              </a:rPr>
              <a:t>14.</a:t>
            </a:r>
            <a:r>
              <a:rPr lang="zh-TW" altLang="en-US" sz="2000" dirty="0">
                <a:solidFill>
                  <a:schemeClr val="tx2"/>
                </a:solidFill>
              </a:rPr>
              <a:t>兒童思想、自我意識與宗教</a:t>
            </a:r>
            <a:endParaRPr lang="en-US" altLang="zh-TW" sz="2000" dirty="0">
              <a:solidFill>
                <a:schemeClr val="tx2"/>
              </a:solidFill>
            </a:endParaRPr>
          </a:p>
          <a:p>
            <a:pPr marL="0" indent="0">
              <a:buFont typeface="Arial" panose="020B0604020202020204" pitchFamily="34" charset="0"/>
              <a:buNone/>
            </a:pPr>
            <a:r>
              <a:rPr lang="zh-TW" altLang="en-US" sz="2000" dirty="0">
                <a:solidFill>
                  <a:schemeClr val="tx2"/>
                </a:solidFill>
              </a:rPr>
              <a:t>      自由之權利 </a:t>
            </a:r>
          </a:p>
          <a:p>
            <a:pPr marL="0" indent="0">
              <a:buFont typeface="Arial" panose="020B0604020202020204" pitchFamily="34" charset="0"/>
              <a:buNone/>
            </a:pPr>
            <a:r>
              <a:rPr lang="en-US" altLang="zh-TW" sz="2000" dirty="0">
                <a:solidFill>
                  <a:schemeClr val="tx2"/>
                </a:solidFill>
              </a:rPr>
              <a:t>15.</a:t>
            </a:r>
            <a:r>
              <a:rPr lang="zh-TW" altLang="en-US" sz="2000" dirty="0">
                <a:solidFill>
                  <a:schemeClr val="tx2"/>
                </a:solidFill>
              </a:rPr>
              <a:t>結社及和平集會自由之權利 </a:t>
            </a:r>
          </a:p>
          <a:p>
            <a:pPr marL="0" indent="0">
              <a:buFont typeface="Arial" panose="020B0604020202020204" pitchFamily="34" charset="0"/>
              <a:buNone/>
            </a:pPr>
            <a:r>
              <a:rPr lang="en-US" altLang="zh-TW" sz="2000" dirty="0">
                <a:solidFill>
                  <a:schemeClr val="tx2"/>
                </a:solidFill>
              </a:rPr>
              <a:t>16.</a:t>
            </a:r>
            <a:r>
              <a:rPr lang="zh-TW" altLang="en-US" sz="2000" dirty="0">
                <a:solidFill>
                  <a:schemeClr val="tx2"/>
                </a:solidFill>
              </a:rPr>
              <a:t>兒童之隱私權 </a:t>
            </a:r>
          </a:p>
          <a:p>
            <a:pPr marL="0" indent="0">
              <a:buFont typeface="Arial" panose="020B0604020202020204" pitchFamily="34" charset="0"/>
              <a:buNone/>
            </a:pPr>
            <a:r>
              <a:rPr lang="en-US" altLang="zh-TW" sz="2000" dirty="0">
                <a:solidFill>
                  <a:schemeClr val="tx2"/>
                </a:solidFill>
              </a:rPr>
              <a:t>17.</a:t>
            </a:r>
            <a:r>
              <a:rPr lang="zh-TW" altLang="en-US" sz="2000" dirty="0">
                <a:solidFill>
                  <a:schemeClr val="tx2"/>
                </a:solidFill>
              </a:rPr>
              <a:t>適當資訊之獲取 </a:t>
            </a:r>
          </a:p>
          <a:p>
            <a:pPr marL="0" indent="0">
              <a:buFont typeface="Arial" panose="020B0604020202020204" pitchFamily="34" charset="0"/>
              <a:buNone/>
            </a:pPr>
            <a:r>
              <a:rPr lang="en-US" altLang="zh-TW" sz="2000" dirty="0">
                <a:solidFill>
                  <a:schemeClr val="tx2"/>
                </a:solidFill>
              </a:rPr>
              <a:t>18.</a:t>
            </a:r>
            <a:r>
              <a:rPr lang="zh-TW" altLang="en-US" sz="2000" dirty="0">
                <a:solidFill>
                  <a:schemeClr val="tx2"/>
                </a:solidFill>
              </a:rPr>
              <a:t>父母之責任與國家之協助 </a:t>
            </a:r>
          </a:p>
          <a:p>
            <a:pPr marL="0" indent="0">
              <a:buFont typeface="Arial" panose="020B0604020202020204" pitchFamily="34" charset="0"/>
              <a:buNone/>
            </a:pPr>
            <a:r>
              <a:rPr lang="en-US" altLang="zh-TW" sz="2000" dirty="0">
                <a:solidFill>
                  <a:schemeClr val="tx2"/>
                </a:solidFill>
              </a:rPr>
              <a:t>19.</a:t>
            </a:r>
            <a:r>
              <a:rPr lang="zh-TW" altLang="en-US" sz="2000" dirty="0">
                <a:solidFill>
                  <a:schemeClr val="tx2"/>
                </a:solidFill>
              </a:rPr>
              <a:t>兒童不受任何形式之暴力 </a:t>
            </a:r>
          </a:p>
          <a:p>
            <a:pPr marL="0" indent="0">
              <a:buFont typeface="Arial" panose="020B0604020202020204" pitchFamily="34" charset="0"/>
              <a:buNone/>
            </a:pPr>
            <a:r>
              <a:rPr lang="en-US" altLang="zh-TW" sz="2000" dirty="0">
                <a:solidFill>
                  <a:schemeClr val="tx2"/>
                </a:solidFill>
              </a:rPr>
              <a:t>20.</a:t>
            </a:r>
            <a:r>
              <a:rPr lang="zh-TW" altLang="en-US" sz="2000" dirty="0">
                <a:solidFill>
                  <a:schemeClr val="tx2"/>
                </a:solidFill>
              </a:rPr>
              <a:t>喪失家庭環境之兒童 </a:t>
            </a:r>
          </a:p>
          <a:p>
            <a:pPr marL="0" indent="0">
              <a:buFont typeface="Arial" panose="020B0604020202020204" pitchFamily="34" charset="0"/>
              <a:buNone/>
            </a:pPr>
            <a:endParaRPr lang="zh-TW" altLang="en-US" sz="1200" dirty="0">
              <a:solidFill>
                <a:schemeClr val="tx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標題 1">
            <a:extLst>
              <a:ext uri="{FF2B5EF4-FFF2-40B4-BE49-F238E27FC236}">
                <a16:creationId xmlns:a16="http://schemas.microsoft.com/office/drawing/2014/main" id="{83D688B5-6AA1-4BDD-B713-F38E646ADDA7}"/>
              </a:ext>
            </a:extLst>
          </p:cNvPr>
          <p:cNvSpPr>
            <a:spLocks noGrp="1"/>
          </p:cNvSpPr>
          <p:nvPr>
            <p:ph type="title"/>
          </p:nvPr>
        </p:nvSpPr>
        <p:spPr/>
        <p:txBody>
          <a:bodyPr/>
          <a:lstStyle/>
          <a:p>
            <a:r>
              <a:rPr lang="en-US" altLang="zh-TW">
                <a:solidFill>
                  <a:schemeClr val="tx2"/>
                </a:solidFill>
                <a:latin typeface="標楷體" panose="03000509000000000000" pitchFamily="65" charset="-120"/>
                <a:ea typeface="標楷體" panose="03000509000000000000" pitchFamily="65" charset="-120"/>
              </a:rPr>
              <a:t>1989</a:t>
            </a:r>
            <a:r>
              <a:rPr lang="zh-TW" altLang="en-US">
                <a:solidFill>
                  <a:schemeClr val="tx2"/>
                </a:solidFill>
                <a:latin typeface="標楷體" panose="03000509000000000000" pitchFamily="65" charset="-120"/>
                <a:ea typeface="標楷體" panose="03000509000000000000" pitchFamily="65" charset="-120"/>
              </a:rPr>
              <a:t>年兒童權利公約內涵</a:t>
            </a:r>
            <a:r>
              <a:rPr lang="en-US" altLang="zh-TW">
                <a:solidFill>
                  <a:schemeClr val="tx2"/>
                </a:solidFill>
                <a:latin typeface="標楷體" panose="03000509000000000000" pitchFamily="65" charset="-120"/>
                <a:ea typeface="標楷體" panose="03000509000000000000" pitchFamily="65" charset="-120"/>
              </a:rPr>
              <a:t>-2</a:t>
            </a:r>
            <a:endParaRPr lang="zh-TW" altLang="en-US"/>
          </a:p>
        </p:txBody>
      </p:sp>
      <p:sp>
        <p:nvSpPr>
          <p:cNvPr id="28675" name="內容版面配置區 2">
            <a:extLst>
              <a:ext uri="{FF2B5EF4-FFF2-40B4-BE49-F238E27FC236}">
                <a16:creationId xmlns:a16="http://schemas.microsoft.com/office/drawing/2014/main" id="{DF3C33B3-B027-4214-8E52-601CB3AA2E5A}"/>
              </a:ext>
            </a:extLst>
          </p:cNvPr>
          <p:cNvSpPr>
            <a:spLocks noGrp="1"/>
          </p:cNvSpPr>
          <p:nvPr>
            <p:ph sz="half" idx="1"/>
          </p:nvPr>
        </p:nvSpPr>
        <p:spPr>
          <a:xfrm>
            <a:off x="457200" y="1600200"/>
            <a:ext cx="3683000" cy="4525963"/>
          </a:xfrm>
        </p:spPr>
        <p:txBody>
          <a:bodyPr/>
          <a:lstStyle/>
          <a:p>
            <a:pPr marL="0" indent="0">
              <a:buFont typeface="Arial" panose="020B0604020202020204" pitchFamily="34" charset="0"/>
              <a:buNone/>
            </a:pPr>
            <a:r>
              <a:rPr lang="en-US" altLang="zh-TW" sz="2000">
                <a:solidFill>
                  <a:schemeClr val="tx2"/>
                </a:solidFill>
              </a:rPr>
              <a:t>21. </a:t>
            </a:r>
            <a:r>
              <a:rPr lang="zh-TW" altLang="en-US" sz="2000">
                <a:solidFill>
                  <a:schemeClr val="tx2"/>
                </a:solidFill>
              </a:rPr>
              <a:t>收養 </a:t>
            </a:r>
          </a:p>
          <a:p>
            <a:pPr marL="0" indent="0">
              <a:buFont typeface="Arial" panose="020B0604020202020204" pitchFamily="34" charset="0"/>
              <a:buNone/>
            </a:pPr>
            <a:r>
              <a:rPr lang="en-US" altLang="zh-TW" sz="2000">
                <a:solidFill>
                  <a:schemeClr val="tx2"/>
                </a:solidFill>
              </a:rPr>
              <a:t>22. </a:t>
            </a:r>
            <a:r>
              <a:rPr lang="zh-TW" altLang="en-US" sz="2000">
                <a:solidFill>
                  <a:schemeClr val="tx2"/>
                </a:solidFill>
              </a:rPr>
              <a:t>難民兒童 </a:t>
            </a:r>
          </a:p>
          <a:p>
            <a:pPr marL="0" indent="0">
              <a:buFont typeface="Arial" panose="020B0604020202020204" pitchFamily="34" charset="0"/>
              <a:buNone/>
            </a:pPr>
            <a:r>
              <a:rPr lang="en-US" altLang="zh-TW" sz="2000">
                <a:solidFill>
                  <a:schemeClr val="tx2"/>
                </a:solidFill>
              </a:rPr>
              <a:t>23. </a:t>
            </a:r>
            <a:r>
              <a:rPr lang="zh-TW" altLang="en-US" sz="2000">
                <a:solidFill>
                  <a:schemeClr val="tx2"/>
                </a:solidFill>
              </a:rPr>
              <a:t>身心障礙兒童 </a:t>
            </a:r>
          </a:p>
          <a:p>
            <a:pPr marL="0" indent="0">
              <a:buFont typeface="Arial" panose="020B0604020202020204" pitchFamily="34" charset="0"/>
              <a:buNone/>
            </a:pPr>
            <a:r>
              <a:rPr lang="en-US" altLang="zh-TW" sz="2000">
                <a:solidFill>
                  <a:schemeClr val="tx2"/>
                </a:solidFill>
              </a:rPr>
              <a:t>24. </a:t>
            </a:r>
            <a:r>
              <a:rPr lang="zh-TW" altLang="en-US" sz="2000">
                <a:solidFill>
                  <a:schemeClr val="tx2"/>
                </a:solidFill>
              </a:rPr>
              <a:t>兒童健康與醫療照護 </a:t>
            </a:r>
          </a:p>
          <a:p>
            <a:pPr marL="0" indent="0">
              <a:buFont typeface="Arial" panose="020B0604020202020204" pitchFamily="34" charset="0"/>
              <a:buNone/>
            </a:pPr>
            <a:r>
              <a:rPr lang="en-US" altLang="zh-TW" sz="2000">
                <a:solidFill>
                  <a:schemeClr val="tx2"/>
                </a:solidFill>
              </a:rPr>
              <a:t>25. </a:t>
            </a:r>
            <a:r>
              <a:rPr lang="zh-TW" altLang="en-US" sz="2000">
                <a:solidFill>
                  <a:schemeClr val="tx2"/>
                </a:solidFill>
              </a:rPr>
              <a:t>受安置兒童之定期評估 </a:t>
            </a:r>
          </a:p>
          <a:p>
            <a:pPr marL="0" indent="0">
              <a:buFont typeface="Arial" panose="020B0604020202020204" pitchFamily="34" charset="0"/>
              <a:buNone/>
            </a:pPr>
            <a:r>
              <a:rPr lang="en-US" altLang="zh-TW" sz="2000">
                <a:solidFill>
                  <a:schemeClr val="tx2"/>
                </a:solidFill>
              </a:rPr>
              <a:t>26. </a:t>
            </a:r>
            <a:r>
              <a:rPr lang="zh-TW" altLang="en-US" sz="2000">
                <a:solidFill>
                  <a:schemeClr val="tx2"/>
                </a:solidFill>
              </a:rPr>
              <a:t>社會安全保障 </a:t>
            </a:r>
          </a:p>
          <a:p>
            <a:pPr marL="0" indent="0">
              <a:buFont typeface="Arial" panose="020B0604020202020204" pitchFamily="34" charset="0"/>
              <a:buNone/>
            </a:pPr>
            <a:r>
              <a:rPr lang="en-US" altLang="zh-TW" sz="2000">
                <a:solidFill>
                  <a:schemeClr val="tx2"/>
                </a:solidFill>
              </a:rPr>
              <a:t>27. </a:t>
            </a:r>
            <a:r>
              <a:rPr lang="zh-TW" altLang="en-US" sz="2000">
                <a:solidFill>
                  <a:schemeClr val="tx2"/>
                </a:solidFill>
              </a:rPr>
              <a:t>適於兒童之生活水準 </a:t>
            </a:r>
          </a:p>
          <a:p>
            <a:pPr marL="0" indent="0">
              <a:buFont typeface="Arial" panose="020B0604020202020204" pitchFamily="34" charset="0"/>
              <a:buNone/>
            </a:pPr>
            <a:r>
              <a:rPr lang="en-US" altLang="zh-TW" sz="2000">
                <a:solidFill>
                  <a:schemeClr val="tx2"/>
                </a:solidFill>
              </a:rPr>
              <a:t>28. </a:t>
            </a:r>
            <a:r>
              <a:rPr lang="zh-TW" altLang="en-US" sz="2000">
                <a:solidFill>
                  <a:schemeClr val="tx2"/>
                </a:solidFill>
              </a:rPr>
              <a:t>教育 </a:t>
            </a:r>
          </a:p>
          <a:p>
            <a:pPr marL="0" indent="0">
              <a:buFont typeface="Arial" panose="020B0604020202020204" pitchFamily="34" charset="0"/>
              <a:buNone/>
            </a:pPr>
            <a:r>
              <a:rPr lang="en-US" altLang="zh-TW" sz="2000">
                <a:solidFill>
                  <a:schemeClr val="tx2"/>
                </a:solidFill>
              </a:rPr>
              <a:t>29. </a:t>
            </a:r>
            <a:r>
              <a:rPr lang="zh-TW" altLang="en-US" sz="2000">
                <a:solidFill>
                  <a:schemeClr val="tx2"/>
                </a:solidFill>
              </a:rPr>
              <a:t>教育之目的 </a:t>
            </a:r>
          </a:p>
          <a:p>
            <a:pPr marL="0" indent="0">
              <a:buFont typeface="Arial" panose="020B0604020202020204" pitchFamily="34" charset="0"/>
              <a:buNone/>
            </a:pPr>
            <a:r>
              <a:rPr lang="en-US" altLang="zh-TW" sz="2000">
                <a:solidFill>
                  <a:schemeClr val="tx2"/>
                </a:solidFill>
              </a:rPr>
              <a:t>30. </a:t>
            </a:r>
            <a:r>
              <a:rPr lang="zh-TW" altLang="en-US" sz="2000">
                <a:solidFill>
                  <a:schemeClr val="tx2"/>
                </a:solidFill>
              </a:rPr>
              <a:t>少數民族與原住民兒童</a:t>
            </a:r>
          </a:p>
        </p:txBody>
      </p:sp>
      <p:sp>
        <p:nvSpPr>
          <p:cNvPr id="28676" name="內容版面配置區 3">
            <a:extLst>
              <a:ext uri="{FF2B5EF4-FFF2-40B4-BE49-F238E27FC236}">
                <a16:creationId xmlns:a16="http://schemas.microsoft.com/office/drawing/2014/main" id="{7AF12EC7-2648-4A44-8902-A0010EC6D850}"/>
              </a:ext>
            </a:extLst>
          </p:cNvPr>
          <p:cNvSpPr>
            <a:spLocks noGrp="1"/>
          </p:cNvSpPr>
          <p:nvPr>
            <p:ph sz="half" idx="2"/>
          </p:nvPr>
        </p:nvSpPr>
        <p:spPr>
          <a:xfrm>
            <a:off x="4356100" y="1600200"/>
            <a:ext cx="4392613" cy="4525963"/>
          </a:xfrm>
        </p:spPr>
        <p:txBody>
          <a:bodyPr/>
          <a:lstStyle/>
          <a:p>
            <a:pPr marL="0" indent="0">
              <a:buFont typeface="Arial" panose="020B0604020202020204" pitchFamily="34" charset="0"/>
              <a:buNone/>
            </a:pPr>
            <a:r>
              <a:rPr lang="en-US" altLang="zh-TW" sz="2000">
                <a:solidFill>
                  <a:schemeClr val="tx2"/>
                </a:solidFill>
              </a:rPr>
              <a:t>31. </a:t>
            </a:r>
            <a:r>
              <a:rPr lang="zh-TW" altLang="en-US" sz="2000">
                <a:solidFill>
                  <a:schemeClr val="tx2"/>
                </a:solidFill>
              </a:rPr>
              <a:t>兒童休息、休閒、參加文化生活</a:t>
            </a:r>
            <a:endParaRPr lang="en-US" altLang="zh-TW" sz="2000">
              <a:solidFill>
                <a:schemeClr val="tx2"/>
              </a:solidFill>
            </a:endParaRPr>
          </a:p>
          <a:p>
            <a:pPr marL="0" indent="0">
              <a:buFont typeface="Arial" panose="020B0604020202020204" pitchFamily="34" charset="0"/>
              <a:buNone/>
            </a:pPr>
            <a:r>
              <a:rPr lang="zh-TW" altLang="en-US" sz="2000">
                <a:solidFill>
                  <a:schemeClr val="tx2"/>
                </a:solidFill>
              </a:rPr>
              <a:t>       與藝術活動之權利 </a:t>
            </a:r>
          </a:p>
          <a:p>
            <a:pPr marL="0" indent="0">
              <a:buFont typeface="Arial" panose="020B0604020202020204" pitchFamily="34" charset="0"/>
              <a:buNone/>
            </a:pPr>
            <a:r>
              <a:rPr lang="en-US" altLang="zh-TW" sz="2000">
                <a:solidFill>
                  <a:schemeClr val="tx2"/>
                </a:solidFill>
              </a:rPr>
              <a:t>32. </a:t>
            </a:r>
            <a:r>
              <a:rPr lang="zh-TW" altLang="en-US" sz="2000">
                <a:solidFill>
                  <a:schemeClr val="tx2"/>
                </a:solidFill>
              </a:rPr>
              <a:t>兒童免受經濟剝削之權利 </a:t>
            </a:r>
          </a:p>
          <a:p>
            <a:pPr marL="0" indent="0">
              <a:buFont typeface="Arial" panose="020B0604020202020204" pitchFamily="34" charset="0"/>
              <a:buNone/>
            </a:pPr>
            <a:r>
              <a:rPr lang="en-US" altLang="zh-TW" sz="2000">
                <a:solidFill>
                  <a:schemeClr val="tx2"/>
                </a:solidFill>
              </a:rPr>
              <a:t>33. </a:t>
            </a:r>
            <a:r>
              <a:rPr lang="zh-TW" altLang="en-US" sz="2000">
                <a:solidFill>
                  <a:schemeClr val="tx2"/>
                </a:solidFill>
              </a:rPr>
              <a:t>兒童與非法麻醉藥品和精神藥物</a:t>
            </a:r>
            <a:endParaRPr lang="en-US" altLang="zh-TW" sz="2000">
              <a:solidFill>
                <a:schemeClr val="tx2"/>
              </a:solidFill>
            </a:endParaRPr>
          </a:p>
          <a:p>
            <a:pPr marL="0" indent="0">
              <a:buFont typeface="Arial" panose="020B0604020202020204" pitchFamily="34" charset="0"/>
              <a:buNone/>
            </a:pPr>
            <a:r>
              <a:rPr lang="zh-TW" altLang="en-US" sz="2000">
                <a:solidFill>
                  <a:schemeClr val="tx2"/>
                </a:solidFill>
              </a:rPr>
              <a:t>       之濫用 </a:t>
            </a:r>
          </a:p>
          <a:p>
            <a:pPr marL="0" indent="0">
              <a:buFont typeface="Arial" panose="020B0604020202020204" pitchFamily="34" charset="0"/>
              <a:buNone/>
            </a:pPr>
            <a:r>
              <a:rPr lang="en-US" altLang="zh-TW" sz="2000">
                <a:solidFill>
                  <a:schemeClr val="tx2"/>
                </a:solidFill>
              </a:rPr>
              <a:t>34. </a:t>
            </a:r>
            <a:r>
              <a:rPr lang="zh-TW" altLang="en-US" sz="2000">
                <a:solidFill>
                  <a:schemeClr val="tx2"/>
                </a:solidFill>
              </a:rPr>
              <a:t>兒童性剝削 </a:t>
            </a:r>
          </a:p>
          <a:p>
            <a:pPr marL="0" indent="0">
              <a:buFont typeface="Arial" panose="020B0604020202020204" pitchFamily="34" charset="0"/>
              <a:buNone/>
            </a:pPr>
            <a:r>
              <a:rPr lang="en-US" altLang="zh-TW" sz="2000">
                <a:solidFill>
                  <a:schemeClr val="tx2"/>
                </a:solidFill>
              </a:rPr>
              <a:t>35. </a:t>
            </a:r>
            <a:r>
              <a:rPr lang="zh-TW" altLang="en-US" sz="2000">
                <a:solidFill>
                  <a:schemeClr val="tx2"/>
                </a:solidFill>
              </a:rPr>
              <a:t>兒童誘拐、買賣或販運之預防 </a:t>
            </a:r>
          </a:p>
          <a:p>
            <a:pPr marL="0" indent="0">
              <a:buFont typeface="Arial" panose="020B0604020202020204" pitchFamily="34" charset="0"/>
              <a:buNone/>
            </a:pPr>
            <a:r>
              <a:rPr lang="en-US" altLang="zh-TW" sz="2000">
                <a:solidFill>
                  <a:schemeClr val="tx2"/>
                </a:solidFill>
              </a:rPr>
              <a:t>36. </a:t>
            </a:r>
            <a:r>
              <a:rPr lang="zh-TW" altLang="en-US" sz="2000">
                <a:solidFill>
                  <a:schemeClr val="tx2"/>
                </a:solidFill>
              </a:rPr>
              <a:t>兒童免於遭受任何其他形式剝削</a:t>
            </a:r>
            <a:endParaRPr lang="en-US" altLang="zh-TW" sz="2000">
              <a:solidFill>
                <a:schemeClr val="tx2"/>
              </a:solidFill>
            </a:endParaRPr>
          </a:p>
          <a:p>
            <a:pPr marL="0" indent="0">
              <a:buFont typeface="Arial" panose="020B0604020202020204" pitchFamily="34" charset="0"/>
              <a:buNone/>
            </a:pPr>
            <a:r>
              <a:rPr lang="zh-TW" altLang="en-US" sz="2000">
                <a:solidFill>
                  <a:schemeClr val="tx2"/>
                </a:solidFill>
              </a:rPr>
              <a:t>       之權利 </a:t>
            </a:r>
          </a:p>
          <a:p>
            <a:pPr marL="0" indent="0">
              <a:buFont typeface="Arial" panose="020B0604020202020204" pitchFamily="34" charset="0"/>
              <a:buNone/>
            </a:pPr>
            <a:r>
              <a:rPr lang="en-US" altLang="zh-TW" sz="2000">
                <a:solidFill>
                  <a:schemeClr val="tx2"/>
                </a:solidFill>
              </a:rPr>
              <a:t>37. </a:t>
            </a:r>
            <a:r>
              <a:rPr lang="zh-TW" altLang="en-US" sz="2000">
                <a:solidFill>
                  <a:schemeClr val="tx2"/>
                </a:solidFill>
              </a:rPr>
              <a:t>酷刑、殘忍、不人道或有辱人格</a:t>
            </a:r>
            <a:endParaRPr lang="en-US" altLang="zh-TW" sz="2000">
              <a:solidFill>
                <a:schemeClr val="tx2"/>
              </a:solidFill>
            </a:endParaRPr>
          </a:p>
          <a:p>
            <a:pPr marL="0" indent="0">
              <a:buFont typeface="Arial" panose="020B0604020202020204" pitchFamily="34" charset="0"/>
              <a:buNone/>
            </a:pPr>
            <a:r>
              <a:rPr lang="zh-TW" altLang="en-US" sz="2000">
                <a:solidFill>
                  <a:schemeClr val="tx2"/>
                </a:solidFill>
              </a:rPr>
              <a:t>       之待遇或處罰 </a:t>
            </a:r>
          </a:p>
          <a:p>
            <a:pPr marL="0" indent="0">
              <a:buFont typeface="Arial" panose="020B0604020202020204" pitchFamily="34" charset="0"/>
              <a:buNone/>
            </a:pPr>
            <a:r>
              <a:rPr lang="en-US" altLang="zh-TW" sz="2000">
                <a:solidFill>
                  <a:schemeClr val="tx2"/>
                </a:solidFill>
              </a:rPr>
              <a:t>38. </a:t>
            </a:r>
            <a:r>
              <a:rPr lang="zh-TW" altLang="en-US" sz="2000">
                <a:solidFill>
                  <a:schemeClr val="tx2"/>
                </a:solidFill>
              </a:rPr>
              <a:t>武裝衝突 </a:t>
            </a:r>
          </a:p>
          <a:p>
            <a:pPr marL="0" indent="0">
              <a:buFont typeface="Arial" panose="020B0604020202020204" pitchFamily="34" charset="0"/>
              <a:buNone/>
            </a:pPr>
            <a:r>
              <a:rPr lang="en-US" altLang="zh-TW" sz="2000">
                <a:solidFill>
                  <a:schemeClr val="tx2"/>
                </a:solidFill>
              </a:rPr>
              <a:t>39. </a:t>
            </a:r>
            <a:r>
              <a:rPr lang="zh-TW" altLang="en-US" sz="2000">
                <a:solidFill>
                  <a:schemeClr val="tx2"/>
                </a:solidFill>
              </a:rPr>
              <a:t>兒童被害人之康復與重返社會 </a:t>
            </a:r>
          </a:p>
          <a:p>
            <a:pPr marL="0" indent="0">
              <a:buFont typeface="Arial" panose="020B0604020202020204" pitchFamily="34" charset="0"/>
              <a:buNone/>
            </a:pPr>
            <a:r>
              <a:rPr lang="en-US" altLang="zh-TW" sz="2000">
                <a:solidFill>
                  <a:schemeClr val="tx2"/>
                </a:solidFill>
              </a:rPr>
              <a:t>40. </a:t>
            </a:r>
            <a:r>
              <a:rPr lang="zh-TW" altLang="en-US" sz="2000">
                <a:solidFill>
                  <a:schemeClr val="tx2"/>
                </a:solidFill>
              </a:rPr>
              <a:t>兒童司法</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algn="ctr">
              <a:buNone/>
            </a:pPr>
            <a:r>
              <a:rPr lang="zh-TW" altLang="en-US" sz="2800" dirty="0">
                <a:solidFill>
                  <a:srgbClr val="7030A0"/>
                </a:solidFill>
                <a:latin typeface="標楷體" panose="03000509000000000000" pitchFamily="65" charset="-120"/>
                <a:ea typeface="標楷體" panose="03000509000000000000" pitchFamily="65" charset="-120"/>
              </a:rPr>
              <a:t>第二次國家報告結論性</a:t>
            </a:r>
            <a:r>
              <a:rPr lang="zh-TW" altLang="en-US" sz="2800" dirty="0" smtClean="0">
                <a:solidFill>
                  <a:srgbClr val="7030A0"/>
                </a:solidFill>
                <a:latin typeface="標楷體" panose="03000509000000000000" pitchFamily="65" charset="-120"/>
                <a:ea typeface="標楷體" panose="03000509000000000000" pitchFamily="65" charset="-120"/>
              </a:rPr>
              <a:t>意見委員會建議</a:t>
            </a:r>
            <a:endParaRPr lang="en-US" altLang="zh-TW" sz="2800" dirty="0" smtClean="0">
              <a:solidFill>
                <a:srgbClr val="7030A0"/>
              </a:solidFill>
              <a:latin typeface="標楷體" panose="03000509000000000000" pitchFamily="65" charset="-120"/>
              <a:ea typeface="標楷體" panose="03000509000000000000" pitchFamily="65" charset="-120"/>
            </a:endParaRPr>
          </a:p>
          <a:p>
            <a:pPr marL="0" indent="0">
              <a:buNone/>
            </a:pPr>
            <a:endParaRPr lang="en-US" altLang="zh-TW" sz="2400" dirty="0" smtClean="0">
              <a:latin typeface="標楷體" panose="03000509000000000000" pitchFamily="65" charset="-120"/>
              <a:ea typeface="標楷體" panose="03000509000000000000" pitchFamily="65" charset="-120"/>
            </a:endParaRPr>
          </a:p>
          <a:p>
            <a:pPr marL="0" indent="0">
              <a:buNone/>
            </a:pPr>
            <a:r>
              <a:rPr lang="zh-TW" altLang="en-US" sz="2400" dirty="0" smtClean="0">
                <a:solidFill>
                  <a:srgbClr val="002060"/>
                </a:solidFill>
                <a:latin typeface="標楷體" panose="03000509000000000000" pitchFamily="65" charset="-120"/>
                <a:ea typeface="標楷體" panose="03000509000000000000" pitchFamily="65" charset="-120"/>
              </a:rPr>
              <a:t>政府</a:t>
            </a:r>
            <a:r>
              <a:rPr lang="zh-TW" altLang="en-US" sz="2400" dirty="0">
                <a:solidFill>
                  <a:srgbClr val="002060"/>
                </a:solidFill>
                <a:latin typeface="標楷體" panose="03000509000000000000" pitchFamily="65" charset="-120"/>
                <a:ea typeface="標楷體" panose="03000509000000000000" pitchFamily="65" charset="-120"/>
              </a:rPr>
              <a:t>儘速完成所有法規檢視，並開始討論</a:t>
            </a:r>
            <a:r>
              <a:rPr lang="zh-TW" altLang="en-US" sz="2400" dirty="0" smtClean="0">
                <a:solidFill>
                  <a:srgbClr val="002060"/>
                </a:solidFill>
                <a:latin typeface="標楷體" panose="03000509000000000000" pitchFamily="65" charset="-120"/>
                <a:ea typeface="標楷體" panose="03000509000000000000" pitchFamily="65" charset="-120"/>
              </a:rPr>
              <a:t>及審查</a:t>
            </a:r>
            <a:r>
              <a:rPr lang="en-US" altLang="zh-TW" sz="2400" dirty="0">
                <a:solidFill>
                  <a:srgbClr val="002060"/>
                </a:solidFill>
                <a:latin typeface="標楷體" panose="03000509000000000000" pitchFamily="65" charset="-120"/>
                <a:ea typeface="標楷體" panose="03000509000000000000" pitchFamily="65" charset="-120"/>
              </a:rPr>
              <a:t>《</a:t>
            </a:r>
            <a:r>
              <a:rPr lang="zh-TW" altLang="en-US" sz="2400" dirty="0">
                <a:solidFill>
                  <a:srgbClr val="002060"/>
                </a:solidFill>
                <a:latin typeface="標楷體" panose="03000509000000000000" pitchFamily="65" charset="-120"/>
                <a:ea typeface="標楷體" panose="03000509000000000000" pitchFamily="65" charset="-120"/>
              </a:rPr>
              <a:t>兒童及少年福利與權益保障法</a:t>
            </a:r>
            <a:r>
              <a:rPr lang="en-US" altLang="zh-TW" sz="2400" dirty="0">
                <a:solidFill>
                  <a:srgbClr val="002060"/>
                </a:solidFill>
                <a:latin typeface="標楷體" panose="03000509000000000000" pitchFamily="65" charset="-120"/>
                <a:ea typeface="標楷體" panose="03000509000000000000" pitchFamily="65" charset="-120"/>
              </a:rPr>
              <a:t>》</a:t>
            </a:r>
            <a:r>
              <a:rPr lang="zh-TW" altLang="en-US" sz="2400" dirty="0">
                <a:solidFill>
                  <a:srgbClr val="002060"/>
                </a:solidFill>
                <a:latin typeface="標楷體" panose="03000509000000000000" pitchFamily="65" charset="-120"/>
                <a:ea typeface="標楷體" panose="03000509000000000000" pitchFamily="65" charset="-120"/>
              </a:rPr>
              <a:t>，使其與</a:t>
            </a:r>
            <a:r>
              <a:rPr lang="en-US" altLang="zh-TW" sz="2400" dirty="0">
                <a:solidFill>
                  <a:srgbClr val="002060"/>
                </a:solidFill>
                <a:latin typeface="標楷體" panose="03000509000000000000" pitchFamily="65" charset="-120"/>
                <a:ea typeface="標楷體" panose="03000509000000000000" pitchFamily="65" charset="-120"/>
              </a:rPr>
              <a:t>《CRC》</a:t>
            </a:r>
            <a:r>
              <a:rPr lang="zh-TW" altLang="en-US" sz="2400" dirty="0">
                <a:solidFill>
                  <a:srgbClr val="002060"/>
                </a:solidFill>
                <a:latin typeface="標楷體" panose="03000509000000000000" pitchFamily="65" charset="-120"/>
                <a:ea typeface="標楷體" panose="03000509000000000000" pitchFamily="65" charset="-120"/>
              </a:rPr>
              <a:t>的內容</a:t>
            </a:r>
            <a:r>
              <a:rPr lang="zh-TW" altLang="en-US" sz="2400" dirty="0" smtClean="0">
                <a:solidFill>
                  <a:srgbClr val="002060"/>
                </a:solidFill>
                <a:latin typeface="標楷體" panose="03000509000000000000" pitchFamily="65" charset="-120"/>
                <a:ea typeface="標楷體" panose="03000509000000000000" pitchFamily="65" charset="-120"/>
              </a:rPr>
              <a:t>及精神</a:t>
            </a:r>
            <a:r>
              <a:rPr lang="zh-TW" altLang="en-US" sz="2400" dirty="0">
                <a:solidFill>
                  <a:srgbClr val="002060"/>
                </a:solidFill>
                <a:latin typeface="標楷體" panose="03000509000000000000" pitchFamily="65" charset="-120"/>
                <a:ea typeface="標楷體" panose="03000509000000000000" pitchFamily="65" charset="-120"/>
              </a:rPr>
              <a:t>完全一致。</a:t>
            </a:r>
          </a:p>
        </p:txBody>
      </p:sp>
      <p:sp>
        <p:nvSpPr>
          <p:cNvPr id="5" name="矩形 4"/>
          <p:cNvSpPr/>
          <p:nvPr/>
        </p:nvSpPr>
        <p:spPr>
          <a:xfrm>
            <a:off x="2051720" y="3841477"/>
            <a:ext cx="5256584" cy="1569660"/>
          </a:xfrm>
          <a:prstGeom prst="rect">
            <a:avLst/>
          </a:prstGeom>
        </p:spPr>
        <p:txBody>
          <a:bodyPr wrap="square">
            <a:spAutoFit/>
          </a:bodyPr>
          <a:lstStyle/>
          <a:p>
            <a:r>
              <a:rPr lang="en-US" altLang="zh-TW" dirty="0" smtClean="0"/>
              <a:t>《</a:t>
            </a:r>
            <a:r>
              <a:rPr lang="zh-TW" altLang="en-US" dirty="0"/>
              <a:t>兒童及少年福利與權益保障法</a:t>
            </a:r>
            <a:r>
              <a:rPr lang="en-US" altLang="zh-TW" dirty="0"/>
              <a:t>》 </a:t>
            </a:r>
            <a:r>
              <a:rPr lang="zh-TW" altLang="en-US" dirty="0"/>
              <a:t>（下稱</a:t>
            </a:r>
            <a:r>
              <a:rPr lang="en-US" altLang="zh-TW" dirty="0"/>
              <a:t>《</a:t>
            </a:r>
            <a:r>
              <a:rPr lang="zh-TW" altLang="en-US" dirty="0"/>
              <a:t>兒少法</a:t>
            </a:r>
            <a:r>
              <a:rPr lang="en-US" altLang="zh-TW" dirty="0"/>
              <a:t>》</a:t>
            </a:r>
            <a:r>
              <a:rPr lang="zh-TW" altLang="en-US" dirty="0"/>
              <a:t>）依公約第 </a:t>
            </a:r>
            <a:r>
              <a:rPr lang="en-US" altLang="zh-TW" dirty="0"/>
              <a:t>19 </a:t>
            </a:r>
            <a:r>
              <a:rPr lang="zh-TW" altLang="en-US" dirty="0"/>
              <a:t>條 及第 </a:t>
            </a:r>
            <a:r>
              <a:rPr lang="en-US" altLang="zh-TW" dirty="0"/>
              <a:t>8 </a:t>
            </a:r>
            <a:r>
              <a:rPr lang="zh-TW" altLang="en-US" dirty="0"/>
              <a:t>號、第 </a:t>
            </a:r>
            <a:r>
              <a:rPr lang="en-US" altLang="zh-TW" dirty="0"/>
              <a:t>13 </a:t>
            </a:r>
            <a:r>
              <a:rPr lang="zh-TW" altLang="en-US" dirty="0"/>
              <a:t>號一般性意見不 受任何形式暴力之規定，檢討修正 身心虐待定義之相關條文：（衛生 福利部） 依 </a:t>
            </a:r>
            <a:r>
              <a:rPr lang="en-US" altLang="zh-TW" dirty="0"/>
              <a:t>CRC </a:t>
            </a:r>
            <a:r>
              <a:rPr lang="zh-TW" altLang="en-US" dirty="0"/>
              <a:t>架構全面修正</a:t>
            </a:r>
            <a:r>
              <a:rPr lang="en-US" altLang="zh-TW" dirty="0"/>
              <a:t>《</a:t>
            </a:r>
            <a:r>
              <a:rPr lang="zh-TW" altLang="en-US" dirty="0"/>
              <a:t>兒少法</a:t>
            </a:r>
            <a:r>
              <a:rPr lang="en-US" altLang="zh-TW" dirty="0"/>
              <a:t>》</a:t>
            </a:r>
            <a:r>
              <a:rPr lang="zh-TW" altLang="en-US" dirty="0"/>
              <a:t>，並納 入公約對於不受任何形式暴力之認定， 周延對兒少之保護。</a:t>
            </a:r>
          </a:p>
        </p:txBody>
      </p:sp>
    </p:spTree>
    <p:extLst>
      <p:ext uri="{BB962C8B-B14F-4D97-AF65-F5344CB8AC3E}">
        <p14:creationId xmlns:p14="http://schemas.microsoft.com/office/powerpoint/2010/main" val="415987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a:solidFill>
                  <a:srgbClr val="002060"/>
                </a:solidFill>
                <a:latin typeface="標楷體" panose="03000509000000000000" pitchFamily="65" charset="-120"/>
                <a:ea typeface="標楷體" panose="03000509000000000000" pitchFamily="65" charset="-120"/>
              </a:rPr>
              <a:t>預防</a:t>
            </a:r>
            <a:r>
              <a:rPr lang="en-US" altLang="zh-TW" sz="3600" dirty="0">
                <a:solidFill>
                  <a:srgbClr val="002060"/>
                </a:solidFill>
                <a:latin typeface="標楷體" panose="03000509000000000000" pitchFamily="65" charset="-120"/>
                <a:ea typeface="標楷體" panose="03000509000000000000" pitchFamily="65" charset="-120"/>
              </a:rPr>
              <a:t>--</a:t>
            </a:r>
            <a:r>
              <a:rPr lang="zh-TW" altLang="en-US" sz="3600" dirty="0">
                <a:solidFill>
                  <a:srgbClr val="002060"/>
                </a:solidFill>
                <a:latin typeface="標楷體" panose="03000509000000000000" pitchFamily="65" charset="-120"/>
                <a:ea typeface="標楷體" panose="03000509000000000000" pitchFamily="65" charset="-120"/>
              </a:rPr>
              <a:t>不幸</a:t>
            </a:r>
            <a:r>
              <a:rPr lang="zh-TW" altLang="en-US" sz="3600" dirty="0" smtClean="0">
                <a:solidFill>
                  <a:srgbClr val="002060"/>
                </a:solidFill>
                <a:latin typeface="標楷體" panose="03000509000000000000" pitchFamily="65" charset="-120"/>
                <a:ea typeface="標楷體" panose="03000509000000000000" pitchFamily="65" charset="-120"/>
              </a:rPr>
              <a:t>事件再起</a:t>
            </a:r>
            <a:endParaRPr lang="zh-TW" altLang="en-US" sz="3600" dirty="0">
              <a:solidFill>
                <a:srgbClr val="002060"/>
              </a:solidFill>
              <a:latin typeface="標楷體" panose="03000509000000000000" pitchFamily="65" charset="-120"/>
              <a:ea typeface="標楷體" panose="03000509000000000000" pitchFamily="65" charset="-120"/>
            </a:endParaRPr>
          </a:p>
        </p:txBody>
      </p:sp>
      <p:pic>
        <p:nvPicPr>
          <p:cNvPr id="7" name="內容版面配置區 6"/>
          <p:cNvPicPr>
            <a:picLocks noGrp="1" noChangeAspect="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1691680" y="1417638"/>
            <a:ext cx="5976664" cy="5179714"/>
          </a:xfrm>
        </p:spPr>
      </p:pic>
    </p:spTree>
    <p:extLst>
      <p:ext uri="{BB962C8B-B14F-4D97-AF65-F5344CB8AC3E}">
        <p14:creationId xmlns:p14="http://schemas.microsoft.com/office/powerpoint/2010/main" val="3751596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標題 1">
            <a:extLst>
              <a:ext uri="{FF2B5EF4-FFF2-40B4-BE49-F238E27FC236}">
                <a16:creationId xmlns:a16="http://schemas.microsoft.com/office/drawing/2014/main" id="{9542DD0F-7459-4691-BE6A-CE965FDD48AC}"/>
              </a:ext>
            </a:extLst>
          </p:cNvPr>
          <p:cNvSpPr>
            <a:spLocks noGrp="1"/>
          </p:cNvSpPr>
          <p:nvPr>
            <p:ph type="title"/>
          </p:nvPr>
        </p:nvSpPr>
        <p:spPr>
          <a:xfrm>
            <a:off x="457200" y="476672"/>
            <a:ext cx="8229600" cy="1143000"/>
          </a:xfrm>
        </p:spPr>
        <p:txBody>
          <a:bodyPr/>
          <a:lstStyle/>
          <a:p>
            <a:r>
              <a:rPr lang="zh-TW" altLang="en-US" sz="3600" dirty="0">
                <a:solidFill>
                  <a:srgbClr val="002060"/>
                </a:solidFill>
                <a:latin typeface="標楷體" panose="03000509000000000000" pitchFamily="65" charset="-120"/>
                <a:ea typeface="標楷體" panose="03000509000000000000" pitchFamily="65" charset="-120"/>
              </a:rPr>
              <a:t>台灣兒少權益發展相關法規</a:t>
            </a:r>
          </a:p>
        </p:txBody>
      </p:sp>
      <p:sp>
        <p:nvSpPr>
          <p:cNvPr id="17411" name="內容版面配置區 2">
            <a:extLst>
              <a:ext uri="{FF2B5EF4-FFF2-40B4-BE49-F238E27FC236}">
                <a16:creationId xmlns:a16="http://schemas.microsoft.com/office/drawing/2014/main" id="{1AE34366-116A-4205-A150-08883E036CE5}"/>
              </a:ext>
            </a:extLst>
          </p:cNvPr>
          <p:cNvSpPr>
            <a:spLocks noGrp="1"/>
          </p:cNvSpPr>
          <p:nvPr>
            <p:ph idx="1"/>
          </p:nvPr>
        </p:nvSpPr>
        <p:spPr>
          <a:xfrm>
            <a:off x="457200" y="1600200"/>
            <a:ext cx="8363272" cy="4852988"/>
          </a:xfrm>
        </p:spPr>
        <p:txBody>
          <a:bodyPr/>
          <a:lstStyle/>
          <a:p>
            <a:pPr marL="0" indent="0">
              <a:buFont typeface="Arial" panose="020B0604020202020204" pitchFamily="34" charset="0"/>
              <a:buNone/>
            </a:pPr>
            <a:r>
              <a:rPr lang="en-US" altLang="zh-TW" sz="2000" dirty="0">
                <a:latin typeface="標楷體" panose="03000509000000000000" pitchFamily="65" charset="-120"/>
                <a:ea typeface="標楷體" panose="03000509000000000000" pitchFamily="65" charset="-120"/>
              </a:rPr>
              <a:t>1973</a:t>
            </a:r>
            <a:r>
              <a:rPr lang="zh-TW" altLang="en-US" sz="2000" dirty="0">
                <a:latin typeface="標楷體" panose="03000509000000000000" pitchFamily="65" charset="-120"/>
                <a:ea typeface="標楷體" panose="03000509000000000000" pitchFamily="65" charset="-120"/>
              </a:rPr>
              <a:t>年制定兒童福利法 </a:t>
            </a:r>
            <a:r>
              <a:rPr lang="en-US" altLang="zh-TW" sz="2000" dirty="0">
                <a:latin typeface="標楷體" panose="03000509000000000000" pitchFamily="65" charset="-120"/>
                <a:ea typeface="標楷體" panose="03000509000000000000" pitchFamily="65" charset="-120"/>
              </a:rPr>
              <a:t>1989</a:t>
            </a:r>
            <a:r>
              <a:rPr lang="zh-TW" altLang="en-US" sz="2000" dirty="0">
                <a:latin typeface="標楷體" panose="03000509000000000000" pitchFamily="65" charset="-120"/>
                <a:ea typeface="標楷體" panose="03000509000000000000" pitchFamily="65" charset="-120"/>
              </a:rPr>
              <a:t>年制定少年福利法</a:t>
            </a:r>
            <a:endParaRPr lang="en-US" altLang="zh-TW" sz="2000" dirty="0">
              <a:latin typeface="標楷體" panose="03000509000000000000" pitchFamily="65" charset="-120"/>
              <a:ea typeface="標楷體" panose="03000509000000000000" pitchFamily="65" charset="-120"/>
            </a:endParaRPr>
          </a:p>
          <a:p>
            <a:pPr marL="0" indent="0">
              <a:buFont typeface="Arial" panose="020B0604020202020204" pitchFamily="34" charset="0"/>
              <a:buNone/>
            </a:pPr>
            <a:r>
              <a:rPr lang="en-US" altLang="zh-TW" sz="2000" dirty="0">
                <a:latin typeface="標楷體" panose="03000509000000000000" pitchFamily="65" charset="-120"/>
                <a:ea typeface="標楷體" panose="03000509000000000000" pitchFamily="65" charset="-120"/>
              </a:rPr>
              <a:t>1989</a:t>
            </a:r>
            <a:r>
              <a:rPr lang="zh-TW" altLang="en-US" sz="2000" dirty="0">
                <a:latin typeface="標楷體" panose="03000509000000000000" pitchFamily="65" charset="-120"/>
                <a:ea typeface="標楷體" panose="03000509000000000000" pitchFamily="65" charset="-120"/>
              </a:rPr>
              <a:t>年聯合國通過兒童權利公約 </a:t>
            </a:r>
            <a:r>
              <a:rPr lang="en-US" altLang="zh-TW" sz="2000" dirty="0">
                <a:latin typeface="標楷體" panose="03000509000000000000" pitchFamily="65" charset="-120"/>
                <a:ea typeface="標楷體" panose="03000509000000000000" pitchFamily="65" charset="-120"/>
              </a:rPr>
              <a:t>1995</a:t>
            </a:r>
            <a:r>
              <a:rPr lang="zh-TW" altLang="en-US" sz="2000" dirty="0">
                <a:latin typeface="標楷體" panose="03000509000000000000" pitchFamily="65" charset="-120"/>
                <a:ea typeface="標楷體" panose="03000509000000000000" pitchFamily="65" charset="-120"/>
              </a:rPr>
              <a:t>年台灣宣示遵守兒童權利公約</a:t>
            </a:r>
            <a:endParaRPr lang="en-US" altLang="zh-TW" sz="2000" dirty="0">
              <a:latin typeface="標楷體" panose="03000509000000000000" pitchFamily="65" charset="-120"/>
              <a:ea typeface="標楷體" panose="03000509000000000000" pitchFamily="65" charset="-120"/>
            </a:endParaRPr>
          </a:p>
          <a:p>
            <a:pPr marL="0" indent="0">
              <a:buNone/>
            </a:pPr>
            <a:r>
              <a:rPr lang="en-US" altLang="zh-TW" sz="2000" dirty="0">
                <a:latin typeface="標楷體" panose="03000509000000000000" pitchFamily="65" charset="-120"/>
                <a:ea typeface="標楷體" panose="03000509000000000000" pitchFamily="65" charset="-120"/>
              </a:rPr>
              <a:t>1995</a:t>
            </a:r>
            <a:r>
              <a:rPr lang="zh-TW" altLang="en-US" sz="2000" dirty="0">
                <a:latin typeface="標楷體" panose="03000509000000000000" pitchFamily="65" charset="-120"/>
                <a:ea typeface="標楷體" panose="03000509000000000000" pitchFamily="65" charset="-120"/>
              </a:rPr>
              <a:t>年兒童及少年性交易防制條例 </a:t>
            </a:r>
            <a:endParaRPr lang="en-US" altLang="zh-TW" sz="2000" dirty="0">
              <a:latin typeface="標楷體" panose="03000509000000000000" pitchFamily="65" charset="-120"/>
              <a:ea typeface="標楷體" panose="03000509000000000000" pitchFamily="65" charset="-120"/>
            </a:endParaRPr>
          </a:p>
          <a:p>
            <a:pPr marL="0" indent="0">
              <a:buNone/>
            </a:pPr>
            <a:r>
              <a:rPr lang="en-US" altLang="zh-TW" sz="2000" dirty="0">
                <a:latin typeface="標楷體" panose="03000509000000000000" pitchFamily="65" charset="-120"/>
                <a:ea typeface="標楷體" panose="03000509000000000000" pitchFamily="65" charset="-120"/>
              </a:rPr>
              <a:t>1997</a:t>
            </a:r>
            <a:r>
              <a:rPr lang="zh-TW" altLang="en-US" sz="2000" dirty="0">
                <a:latin typeface="標楷體" panose="03000509000000000000" pitchFamily="65" charset="-120"/>
                <a:ea typeface="標楷體" panose="03000509000000000000" pitchFamily="65" charset="-120"/>
              </a:rPr>
              <a:t>年少年事件處理法</a:t>
            </a:r>
            <a:endParaRPr lang="en-US" altLang="zh-TW" sz="2000" dirty="0">
              <a:latin typeface="標楷體" panose="03000509000000000000" pitchFamily="65" charset="-120"/>
              <a:ea typeface="標楷體" panose="03000509000000000000" pitchFamily="65" charset="-120"/>
            </a:endParaRPr>
          </a:p>
          <a:p>
            <a:pPr marL="0" indent="0">
              <a:buFont typeface="Arial" panose="020B0604020202020204" pitchFamily="34" charset="0"/>
              <a:buNone/>
            </a:pPr>
            <a:r>
              <a:rPr lang="en-US" altLang="zh-TW" sz="2000" dirty="0">
                <a:latin typeface="標楷體" panose="03000509000000000000" pitchFamily="65" charset="-120"/>
                <a:ea typeface="標楷體" panose="03000509000000000000" pitchFamily="65" charset="-120"/>
              </a:rPr>
              <a:t>2003</a:t>
            </a:r>
            <a:r>
              <a:rPr lang="zh-TW" altLang="en-US" sz="2000" dirty="0">
                <a:latin typeface="標楷體" panose="03000509000000000000" pitchFamily="65" charset="-120"/>
                <a:ea typeface="標楷體" panose="03000509000000000000" pitchFamily="65" charset="-120"/>
              </a:rPr>
              <a:t>年「兒童福利法」與「少年福利法」合併為「兒童及少年福利法」。</a:t>
            </a:r>
            <a:endParaRPr lang="en-US" altLang="zh-TW" sz="2000" dirty="0">
              <a:latin typeface="標楷體" panose="03000509000000000000" pitchFamily="65" charset="-120"/>
              <a:ea typeface="標楷體" panose="03000509000000000000" pitchFamily="65" charset="-120"/>
            </a:endParaRPr>
          </a:p>
          <a:p>
            <a:pPr marL="0" indent="0">
              <a:buFont typeface="Arial" panose="020B0604020202020204" pitchFamily="34" charset="0"/>
              <a:buNone/>
            </a:pPr>
            <a:r>
              <a:rPr lang="en-US" altLang="zh-TW" sz="2000" dirty="0">
                <a:latin typeface="標楷體" panose="03000509000000000000" pitchFamily="65" charset="-120"/>
                <a:ea typeface="標楷體" panose="03000509000000000000" pitchFamily="65" charset="-120"/>
              </a:rPr>
              <a:t>2011</a:t>
            </a:r>
            <a:r>
              <a:rPr lang="zh-TW" altLang="en-US" sz="2000" dirty="0">
                <a:latin typeface="標楷體" panose="03000509000000000000" pitchFamily="65" charset="-120"/>
                <a:ea typeface="標楷體" panose="03000509000000000000" pitchFamily="65" charset="-120"/>
              </a:rPr>
              <a:t>年</a:t>
            </a:r>
            <a:r>
              <a:rPr lang="en-US" altLang="zh-TW" sz="2000" dirty="0">
                <a:latin typeface="標楷體" panose="03000509000000000000" pitchFamily="65" charset="-120"/>
                <a:ea typeface="標楷體" panose="03000509000000000000" pitchFamily="65" charset="-120"/>
              </a:rPr>
              <a:t>11</a:t>
            </a:r>
            <a:r>
              <a:rPr lang="zh-TW" altLang="en-US" sz="2000" dirty="0">
                <a:latin typeface="標楷體" panose="03000509000000000000" pitchFamily="65" charset="-120"/>
                <a:ea typeface="標楷體" panose="03000509000000000000" pitchFamily="65" charset="-120"/>
              </a:rPr>
              <a:t>月</a:t>
            </a:r>
            <a:r>
              <a:rPr lang="en-US" altLang="zh-TW" sz="2000" dirty="0">
                <a:latin typeface="標楷體" panose="03000509000000000000" pitchFamily="65" charset="-120"/>
                <a:ea typeface="標楷體" panose="03000509000000000000" pitchFamily="65" charset="-120"/>
              </a:rPr>
              <a:t>11</a:t>
            </a:r>
            <a:r>
              <a:rPr lang="zh-TW" altLang="en-US" sz="2000" dirty="0">
                <a:latin typeface="標楷體" panose="03000509000000000000" pitchFamily="65" charset="-120"/>
                <a:ea typeface="標楷體" panose="03000509000000000000" pitchFamily="65" charset="-120"/>
              </a:rPr>
              <a:t>日，更大幅度的修正與增訂條文</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從</a:t>
            </a:r>
            <a:r>
              <a:rPr lang="en-US" altLang="zh-TW" sz="2000" dirty="0">
                <a:latin typeface="標楷體" panose="03000509000000000000" pitchFamily="65" charset="-120"/>
                <a:ea typeface="標楷體" panose="03000509000000000000" pitchFamily="65" charset="-120"/>
              </a:rPr>
              <a:t>75</a:t>
            </a:r>
            <a:r>
              <a:rPr lang="zh-TW" altLang="en-US" sz="2000" dirty="0">
                <a:latin typeface="標楷體" panose="03000509000000000000" pitchFamily="65" charset="-120"/>
                <a:ea typeface="標楷體" panose="03000509000000000000" pitchFamily="65" charset="-120"/>
              </a:rPr>
              <a:t>條增加到</a:t>
            </a:r>
            <a:r>
              <a:rPr lang="en-US" altLang="zh-TW" sz="2000" dirty="0">
                <a:latin typeface="標楷體" panose="03000509000000000000" pitchFamily="65" charset="-120"/>
                <a:ea typeface="標楷體" panose="03000509000000000000" pitchFamily="65" charset="-120"/>
              </a:rPr>
              <a:t>118</a:t>
            </a:r>
            <a:r>
              <a:rPr lang="zh-TW" altLang="en-US" sz="2000" dirty="0">
                <a:latin typeface="標楷體" panose="03000509000000000000" pitchFamily="65" charset="-120"/>
                <a:ea typeface="標楷體" panose="03000509000000000000" pitchFamily="65" charset="-120"/>
              </a:rPr>
              <a:t>條），</a:t>
            </a:r>
            <a:endParaRPr lang="en-US" altLang="zh-TW" sz="2000" dirty="0">
              <a:latin typeface="標楷體" panose="03000509000000000000" pitchFamily="65" charset="-120"/>
              <a:ea typeface="標楷體" panose="03000509000000000000" pitchFamily="65" charset="-120"/>
            </a:endParaRPr>
          </a:p>
          <a:p>
            <a:pPr marL="0" indent="0">
              <a:buFont typeface="Arial" panose="020B0604020202020204" pitchFamily="34" charset="0"/>
              <a:buNone/>
            </a:pPr>
            <a:r>
              <a:rPr lang="zh-TW" altLang="en-US" sz="2000" dirty="0">
                <a:latin typeface="標楷體" panose="03000509000000000000" pitchFamily="65" charset="-120"/>
                <a:ea typeface="標楷體" panose="03000509000000000000" pitchFamily="65" charset="-120"/>
              </a:rPr>
              <a:t>    並且更名為「兒童及少年福利與權益保障法」。</a:t>
            </a:r>
            <a:endParaRPr lang="en-US" altLang="zh-TW" sz="2000" dirty="0">
              <a:latin typeface="標楷體" panose="03000509000000000000" pitchFamily="65" charset="-120"/>
              <a:ea typeface="標楷體" panose="03000509000000000000" pitchFamily="65" charset="-120"/>
            </a:endParaRPr>
          </a:p>
          <a:p>
            <a:pPr marL="0" indent="0">
              <a:buFont typeface="Arial" panose="020B0604020202020204" pitchFamily="34" charset="0"/>
              <a:buNone/>
            </a:pPr>
            <a:r>
              <a:rPr lang="en-US" altLang="zh-TW" sz="2000" dirty="0">
                <a:latin typeface="標楷體" panose="03000509000000000000" pitchFamily="65" charset="-120"/>
                <a:ea typeface="標楷體" panose="03000509000000000000" pitchFamily="65" charset="-120"/>
              </a:rPr>
              <a:t>2014</a:t>
            </a:r>
            <a:r>
              <a:rPr lang="zh-TW" altLang="en-US" sz="2000" dirty="0">
                <a:latin typeface="標楷體" panose="03000509000000000000" pitchFamily="65" charset="-120"/>
                <a:ea typeface="標楷體" panose="03000509000000000000" pitchFamily="65" charset="-120"/>
              </a:rPr>
              <a:t>年</a:t>
            </a:r>
            <a:r>
              <a:rPr lang="en-US" altLang="zh-TW" sz="2000" dirty="0">
                <a:latin typeface="標楷體" panose="03000509000000000000" pitchFamily="65" charset="-120"/>
                <a:ea typeface="標楷體" panose="03000509000000000000" pitchFamily="65" charset="-120"/>
              </a:rPr>
              <a:t>5</a:t>
            </a:r>
            <a:r>
              <a:rPr lang="zh-TW" altLang="en-US" sz="2000" dirty="0">
                <a:latin typeface="標楷體" panose="03000509000000000000" pitchFamily="65" charset="-120"/>
                <a:ea typeface="標楷體" panose="03000509000000000000" pitchFamily="65" charset="-120"/>
              </a:rPr>
              <a:t>月</a:t>
            </a:r>
            <a:r>
              <a:rPr lang="en-US" altLang="zh-TW" sz="2000" dirty="0">
                <a:latin typeface="標楷體" panose="03000509000000000000" pitchFamily="65" charset="-120"/>
                <a:ea typeface="標楷體" panose="03000509000000000000" pitchFamily="65" charset="-120"/>
              </a:rPr>
              <a:t>20</a:t>
            </a:r>
            <a:r>
              <a:rPr lang="zh-TW" altLang="en-US" sz="2000" dirty="0">
                <a:latin typeface="標楷體" panose="03000509000000000000" pitchFamily="65" charset="-120"/>
                <a:ea typeface="標楷體" panose="03000509000000000000" pitchFamily="65" charset="-120"/>
              </a:rPr>
              <a:t>日通過</a:t>
            </a:r>
            <a:r>
              <a:rPr lang="zh-TW" altLang="en-US" sz="2000" dirty="0">
                <a:latin typeface="標楷體" panose="03000509000000000000" pitchFamily="65" charset="-120"/>
                <a:ea typeface="標楷體" panose="03000509000000000000" pitchFamily="65" charset="-120"/>
                <a:hlinkClick r:id="rId2"/>
              </a:rPr>
              <a:t>兒童權利公約施行法</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國內法化</a:t>
            </a:r>
            <a:r>
              <a:rPr lang="en-US" altLang="zh-TW" sz="2000" dirty="0">
                <a:latin typeface="標楷體" panose="03000509000000000000" pitchFamily="65" charset="-120"/>
                <a:ea typeface="標楷體" panose="03000509000000000000" pitchFamily="65" charset="-120"/>
              </a:rPr>
              <a:t>)</a:t>
            </a:r>
          </a:p>
          <a:p>
            <a:pPr marL="0" indent="0">
              <a:buFont typeface="Arial" panose="020B0604020202020204" pitchFamily="34" charset="0"/>
              <a:buNone/>
            </a:pPr>
            <a:r>
              <a:rPr lang="en-US" altLang="zh-TW" sz="2000" dirty="0">
                <a:latin typeface="標楷體" panose="03000509000000000000" pitchFamily="65" charset="-120"/>
                <a:ea typeface="標楷體" panose="03000509000000000000" pitchFamily="65" charset="-120"/>
              </a:rPr>
              <a:t>2015-2021</a:t>
            </a:r>
            <a:r>
              <a:rPr lang="zh-TW" altLang="en-US" sz="2000" dirty="0">
                <a:latin typeface="標楷體" panose="03000509000000000000" pitchFamily="65" charset="-120"/>
                <a:ea typeface="標楷體" panose="03000509000000000000" pitchFamily="65" charset="-120"/>
              </a:rPr>
              <a:t>年兒童及少年福利與權益保障法陸續修正</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最新</a:t>
            </a:r>
            <a:r>
              <a:rPr lang="en-US" altLang="zh-TW" sz="2000" dirty="0">
                <a:latin typeface="標楷體" panose="03000509000000000000" pitchFamily="65" charset="-120"/>
                <a:ea typeface="標楷體" panose="03000509000000000000" pitchFamily="65" charset="-120"/>
              </a:rPr>
              <a:t>2021/01/20)</a:t>
            </a:r>
          </a:p>
          <a:p>
            <a:pPr marL="0" indent="0">
              <a:buNone/>
            </a:pPr>
            <a:r>
              <a:rPr lang="en-US" altLang="zh-TW" sz="2000" dirty="0">
                <a:latin typeface="標楷體" panose="03000509000000000000" pitchFamily="65" charset="-120"/>
                <a:ea typeface="標楷體" panose="03000509000000000000" pitchFamily="65" charset="-120"/>
              </a:rPr>
              <a:t>2015</a:t>
            </a:r>
            <a:r>
              <a:rPr lang="zh-TW" altLang="en-US" sz="2000" dirty="0">
                <a:latin typeface="標楷體" panose="03000509000000000000" pitchFamily="65" charset="-120"/>
                <a:ea typeface="標楷體" panose="03000509000000000000" pitchFamily="65" charset="-120"/>
              </a:rPr>
              <a:t>年</a:t>
            </a:r>
            <a:r>
              <a:rPr lang="en-US" altLang="zh-TW" sz="2000" dirty="0">
                <a:latin typeface="標楷體" panose="03000509000000000000" pitchFamily="65" charset="-120"/>
                <a:ea typeface="標楷體" panose="03000509000000000000" pitchFamily="65" charset="-120"/>
              </a:rPr>
              <a:t>2</a:t>
            </a:r>
            <a:r>
              <a:rPr lang="zh-TW" altLang="en-US" sz="2000" dirty="0">
                <a:latin typeface="標楷體" panose="03000509000000000000" pitchFamily="65" charset="-120"/>
                <a:ea typeface="標楷體" panose="03000509000000000000" pitchFamily="65" charset="-120"/>
              </a:rPr>
              <a:t>月</a:t>
            </a:r>
            <a:r>
              <a:rPr lang="en-US" altLang="zh-TW" sz="2000" dirty="0">
                <a:latin typeface="標楷體" panose="03000509000000000000" pitchFamily="65" charset="-120"/>
                <a:ea typeface="標楷體" panose="03000509000000000000" pitchFamily="65" charset="-120"/>
              </a:rPr>
              <a:t>4</a:t>
            </a:r>
            <a:r>
              <a:rPr lang="zh-TW" altLang="en-US" sz="2000" dirty="0">
                <a:latin typeface="標楷體" panose="03000509000000000000" pitchFamily="65" charset="-120"/>
                <a:ea typeface="標楷體" panose="03000509000000000000" pitchFamily="65" charset="-120"/>
              </a:rPr>
              <a:t>日兒童及少年性交易防制條例更名為兒童及少年性剝削防</a:t>
            </a:r>
          </a:p>
          <a:p>
            <a:pPr marL="0" indent="0">
              <a:buNone/>
            </a:pPr>
            <a:r>
              <a:rPr lang="zh-TW" altLang="en-US" sz="2000" dirty="0">
                <a:latin typeface="標楷體" panose="03000509000000000000" pitchFamily="65" charset="-120"/>
                <a:ea typeface="標楷體" panose="03000509000000000000" pitchFamily="65" charset="-120"/>
              </a:rPr>
              <a:t>    制條例並陸續修正</a:t>
            </a:r>
            <a:r>
              <a:rPr lang="en-US" altLang="zh-TW" sz="2000" dirty="0">
                <a:latin typeface="標楷體" panose="03000509000000000000" pitchFamily="65" charset="-120"/>
                <a:ea typeface="標楷體" panose="03000509000000000000" pitchFamily="65" charset="-120"/>
              </a:rPr>
              <a:t>(</a:t>
            </a:r>
            <a:r>
              <a:rPr lang="zh-TW" altLang="en-US" sz="2000" dirty="0">
                <a:latin typeface="標楷體" panose="03000509000000000000" pitchFamily="65" charset="-120"/>
                <a:ea typeface="標楷體" panose="03000509000000000000" pitchFamily="65" charset="-120"/>
              </a:rPr>
              <a:t>最新</a:t>
            </a:r>
            <a:r>
              <a:rPr lang="en-US" altLang="zh-TW" sz="2000" dirty="0">
                <a:latin typeface="標楷體" panose="03000509000000000000" pitchFamily="65" charset="-120"/>
                <a:ea typeface="標楷體" panose="03000509000000000000" pitchFamily="65" charset="-120"/>
              </a:rPr>
              <a:t>2018/01/03)</a:t>
            </a:r>
          </a:p>
          <a:p>
            <a:pPr marL="0" indent="0">
              <a:buNone/>
            </a:pPr>
            <a:r>
              <a:rPr lang="en-US" altLang="zh-TW" sz="2000" dirty="0">
                <a:latin typeface="標楷體" panose="03000509000000000000" pitchFamily="65" charset="-120"/>
                <a:ea typeface="標楷體" panose="03000509000000000000" pitchFamily="65" charset="-120"/>
              </a:rPr>
              <a:t>2019</a:t>
            </a:r>
            <a:r>
              <a:rPr lang="zh-TW" altLang="en-US" sz="2000" dirty="0">
                <a:latin typeface="標楷體" panose="03000509000000000000" pitchFamily="65" charset="-120"/>
                <a:ea typeface="標楷體" panose="03000509000000000000" pitchFamily="65" charset="-120"/>
              </a:rPr>
              <a:t>年</a:t>
            </a:r>
            <a:r>
              <a:rPr lang="en-US" altLang="zh-TW" sz="2000" dirty="0">
                <a:latin typeface="標楷體" panose="03000509000000000000" pitchFamily="65" charset="-120"/>
                <a:ea typeface="標楷體" panose="03000509000000000000" pitchFamily="65" charset="-120"/>
              </a:rPr>
              <a:t>5</a:t>
            </a:r>
            <a:r>
              <a:rPr lang="zh-TW" altLang="en-US" sz="2000" dirty="0">
                <a:latin typeface="標楷體" panose="03000509000000000000" pitchFamily="65" charset="-120"/>
                <a:ea typeface="標楷體" panose="03000509000000000000" pitchFamily="65" charset="-120"/>
              </a:rPr>
              <a:t>月</a:t>
            </a:r>
            <a:r>
              <a:rPr lang="en-US" altLang="zh-TW" sz="2000" dirty="0">
                <a:latin typeface="標楷體" panose="03000509000000000000" pitchFamily="65" charset="-120"/>
                <a:ea typeface="標楷體" panose="03000509000000000000" pitchFamily="65" charset="-120"/>
              </a:rPr>
              <a:t>31</a:t>
            </a:r>
            <a:r>
              <a:rPr lang="zh-TW" altLang="en-US" sz="2000" dirty="0">
                <a:latin typeface="標楷體" panose="03000509000000000000" pitchFamily="65" charset="-120"/>
                <a:ea typeface="標楷體" panose="03000509000000000000" pitchFamily="65" charset="-120"/>
              </a:rPr>
              <a:t>日大幅增修刪改少年事件處理法，最新修訂共新增</a:t>
            </a:r>
            <a:r>
              <a:rPr lang="en-US" altLang="zh-TW" sz="2000" dirty="0">
                <a:latin typeface="標楷體" panose="03000509000000000000" pitchFamily="65" charset="-120"/>
                <a:ea typeface="標楷體" panose="03000509000000000000" pitchFamily="65" charset="-120"/>
              </a:rPr>
              <a:t>3</a:t>
            </a:r>
            <a:r>
              <a:rPr lang="zh-TW" altLang="en-US" sz="2000" dirty="0">
                <a:latin typeface="標楷體" panose="03000509000000000000" pitchFamily="65" charset="-120"/>
                <a:ea typeface="標楷體" panose="03000509000000000000" pitchFamily="65" charset="-120"/>
              </a:rPr>
              <a:t>條、修</a:t>
            </a:r>
            <a:endParaRPr lang="en-US" altLang="zh-TW" sz="2000" dirty="0">
              <a:latin typeface="標楷體" panose="03000509000000000000" pitchFamily="65" charset="-120"/>
              <a:ea typeface="標楷體" panose="03000509000000000000" pitchFamily="65" charset="-120"/>
            </a:endParaRPr>
          </a:p>
          <a:p>
            <a:pPr marL="0" indent="0">
              <a:buNone/>
            </a:pPr>
            <a:r>
              <a:rPr lang="zh-TW" altLang="en-US" sz="2000" dirty="0">
                <a:latin typeface="標楷體" panose="03000509000000000000" pitchFamily="65" charset="-120"/>
                <a:ea typeface="標楷體" panose="03000509000000000000" pitchFamily="65" charset="-120"/>
              </a:rPr>
              <a:t>    正</a:t>
            </a:r>
            <a:r>
              <a:rPr lang="en-US" altLang="zh-TW" sz="2000" dirty="0">
                <a:latin typeface="標楷體" panose="03000509000000000000" pitchFamily="65" charset="-120"/>
                <a:ea typeface="標楷體" panose="03000509000000000000" pitchFamily="65" charset="-120"/>
              </a:rPr>
              <a:t>27</a:t>
            </a:r>
            <a:r>
              <a:rPr lang="zh-TW" altLang="en-US" sz="2000" dirty="0">
                <a:latin typeface="標楷體" panose="03000509000000000000" pitchFamily="65" charset="-120"/>
                <a:ea typeface="標楷體" panose="03000509000000000000" pitchFamily="65" charset="-120"/>
              </a:rPr>
              <a:t>條、刪除</a:t>
            </a:r>
            <a:r>
              <a:rPr lang="en-US" altLang="zh-TW" sz="2000" dirty="0">
                <a:latin typeface="標楷體" panose="03000509000000000000" pitchFamily="65" charset="-120"/>
                <a:ea typeface="標楷體" panose="03000509000000000000" pitchFamily="65" charset="-120"/>
              </a:rPr>
              <a:t>2</a:t>
            </a:r>
            <a:r>
              <a:rPr lang="zh-TW" altLang="en-US" sz="2000" dirty="0">
                <a:latin typeface="標楷體" panose="03000509000000000000" pitchFamily="65" charset="-120"/>
                <a:ea typeface="標楷體" panose="03000509000000000000" pitchFamily="65" charset="-120"/>
              </a:rPr>
              <a:t>條，異動條文達</a:t>
            </a:r>
            <a:r>
              <a:rPr lang="en-US" altLang="zh-TW" sz="2000" dirty="0">
                <a:latin typeface="標楷體" panose="03000509000000000000" pitchFamily="65" charset="-120"/>
                <a:ea typeface="標楷體" panose="03000509000000000000" pitchFamily="65" charset="-120"/>
              </a:rPr>
              <a:t>32</a:t>
            </a:r>
            <a:r>
              <a:rPr lang="zh-TW" altLang="en-US" sz="2000" dirty="0">
                <a:latin typeface="標楷體" panose="03000509000000000000" pitchFamily="65" charset="-120"/>
                <a:ea typeface="標楷體" panose="03000509000000000000" pitchFamily="65" charset="-120"/>
              </a:rPr>
              <a:t>條</a:t>
            </a:r>
            <a:endParaRPr lang="en-US" altLang="zh-TW" sz="2000" dirty="0">
              <a:latin typeface="標楷體" panose="03000509000000000000" pitchFamily="65" charset="-120"/>
              <a:ea typeface="標楷體" panose="03000509000000000000" pitchFamily="65" charset="-12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77FB2C6-26FD-4FFE-A7D0-A63CEA1DC874}"/>
              </a:ext>
            </a:extLst>
          </p:cNvPr>
          <p:cNvSpPr>
            <a:spLocks noGrp="1"/>
          </p:cNvSpPr>
          <p:nvPr>
            <p:ph type="title"/>
          </p:nvPr>
        </p:nvSpPr>
        <p:spPr/>
        <p:txBody>
          <a:bodyPr/>
          <a:lstStyle/>
          <a:p>
            <a:r>
              <a:rPr lang="zh-TW" altLang="en-US" sz="3200" dirty="0">
                <a:solidFill>
                  <a:srgbClr val="002060"/>
                </a:solidFill>
                <a:latin typeface="標楷體" panose="03000509000000000000" pitchFamily="65" charset="-120"/>
                <a:ea typeface="標楷體" panose="03000509000000000000" pitchFamily="65" charset="-120"/>
              </a:rPr>
              <a:t>違反兒權</a:t>
            </a:r>
            <a:r>
              <a:rPr lang="zh-TW" altLang="en-US" sz="3200" dirty="0" smtClean="0">
                <a:solidFill>
                  <a:srgbClr val="002060"/>
                </a:solidFill>
                <a:latin typeface="標楷體" panose="03000509000000000000" pitchFamily="65" charset="-120"/>
                <a:ea typeface="標楷體" panose="03000509000000000000" pitchFamily="65" charset="-120"/>
              </a:rPr>
              <a:t>法案例</a:t>
            </a:r>
            <a:r>
              <a:rPr lang="zh-TW" altLang="en-US" sz="3200" dirty="0">
                <a:solidFill>
                  <a:srgbClr val="002060"/>
                </a:solidFill>
                <a:latin typeface="標楷體" panose="03000509000000000000" pitchFamily="65" charset="-120"/>
                <a:ea typeface="標楷體" panose="03000509000000000000" pitchFamily="65" charset="-120"/>
              </a:rPr>
              <a:t>討論</a:t>
            </a:r>
          </a:p>
        </p:txBody>
      </p:sp>
      <p:sp>
        <p:nvSpPr>
          <p:cNvPr id="3" name="內容版面配置區 2">
            <a:extLst>
              <a:ext uri="{FF2B5EF4-FFF2-40B4-BE49-F238E27FC236}">
                <a16:creationId xmlns:a16="http://schemas.microsoft.com/office/drawing/2014/main" id="{C847C7F6-E061-4523-9556-D1BD05FCAED6}"/>
              </a:ext>
            </a:extLst>
          </p:cNvPr>
          <p:cNvSpPr>
            <a:spLocks noGrp="1"/>
          </p:cNvSpPr>
          <p:nvPr>
            <p:ph idx="1"/>
          </p:nvPr>
        </p:nvSpPr>
        <p:spPr/>
        <p:txBody>
          <a:bodyPr/>
          <a:lstStyle/>
          <a:p>
            <a:pPr marL="0" indent="0">
              <a:buNone/>
            </a:pPr>
            <a:r>
              <a:rPr lang="zh-TW" altLang="en-US" sz="1800" dirty="0">
                <a:latin typeface="標楷體" panose="03000509000000000000" pitchFamily="65" charset="-120"/>
                <a:ea typeface="標楷體" panose="03000509000000000000" pitchFamily="65" charset="-120"/>
              </a:rPr>
              <a:t>案例</a:t>
            </a:r>
            <a:r>
              <a:rPr lang="en-US" altLang="zh-TW" sz="1800" dirty="0">
                <a:latin typeface="標楷體" panose="03000509000000000000" pitchFamily="65" charset="-120"/>
                <a:ea typeface="標楷體" panose="03000509000000000000" pitchFamily="65" charset="-120"/>
              </a:rPr>
              <a:t>1--</a:t>
            </a:r>
          </a:p>
          <a:p>
            <a:pPr marL="0" indent="0">
              <a:buNone/>
            </a:pPr>
            <a:r>
              <a:rPr lang="zh-TW" altLang="en-US" sz="1800" dirty="0">
                <a:latin typeface="標楷體" panose="03000509000000000000" pitchFamily="65" charset="-120"/>
                <a:ea typeface="標楷體" panose="03000509000000000000" pitchFamily="65" charset="-120"/>
              </a:rPr>
              <a:t>台中市再傳疑似虐童案！有家長去年</a:t>
            </a:r>
            <a:r>
              <a:rPr lang="en-US" altLang="zh-TW" sz="1800" dirty="0">
                <a:latin typeface="標楷體" panose="03000509000000000000" pitchFamily="65" charset="-120"/>
                <a:ea typeface="標楷體" panose="03000509000000000000" pitchFamily="65" charset="-120"/>
              </a:rPr>
              <a:t>7</a:t>
            </a:r>
            <a:r>
              <a:rPr lang="zh-TW" altLang="en-US" sz="1800" dirty="0">
                <a:latin typeface="標楷體" panose="03000509000000000000" pitchFamily="65" charset="-120"/>
                <a:ea typeface="標楷體" panose="03000509000000000000" pitchFamily="65" charset="-120"/>
              </a:rPr>
              <a:t>月起透過台中市居家托育服務中心，將</a:t>
            </a:r>
            <a:r>
              <a:rPr lang="en-US" altLang="zh-TW" sz="1800" dirty="0">
                <a:latin typeface="標楷體" panose="03000509000000000000" pitchFamily="65" charset="-120"/>
                <a:ea typeface="標楷體" panose="03000509000000000000" pitchFamily="65" charset="-120"/>
              </a:rPr>
              <a:t>1</a:t>
            </a:r>
            <a:r>
              <a:rPr lang="zh-TW" altLang="en-US" sz="1800" dirty="0">
                <a:latin typeface="標楷體" panose="03000509000000000000" pitchFamily="65" charset="-120"/>
                <a:ea typeface="標楷體" panose="03000509000000000000" pitchFamily="65" charset="-120"/>
              </a:rPr>
              <a:t>歲大的兒子「小佑」</a:t>
            </a:r>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化名</a:t>
            </a:r>
            <a:r>
              <a:rPr lang="en-US" altLang="zh-TW" sz="1800" dirty="0">
                <a:latin typeface="標楷體" panose="03000509000000000000" pitchFamily="65" charset="-120"/>
                <a:ea typeface="標楷體" panose="03000509000000000000" pitchFamily="65" charset="-120"/>
              </a:rPr>
              <a:t>)</a:t>
            </a:r>
            <a:r>
              <a:rPr lang="zh-TW" altLang="en-US" sz="1800" dirty="0">
                <a:latin typeface="標楷體" panose="03000509000000000000" pitchFamily="65" charset="-120"/>
                <a:ea typeface="標楷體" panose="03000509000000000000" pitchFamily="65" charset="-120"/>
              </a:rPr>
              <a:t>委託張姓保母照顧，日前卻發現兒子下體挫傷、包皮龜頭發炎甚至疑遭性侵。</a:t>
            </a:r>
            <a:r>
              <a:rPr lang="en-US" altLang="zh-TW" sz="1800" dirty="0">
                <a:latin typeface="標楷體" panose="03000509000000000000" pitchFamily="65" charset="-120"/>
                <a:ea typeface="標楷體" panose="03000509000000000000" pitchFamily="65" charset="-120"/>
              </a:rPr>
              <a:t>(2022/05/04</a:t>
            </a:r>
            <a:r>
              <a:rPr lang="zh-TW" altLang="en-US" sz="1800" dirty="0">
                <a:latin typeface="標楷體" panose="03000509000000000000" pitchFamily="65" charset="-120"/>
                <a:ea typeface="標楷體" panose="03000509000000000000" pitchFamily="65" charset="-120"/>
              </a:rPr>
              <a:t>蘋果新聞網</a:t>
            </a:r>
            <a:r>
              <a:rPr lang="en-US" altLang="zh-TW" sz="1800" dirty="0">
                <a:latin typeface="標楷體" panose="03000509000000000000" pitchFamily="65" charset="-120"/>
                <a:ea typeface="標楷體" panose="03000509000000000000" pitchFamily="65" charset="-120"/>
              </a:rPr>
              <a:t>)</a:t>
            </a:r>
          </a:p>
          <a:p>
            <a:pPr marL="0" indent="0">
              <a:buNone/>
            </a:pPr>
            <a:endParaRPr lang="en-US" altLang="zh-TW" sz="1800" dirty="0">
              <a:latin typeface="標楷體" panose="03000509000000000000" pitchFamily="65" charset="-120"/>
              <a:ea typeface="標楷體" panose="03000509000000000000" pitchFamily="65" charset="-120"/>
            </a:endParaRPr>
          </a:p>
          <a:p>
            <a:pPr marL="0" indent="0">
              <a:buNone/>
            </a:pPr>
            <a:r>
              <a:rPr lang="zh-TW" altLang="en-US" sz="1800" dirty="0">
                <a:latin typeface="標楷體" panose="03000509000000000000" pitchFamily="65" charset="-120"/>
                <a:ea typeface="標楷體" panose="03000509000000000000" pitchFamily="65" charset="-120"/>
              </a:rPr>
              <a:t>案例</a:t>
            </a:r>
            <a:r>
              <a:rPr lang="en-US" altLang="zh-TW" sz="1800" dirty="0">
                <a:latin typeface="標楷體" panose="03000509000000000000" pitchFamily="65" charset="-120"/>
                <a:ea typeface="標楷體" panose="03000509000000000000" pitchFamily="65" charset="-120"/>
              </a:rPr>
              <a:t>2--</a:t>
            </a:r>
          </a:p>
          <a:p>
            <a:pPr marL="0" indent="0">
              <a:buNone/>
            </a:pPr>
            <a:r>
              <a:rPr lang="zh-TW" altLang="en-US" sz="1800" dirty="0">
                <a:latin typeface="標楷體" panose="03000509000000000000" pitchFamily="65" charset="-120"/>
                <a:ea typeface="標楷體" panose="03000509000000000000" pitchFamily="65" charset="-120"/>
              </a:rPr>
              <a:t>中市傳出</a:t>
            </a:r>
            <a:r>
              <a:rPr lang="en-US" altLang="zh-TW" sz="1800" dirty="0">
                <a:latin typeface="標楷體" panose="03000509000000000000" pitchFamily="65" charset="-120"/>
                <a:ea typeface="標楷體" panose="03000509000000000000" pitchFamily="65" charset="-120"/>
              </a:rPr>
              <a:t>1</a:t>
            </a:r>
            <a:r>
              <a:rPr lang="zh-TW" altLang="en-US" sz="1800" dirty="0">
                <a:latin typeface="標楷體" panose="03000509000000000000" pitchFamily="65" charset="-120"/>
                <a:ea typeface="標楷體" panose="03000509000000000000" pitchFamily="65" charset="-120"/>
              </a:rPr>
              <a:t>歲</a:t>
            </a:r>
            <a:r>
              <a:rPr lang="en-US" altLang="zh-TW" sz="1800" dirty="0">
                <a:latin typeface="標楷體" panose="03000509000000000000" pitchFamily="65" charset="-120"/>
                <a:ea typeface="標楷體" panose="03000509000000000000" pitchFamily="65" charset="-120"/>
              </a:rPr>
              <a:t>10</a:t>
            </a:r>
            <a:r>
              <a:rPr lang="zh-TW" altLang="en-US" sz="1800" dirty="0">
                <a:latin typeface="標楷體" panose="03000509000000000000" pitchFamily="65" charset="-120"/>
                <a:ea typeface="標楷體" panose="03000509000000000000" pitchFamily="65" charset="-120"/>
              </a:rPr>
              <a:t>個月男童疑遭夏姓女保母施虐昏迷，造成顱內出血及多處瘀傷等嚴重傷勢。據了解，男童母親在</a:t>
            </a:r>
            <a:r>
              <a:rPr lang="en-US" altLang="zh-TW" sz="1800" dirty="0">
                <a:latin typeface="標楷體" panose="03000509000000000000" pitchFamily="65" charset="-120"/>
                <a:ea typeface="標楷體" panose="03000509000000000000" pitchFamily="65" charset="-120"/>
              </a:rPr>
              <a:t>4</a:t>
            </a:r>
            <a:r>
              <a:rPr lang="zh-TW" altLang="en-US" sz="1800" dirty="0">
                <a:latin typeface="標楷體" panose="03000509000000000000" pitchFamily="65" charset="-120"/>
                <a:ea typeface="標楷體" panose="03000509000000000000" pitchFamily="65" charset="-120"/>
              </a:rPr>
              <a:t>月</a:t>
            </a:r>
            <a:r>
              <a:rPr lang="en-US" altLang="zh-TW" sz="1800" dirty="0">
                <a:latin typeface="標楷體" panose="03000509000000000000" pitchFamily="65" charset="-120"/>
                <a:ea typeface="標楷體" panose="03000509000000000000" pitchFamily="65" charset="-120"/>
              </a:rPr>
              <a:t>24</a:t>
            </a:r>
            <a:r>
              <a:rPr lang="zh-TW" altLang="en-US" sz="1800" dirty="0">
                <a:latin typeface="標楷體" panose="03000509000000000000" pitchFamily="65" charset="-120"/>
                <a:ea typeface="標楷體" panose="03000509000000000000" pitchFamily="65" charset="-120"/>
              </a:rPr>
              <a:t>日晚間</a:t>
            </a:r>
            <a:r>
              <a:rPr lang="en-US" altLang="zh-TW" sz="1800" dirty="0">
                <a:latin typeface="標楷體" panose="03000509000000000000" pitchFamily="65" charset="-120"/>
                <a:ea typeface="標楷體" panose="03000509000000000000" pitchFamily="65" charset="-120"/>
              </a:rPr>
              <a:t>9</a:t>
            </a:r>
            <a:r>
              <a:rPr lang="zh-TW" altLang="en-US" sz="1800" dirty="0">
                <a:latin typeface="標楷體" panose="03000509000000000000" pitchFamily="65" charset="-120"/>
                <a:ea typeface="標楷體" panose="03000509000000000000" pitchFamily="65" charset="-120"/>
              </a:rPr>
              <a:t>時許，將兒子送到</a:t>
            </a:r>
            <a:r>
              <a:rPr lang="en-US" altLang="zh-TW" sz="1800" dirty="0">
                <a:latin typeface="標楷體" panose="03000509000000000000" pitchFamily="65" charset="-120"/>
                <a:ea typeface="標楷體" panose="03000509000000000000" pitchFamily="65" charset="-120"/>
              </a:rPr>
              <a:t>44</a:t>
            </a:r>
            <a:r>
              <a:rPr lang="zh-TW" altLang="en-US" sz="1800" dirty="0">
                <a:latin typeface="標楷體" panose="03000509000000000000" pitchFamily="65" charset="-120"/>
                <a:ea typeface="標楷體" panose="03000509000000000000" pitchFamily="65" charset="-120"/>
              </a:rPr>
              <a:t>歲夏姓保母家中，沒想到</a:t>
            </a:r>
            <a:r>
              <a:rPr lang="en-US" altLang="zh-TW" sz="1800" dirty="0">
                <a:latin typeface="標楷體" panose="03000509000000000000" pitchFamily="65" charset="-120"/>
                <a:ea typeface="標楷體" panose="03000509000000000000" pitchFamily="65" charset="-120"/>
              </a:rPr>
              <a:t>25</a:t>
            </a:r>
            <a:r>
              <a:rPr lang="zh-TW" altLang="en-US" sz="1800" dirty="0">
                <a:latin typeface="標楷體" panose="03000509000000000000" pitchFamily="65" charset="-120"/>
                <a:ea typeface="標楷體" panose="03000509000000000000" pitchFamily="65" charset="-120"/>
              </a:rPr>
              <a:t>日晚間竟接獲保母通知，孩子昏迷送豐原醫院醫治。經醫院治療發現男童顱內出血，且身上多處外傷，醫院通報警方及社會局。</a:t>
            </a:r>
            <a:r>
              <a:rPr lang="en-US" altLang="zh-TW" sz="1800" dirty="0">
                <a:latin typeface="標楷體" panose="03000509000000000000" pitchFamily="65" charset="-120"/>
                <a:ea typeface="標楷體" panose="03000509000000000000" pitchFamily="65" charset="-120"/>
              </a:rPr>
              <a:t>(2022/04/24</a:t>
            </a:r>
            <a:r>
              <a:rPr lang="zh-TW" altLang="en-US" sz="1800" dirty="0">
                <a:latin typeface="標楷體" panose="03000509000000000000" pitchFamily="65" charset="-120"/>
                <a:ea typeface="標楷體" panose="03000509000000000000" pitchFamily="65" charset="-120"/>
              </a:rPr>
              <a:t>中時新聞網</a:t>
            </a:r>
            <a:r>
              <a:rPr lang="en-US" altLang="zh-TW" sz="1800" dirty="0">
                <a:latin typeface="標楷體" panose="03000509000000000000" pitchFamily="65" charset="-120"/>
                <a:ea typeface="標楷體" panose="03000509000000000000" pitchFamily="65" charset="-120"/>
              </a:rPr>
              <a:t>)</a:t>
            </a:r>
          </a:p>
          <a:p>
            <a:pPr marL="0" indent="0">
              <a:buNone/>
            </a:pPr>
            <a:endParaRPr lang="en-US" altLang="zh-TW" sz="1800" dirty="0">
              <a:latin typeface="標楷體" panose="03000509000000000000" pitchFamily="65" charset="-120"/>
              <a:ea typeface="標楷體" panose="03000509000000000000" pitchFamily="65" charset="-120"/>
            </a:endParaRPr>
          </a:p>
          <a:p>
            <a:pPr marL="0" indent="0">
              <a:buNone/>
            </a:pPr>
            <a:r>
              <a:rPr lang="zh-TW" altLang="en-US" sz="1800" dirty="0">
                <a:latin typeface="標楷體" panose="03000509000000000000" pitchFamily="65" charset="-120"/>
                <a:ea typeface="標楷體" panose="03000509000000000000" pitchFamily="65" charset="-120"/>
              </a:rPr>
              <a:t>案例</a:t>
            </a:r>
            <a:r>
              <a:rPr lang="en-US" altLang="zh-TW" sz="1800" dirty="0">
                <a:latin typeface="標楷體" panose="03000509000000000000" pitchFamily="65" charset="-120"/>
                <a:ea typeface="標楷體" panose="03000509000000000000" pitchFamily="65" charset="-120"/>
              </a:rPr>
              <a:t>3--</a:t>
            </a:r>
          </a:p>
          <a:p>
            <a:pPr marL="0" indent="0">
              <a:buNone/>
            </a:pPr>
            <a:r>
              <a:rPr lang="zh-TW" altLang="en-US" sz="1800" dirty="0">
                <a:latin typeface="標楷體" panose="03000509000000000000" pitchFamily="65" charset="-120"/>
                <a:ea typeface="標楷體" panose="03000509000000000000" pitchFamily="65" charset="-120"/>
              </a:rPr>
              <a:t>看到小孩癱軟、精神不濟，</a:t>
            </a:r>
            <a:r>
              <a:rPr lang="en-US" altLang="zh-TW" sz="1800" dirty="0">
                <a:latin typeface="標楷體" panose="03000509000000000000" pitchFamily="65" charset="-120"/>
                <a:ea typeface="標楷體" panose="03000509000000000000" pitchFamily="65" charset="-120"/>
              </a:rPr>
              <a:t>C</a:t>
            </a:r>
            <a:r>
              <a:rPr lang="zh-TW" altLang="en-US" sz="1800" dirty="0">
                <a:latin typeface="標楷體" panose="03000509000000000000" pitchFamily="65" charset="-120"/>
                <a:ea typeface="標楷體" panose="03000509000000000000" pitchFamily="65" charset="-120"/>
              </a:rPr>
              <a:t>小姐覺得很不對勁趕快送醫，結果</a:t>
            </a:r>
            <a:r>
              <a:rPr lang="en-US" altLang="zh-TW" sz="1800" dirty="0">
                <a:latin typeface="標楷體" panose="03000509000000000000" pitchFamily="65" charset="-120"/>
                <a:ea typeface="標楷體" panose="03000509000000000000" pitchFamily="65" charset="-120"/>
              </a:rPr>
              <a:t>9</a:t>
            </a:r>
            <a:r>
              <a:rPr lang="zh-TW" altLang="en-US" sz="1800" dirty="0">
                <a:latin typeface="標楷體" panose="03000509000000000000" pitchFamily="65" charset="-120"/>
                <a:ea typeface="標楷體" panose="03000509000000000000" pitchFamily="65" charset="-120"/>
              </a:rPr>
              <a:t>個月大的小孩，驗血後發現體內有安眠藥成分。無照保母只開罰</a:t>
            </a:r>
            <a:r>
              <a:rPr lang="en-US" altLang="zh-TW" sz="1800" dirty="0">
                <a:latin typeface="標楷體" panose="03000509000000000000" pitchFamily="65" charset="-120"/>
                <a:ea typeface="標楷體" panose="03000509000000000000" pitchFamily="65" charset="-120"/>
              </a:rPr>
              <a:t>6000</a:t>
            </a:r>
            <a:r>
              <a:rPr lang="zh-TW" altLang="en-US" sz="1800" dirty="0">
                <a:latin typeface="標楷體" panose="03000509000000000000" pitchFamily="65" charset="-120"/>
                <a:ea typeface="標楷體" panose="03000509000000000000" pitchFamily="65" charset="-120"/>
              </a:rPr>
              <a:t> </a:t>
            </a:r>
            <a:r>
              <a:rPr lang="en-US" altLang="zh-TW" sz="1800" dirty="0">
                <a:latin typeface="標楷體" panose="03000509000000000000" pitchFamily="65" charset="-120"/>
                <a:ea typeface="標楷體" panose="03000509000000000000" pitchFamily="65" charset="-120"/>
              </a:rPr>
              <a:t>｡(2022/05/12</a:t>
            </a:r>
            <a:r>
              <a:rPr lang="zh-TW" altLang="en-US" sz="1800" dirty="0">
                <a:latin typeface="標楷體" panose="03000509000000000000" pitchFamily="65" charset="-120"/>
                <a:ea typeface="標楷體" panose="03000509000000000000" pitchFamily="65" charset="-120"/>
              </a:rPr>
              <a:t>公視</a:t>
            </a:r>
            <a:r>
              <a:rPr lang="en-US" altLang="zh-TW" sz="1800" dirty="0">
                <a:latin typeface="標楷體" panose="03000509000000000000" pitchFamily="65" charset="-120"/>
                <a:ea typeface="標楷體" panose="03000509000000000000" pitchFamily="65" charset="-120"/>
              </a:rPr>
              <a:t>)</a:t>
            </a:r>
            <a:endParaRPr lang="zh-TW" altLang="en-US" sz="1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759018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smtClean="0">
                <a:latin typeface="標楷體" panose="03000509000000000000" pitchFamily="65" charset="-120"/>
                <a:ea typeface="標楷體" panose="03000509000000000000" pitchFamily="65" charset="-120"/>
              </a:rPr>
              <a:t>案例中的看見與反思</a:t>
            </a:r>
            <a:endParaRPr lang="zh-TW" altLang="en-US" sz="40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pPr marL="0" indent="0">
              <a:buNone/>
            </a:pPr>
            <a:r>
              <a:rPr lang="zh-TW" altLang="en-US" sz="1600" dirty="0" smtClean="0">
                <a:latin typeface="標楷體" panose="03000509000000000000" pitchFamily="65" charset="-120"/>
                <a:ea typeface="標楷體" panose="03000509000000000000" pitchFamily="65" charset="-120"/>
              </a:rPr>
              <a:t>案例</a:t>
            </a:r>
            <a:r>
              <a:rPr lang="en-US" altLang="zh-TW" sz="1600" dirty="0" smtClean="0">
                <a:latin typeface="標楷體" panose="03000509000000000000" pitchFamily="65" charset="-120"/>
                <a:ea typeface="標楷體" panose="03000509000000000000" pitchFamily="65" charset="-120"/>
              </a:rPr>
              <a:t>4--</a:t>
            </a:r>
          </a:p>
          <a:p>
            <a:pPr marL="0" indent="0">
              <a:buNone/>
            </a:pPr>
            <a:r>
              <a:rPr lang="zh-TW" altLang="en-US" sz="1600" dirty="0" smtClean="0">
                <a:latin typeface="標楷體" panose="03000509000000000000" pitchFamily="65" charset="-120"/>
                <a:ea typeface="標楷體" panose="03000509000000000000" pitchFamily="65" charset="-120"/>
              </a:rPr>
              <a:t>高雄</a:t>
            </a:r>
            <a:r>
              <a:rPr lang="zh-TW" altLang="en-US" sz="1600" dirty="0">
                <a:latin typeface="標楷體" panose="03000509000000000000" pitchFamily="65" charset="-120"/>
                <a:ea typeface="標楷體" panose="03000509000000000000" pitchFamily="65" charset="-120"/>
              </a:rPr>
              <a:t>地檢署是在今年初接獲通報，疑有國小兒童遭授課教師猥褻，指派婦幼專組主任檢察官劉慕珊、檢察官張雅婷指揮高雄市警察局婦幼警察隊組成專案小組偵辦；經專案小組追查，</a:t>
            </a:r>
            <a:r>
              <a:rPr lang="en-US" altLang="zh-TW" sz="1600" dirty="0">
                <a:latin typeface="標楷體" panose="03000509000000000000" pitchFamily="65" charset="-120"/>
                <a:ea typeface="標楷體" panose="03000509000000000000" pitchFamily="65" charset="-120"/>
              </a:rPr>
              <a:t>1</a:t>
            </a:r>
            <a:r>
              <a:rPr lang="zh-TW" altLang="en-US" sz="1600" dirty="0">
                <a:latin typeface="標楷體" panose="03000509000000000000" pitchFamily="65" charset="-120"/>
                <a:ea typeface="標楷體" panose="03000509000000000000" pitchFamily="65" charset="-120"/>
              </a:rPr>
              <a:t>月</a:t>
            </a:r>
            <a:r>
              <a:rPr lang="en-US" altLang="zh-TW" sz="1600" dirty="0">
                <a:latin typeface="標楷體" panose="03000509000000000000" pitchFamily="65" charset="-120"/>
                <a:ea typeface="標楷體" panose="03000509000000000000" pitchFamily="65" charset="-120"/>
              </a:rPr>
              <a:t>16</a:t>
            </a:r>
            <a:r>
              <a:rPr lang="zh-TW" altLang="en-US" sz="1600" dirty="0">
                <a:latin typeface="標楷體" panose="03000509000000000000" pitchFamily="65" charset="-120"/>
                <a:ea typeface="標楷體" panose="03000509000000000000" pitchFamily="65" charset="-120"/>
              </a:rPr>
              <a:t>日上午前往</a:t>
            </a:r>
            <a:r>
              <a:rPr lang="en-US" altLang="zh-TW" sz="1600" dirty="0">
                <a:latin typeface="標楷體" panose="03000509000000000000" pitchFamily="65" charset="-120"/>
                <a:ea typeface="標楷體" panose="03000509000000000000" pitchFamily="65" charset="-120"/>
              </a:rPr>
              <a:t>D</a:t>
            </a:r>
            <a:r>
              <a:rPr lang="zh-TW" altLang="en-US" sz="1600" dirty="0">
                <a:latin typeface="標楷體" panose="03000509000000000000" pitchFamily="65" charset="-120"/>
                <a:ea typeface="標楷體" panose="03000509000000000000" pitchFamily="65" charset="-120"/>
              </a:rPr>
              <a:t>男鳳山區住處將他拘提到案。</a:t>
            </a:r>
          </a:p>
          <a:p>
            <a:pPr marL="0" indent="0">
              <a:buNone/>
            </a:pPr>
            <a:r>
              <a:rPr lang="zh-TW" altLang="en-US" sz="1600" dirty="0" smtClean="0">
                <a:latin typeface="標楷體" panose="03000509000000000000" pitchFamily="65" charset="-120"/>
                <a:ea typeface="標楷體" panose="03000509000000000000" pitchFamily="65" charset="-120"/>
              </a:rPr>
              <a:t>檢</a:t>
            </a:r>
            <a:r>
              <a:rPr lang="zh-TW" altLang="en-US" sz="1600" dirty="0">
                <a:latin typeface="標楷體" panose="03000509000000000000" pitchFamily="65" charset="-120"/>
                <a:ea typeface="標楷體" panose="03000509000000000000" pitchFamily="65" charset="-120"/>
              </a:rPr>
              <a:t>警調查，</a:t>
            </a:r>
            <a:r>
              <a:rPr lang="en-US" altLang="zh-TW" sz="1600" dirty="0">
                <a:latin typeface="標楷體" panose="03000509000000000000" pitchFamily="65" charset="-120"/>
                <a:ea typeface="標楷體" panose="03000509000000000000" pitchFamily="65" charset="-120"/>
              </a:rPr>
              <a:t>D</a:t>
            </a:r>
            <a:r>
              <a:rPr lang="zh-TW" altLang="en-US" sz="1600" dirty="0">
                <a:latin typeface="標楷體" panose="03000509000000000000" pitchFamily="65" charset="-120"/>
                <a:ea typeface="標楷體" panose="03000509000000000000" pitchFamily="65" charset="-120"/>
              </a:rPr>
              <a:t>男為高雄多間國小聘任的族語老師，但他自</a:t>
            </a:r>
            <a:r>
              <a:rPr lang="en-US" altLang="zh-TW" sz="1600" dirty="0">
                <a:latin typeface="標楷體" panose="03000509000000000000" pitchFamily="65" charset="-120"/>
                <a:ea typeface="標楷體" panose="03000509000000000000" pitchFamily="65" charset="-120"/>
              </a:rPr>
              <a:t>2021</a:t>
            </a:r>
            <a:r>
              <a:rPr lang="zh-TW" altLang="en-US" sz="1600" dirty="0">
                <a:latin typeface="標楷體" panose="03000509000000000000" pitchFamily="65" charset="-120"/>
                <a:ea typeface="標楷體" panose="03000509000000000000" pitchFamily="65" charset="-120"/>
              </a:rPr>
              <a:t>年</a:t>
            </a:r>
            <a:r>
              <a:rPr lang="en-US" altLang="zh-TW" sz="1600" dirty="0">
                <a:latin typeface="標楷體" panose="03000509000000000000" pitchFamily="65" charset="-120"/>
                <a:ea typeface="標楷體" panose="03000509000000000000" pitchFamily="65" charset="-120"/>
              </a:rPr>
              <a:t>9</a:t>
            </a:r>
            <a:r>
              <a:rPr lang="zh-TW" altLang="en-US" sz="1600" dirty="0">
                <a:latin typeface="標楷體" panose="03000509000000000000" pitchFamily="65" charset="-120"/>
                <a:ea typeface="標楷體" panose="03000509000000000000" pitchFamily="65" charset="-120"/>
              </a:rPr>
              <a:t>月起在多間國小族語課教室內，利用上課機會猥褻男童，其中更有</a:t>
            </a:r>
            <a:r>
              <a:rPr lang="en-US" altLang="zh-TW" sz="1600" dirty="0">
                <a:latin typeface="標楷體" panose="03000509000000000000" pitchFamily="65" charset="-120"/>
                <a:ea typeface="標楷體" panose="03000509000000000000" pitchFamily="65" charset="-120"/>
              </a:rPr>
              <a:t>2</a:t>
            </a:r>
            <a:r>
              <a:rPr lang="zh-TW" altLang="en-US" sz="1600" dirty="0">
                <a:latin typeface="標楷體" panose="03000509000000000000" pitchFamily="65" charset="-120"/>
                <a:ea typeface="標楷體" panose="03000509000000000000" pitchFamily="65" charset="-120"/>
              </a:rPr>
              <a:t>名被害人遭猥褻次數至少</a:t>
            </a:r>
            <a:r>
              <a:rPr lang="en-US" altLang="zh-TW" sz="1600" dirty="0">
                <a:latin typeface="標楷體" panose="03000509000000000000" pitchFamily="65" charset="-120"/>
                <a:ea typeface="標楷體" panose="03000509000000000000" pitchFamily="65" charset="-120"/>
              </a:rPr>
              <a:t>50</a:t>
            </a:r>
            <a:r>
              <a:rPr lang="zh-TW" altLang="en-US" sz="1600" dirty="0">
                <a:latin typeface="標楷體" panose="03000509000000000000" pitchFamily="65" charset="-120"/>
                <a:ea typeface="標楷體" panose="03000509000000000000" pitchFamily="65" charset="-120"/>
              </a:rPr>
              <a:t>、</a:t>
            </a:r>
            <a:r>
              <a:rPr lang="en-US" altLang="zh-TW" sz="1600" dirty="0">
                <a:latin typeface="標楷體" panose="03000509000000000000" pitchFamily="65" charset="-120"/>
                <a:ea typeface="標楷體" panose="03000509000000000000" pitchFamily="65" charset="-120"/>
              </a:rPr>
              <a:t>60</a:t>
            </a:r>
            <a:r>
              <a:rPr lang="zh-TW" altLang="en-US" sz="1600" dirty="0">
                <a:latin typeface="標楷體" panose="03000509000000000000" pitchFamily="65" charset="-120"/>
                <a:ea typeface="標楷體" panose="03000509000000000000" pitchFamily="65" charset="-120"/>
              </a:rPr>
              <a:t>次。</a:t>
            </a:r>
          </a:p>
          <a:p>
            <a:pPr marL="0" indent="0">
              <a:buNone/>
            </a:pPr>
            <a:r>
              <a:rPr lang="zh-TW" altLang="en-US" sz="1600" dirty="0" smtClean="0">
                <a:latin typeface="標楷體" panose="03000509000000000000" pitchFamily="65" charset="-120"/>
                <a:ea typeface="標楷體" panose="03000509000000000000" pitchFamily="65" charset="-120"/>
              </a:rPr>
              <a:t>此外</a:t>
            </a:r>
            <a:r>
              <a:rPr lang="zh-TW" altLang="en-US" sz="1600" dirty="0">
                <a:latin typeface="標楷體" panose="03000509000000000000" pitchFamily="65" charset="-120"/>
                <a:ea typeface="標楷體" panose="03000509000000000000" pitchFamily="65" charset="-120"/>
              </a:rPr>
              <a:t>，</a:t>
            </a:r>
            <a:r>
              <a:rPr lang="en-US" altLang="zh-TW" sz="1600" dirty="0">
                <a:latin typeface="標楷體" panose="03000509000000000000" pitchFamily="65" charset="-120"/>
                <a:ea typeface="標楷體" panose="03000509000000000000" pitchFamily="65" charset="-120"/>
              </a:rPr>
              <a:t>D</a:t>
            </a:r>
            <a:r>
              <a:rPr lang="zh-TW" altLang="en-US" sz="1600" dirty="0">
                <a:latin typeface="標楷體" panose="03000509000000000000" pitchFamily="65" charset="-120"/>
                <a:ea typeface="標楷體" panose="03000509000000000000" pitchFamily="65" charset="-120"/>
              </a:rPr>
              <a:t>男曾於</a:t>
            </a:r>
            <a:r>
              <a:rPr lang="en-US" altLang="zh-TW" sz="1600" dirty="0">
                <a:latin typeface="標楷體" panose="03000509000000000000" pitchFamily="65" charset="-120"/>
                <a:ea typeface="標楷體" panose="03000509000000000000" pitchFamily="65" charset="-120"/>
              </a:rPr>
              <a:t>2017</a:t>
            </a:r>
            <a:r>
              <a:rPr lang="zh-TW" altLang="en-US" sz="1600" dirty="0">
                <a:latin typeface="標楷體" panose="03000509000000000000" pitchFamily="65" charset="-120"/>
                <a:ea typeface="標楷體" panose="03000509000000000000" pitchFamily="65" charset="-120"/>
              </a:rPr>
              <a:t>年間在高雄鳳山區住處拍攝兒童性影像，並儲存在扣案電腦中。承辦檢察官審酌被告任教學校眾多，教學期間長達</a:t>
            </a:r>
            <a:r>
              <a:rPr lang="en-US" altLang="zh-TW" sz="1600" dirty="0">
                <a:latin typeface="標楷體" panose="03000509000000000000" pitchFamily="65" charset="-120"/>
                <a:ea typeface="標楷體" panose="03000509000000000000" pitchFamily="65" charset="-120"/>
              </a:rPr>
              <a:t>11</a:t>
            </a:r>
            <a:r>
              <a:rPr lang="zh-TW" altLang="en-US" sz="1600" dirty="0">
                <a:latin typeface="標楷體" panose="03000509000000000000" pitchFamily="65" charset="-120"/>
                <a:ea typeface="標楷體" panose="03000509000000000000" pitchFamily="65" charset="-120"/>
              </a:rPr>
              <a:t>年，被害人至少</a:t>
            </a:r>
            <a:r>
              <a:rPr lang="en-US" altLang="zh-TW" sz="1600" dirty="0">
                <a:latin typeface="標楷體" panose="03000509000000000000" pitchFamily="65" charset="-120"/>
                <a:ea typeface="標楷體" panose="03000509000000000000" pitchFamily="65" charset="-120"/>
              </a:rPr>
              <a:t>6</a:t>
            </a:r>
            <a:r>
              <a:rPr lang="zh-TW" altLang="en-US" sz="1600" dirty="0">
                <a:latin typeface="標楷體" panose="03000509000000000000" pitchFamily="65" charset="-120"/>
                <a:ea typeface="標楷體" panose="03000509000000000000" pitchFamily="65" charset="-120"/>
              </a:rPr>
              <a:t>人，且年齡層相近，犯罪次數眾多，檢察官將他約談到案後，向法院聲請羈押禁見獲准。</a:t>
            </a:r>
          </a:p>
          <a:p>
            <a:pPr marL="0" indent="0">
              <a:buNone/>
            </a:pPr>
            <a:r>
              <a:rPr lang="zh-TW" altLang="en-US" sz="1600" dirty="0">
                <a:latin typeface="標楷體" panose="03000509000000000000" pitchFamily="65" charset="-120"/>
                <a:ea typeface="標楷體" panose="03000509000000000000" pitchFamily="65" charset="-120"/>
              </a:rPr>
              <a:t>檢察官後續偵辦發現，</a:t>
            </a:r>
            <a:r>
              <a:rPr lang="en-US" altLang="zh-TW" sz="1600" dirty="0">
                <a:latin typeface="標楷體" panose="03000509000000000000" pitchFamily="65" charset="-120"/>
                <a:ea typeface="標楷體" panose="03000509000000000000" pitchFamily="65" charset="-120"/>
              </a:rPr>
              <a:t>D</a:t>
            </a:r>
            <a:r>
              <a:rPr lang="zh-TW" altLang="en-US" sz="1600" dirty="0">
                <a:latin typeface="標楷體" panose="03000509000000000000" pitchFamily="65" charset="-120"/>
                <a:ea typeface="標楷體" panose="03000509000000000000" pitchFamily="65" charset="-120"/>
              </a:rPr>
              <a:t>男在</a:t>
            </a:r>
            <a:r>
              <a:rPr lang="en-US" altLang="zh-TW" sz="1600" dirty="0">
                <a:latin typeface="標楷體" panose="03000509000000000000" pitchFamily="65" charset="-120"/>
                <a:ea typeface="標楷體" panose="03000509000000000000" pitchFamily="65" charset="-120"/>
              </a:rPr>
              <a:t>5</a:t>
            </a:r>
            <a:r>
              <a:rPr lang="zh-TW" altLang="en-US" sz="1600" dirty="0">
                <a:latin typeface="標楷體" panose="03000509000000000000" pitchFamily="65" charset="-120"/>
                <a:ea typeface="標楷體" panose="03000509000000000000" pitchFamily="65" charset="-120"/>
              </a:rPr>
              <a:t>所學校對</a:t>
            </a:r>
            <a:r>
              <a:rPr lang="en-US" altLang="zh-TW" sz="1600" dirty="0">
                <a:latin typeface="標楷體" panose="03000509000000000000" pitchFamily="65" charset="-120"/>
                <a:ea typeface="標楷體" panose="03000509000000000000" pitchFamily="65" charset="-120"/>
              </a:rPr>
              <a:t>6</a:t>
            </a:r>
            <a:r>
              <a:rPr lang="zh-TW" altLang="en-US" sz="1600" dirty="0">
                <a:latin typeface="標楷體" panose="03000509000000000000" pitchFamily="65" charset="-120"/>
                <a:ea typeface="標楷體" panose="03000509000000000000" pitchFamily="65" charset="-120"/>
              </a:rPr>
              <a:t>名男童下手，犯案次數高達</a:t>
            </a:r>
            <a:r>
              <a:rPr lang="en-US" altLang="zh-TW" sz="1600" dirty="0">
                <a:latin typeface="標楷體" panose="03000509000000000000" pitchFamily="65" charset="-120"/>
                <a:ea typeface="標楷體" panose="03000509000000000000" pitchFamily="65" charset="-120"/>
              </a:rPr>
              <a:t>107</a:t>
            </a:r>
            <a:r>
              <a:rPr lang="zh-TW" altLang="en-US" sz="1600" dirty="0">
                <a:latin typeface="標楷體" panose="03000509000000000000" pitchFamily="65" charset="-120"/>
                <a:ea typeface="標楷體" panose="03000509000000000000" pitchFamily="65" charset="-120"/>
              </a:rPr>
              <a:t>次，今年</a:t>
            </a:r>
            <a:r>
              <a:rPr lang="en-US" altLang="zh-TW" sz="1600" dirty="0">
                <a:latin typeface="標楷體" panose="03000509000000000000" pitchFamily="65" charset="-120"/>
                <a:ea typeface="標楷體" panose="03000509000000000000" pitchFamily="65" charset="-120"/>
              </a:rPr>
              <a:t>5</a:t>
            </a:r>
            <a:r>
              <a:rPr lang="zh-TW" altLang="en-US" sz="1600" dirty="0">
                <a:latin typeface="標楷體" panose="03000509000000000000" pitchFamily="65" charset="-120"/>
                <a:ea typeface="標楷體" panose="03000509000000000000" pitchFamily="65" charset="-120"/>
              </a:rPr>
              <a:t>月間偵結依涉犯加重強制猥褻、對未滿</a:t>
            </a:r>
            <a:r>
              <a:rPr lang="en-US" altLang="zh-TW" sz="1600" dirty="0">
                <a:latin typeface="標楷體" panose="03000509000000000000" pitchFamily="65" charset="-120"/>
                <a:ea typeface="標楷體" panose="03000509000000000000" pitchFamily="65" charset="-120"/>
              </a:rPr>
              <a:t>14</a:t>
            </a:r>
            <a:r>
              <a:rPr lang="zh-TW" altLang="en-US" sz="1600" dirty="0">
                <a:latin typeface="標楷體" panose="03000509000000000000" pitchFamily="65" charset="-120"/>
                <a:ea typeface="標楷體" panose="03000509000000000000" pitchFamily="65" charset="-120"/>
              </a:rPr>
              <a:t>歲男子猥褻行為、</a:t>
            </a:r>
            <a:r>
              <a:rPr lang="zh-TW" altLang="en-US" sz="1600" dirty="0">
                <a:solidFill>
                  <a:srgbClr val="FF0000"/>
                </a:solidFill>
                <a:latin typeface="標楷體" panose="03000509000000000000" pitchFamily="65" charset="-120"/>
                <a:ea typeface="標楷體" panose="03000509000000000000" pitchFamily="65" charset="-120"/>
              </a:rPr>
              <a:t>兒童及少年性剝削防制條例</a:t>
            </a:r>
            <a:r>
              <a:rPr lang="zh-TW" altLang="en-US" sz="1600" dirty="0">
                <a:latin typeface="標楷體" panose="03000509000000000000" pitchFamily="65" charset="-120"/>
                <a:ea typeface="標楷體" panose="03000509000000000000" pitchFamily="65" charset="-120"/>
              </a:rPr>
              <a:t>拍攝兒童性影像等罪將他提起公訴，全案移審法院，法官裁定續押。</a:t>
            </a:r>
          </a:p>
          <a:p>
            <a:pPr marL="0" indent="0">
              <a:buNone/>
            </a:pPr>
            <a:endParaRPr lang="zh-TW" altLang="en-US" sz="1400" dirty="0">
              <a:latin typeface="標楷體" panose="03000509000000000000" pitchFamily="65" charset="-120"/>
              <a:ea typeface="標楷體" panose="03000509000000000000" pitchFamily="65" charset="-120"/>
            </a:endParaRPr>
          </a:p>
          <a:p>
            <a:pPr marL="0" indent="0">
              <a:buNone/>
            </a:pPr>
            <a:r>
              <a:rPr lang="zh-TW" altLang="en-US" sz="1400" dirty="0">
                <a:latin typeface="標楷體" panose="03000509000000000000" pitchFamily="65" charset="-120"/>
                <a:ea typeface="標楷體" panose="03000509000000000000" pitchFamily="65" charset="-120"/>
              </a:rPr>
              <a:t>原文網址</a:t>
            </a:r>
            <a:r>
              <a:rPr lang="en-US" altLang="zh-TW" sz="1400" dirty="0">
                <a:latin typeface="標楷體" panose="03000509000000000000" pitchFamily="65" charset="-120"/>
                <a:ea typeface="標楷體" panose="03000509000000000000" pitchFamily="65" charset="-120"/>
              </a:rPr>
              <a:t>: </a:t>
            </a:r>
            <a:r>
              <a:rPr lang="zh-TW" altLang="en-US" sz="1400" dirty="0">
                <a:latin typeface="標楷體" panose="03000509000000000000" pitchFamily="65" charset="-120"/>
                <a:ea typeface="標楷體" panose="03000509000000000000" pitchFamily="65" charset="-120"/>
              </a:rPr>
              <a:t>高雄族語狼師「教室猥褻」</a:t>
            </a:r>
            <a:r>
              <a:rPr lang="en-US" altLang="zh-TW" sz="1400" dirty="0">
                <a:latin typeface="標楷體" panose="03000509000000000000" pitchFamily="65" charset="-120"/>
                <a:ea typeface="標楷體" panose="03000509000000000000" pitchFamily="65" charset="-120"/>
              </a:rPr>
              <a:t>6</a:t>
            </a:r>
            <a:r>
              <a:rPr lang="zh-TW" altLang="en-US" sz="1400" dirty="0">
                <a:latin typeface="標楷體" panose="03000509000000000000" pitchFamily="65" charset="-120"/>
                <a:ea typeface="標楷體" panose="03000509000000000000" pitchFamily="65" charset="-120"/>
              </a:rPr>
              <a:t>童</a:t>
            </a:r>
            <a:r>
              <a:rPr lang="en-US" altLang="zh-TW" sz="1400" dirty="0">
                <a:latin typeface="標楷體" panose="03000509000000000000" pitchFamily="65" charset="-120"/>
                <a:ea typeface="標楷體" panose="03000509000000000000" pitchFamily="65" charset="-120"/>
              </a:rPr>
              <a:t>107</a:t>
            </a:r>
            <a:r>
              <a:rPr lang="zh-TW" altLang="en-US" sz="1400" dirty="0">
                <a:latin typeface="標楷體" panose="03000509000000000000" pitchFamily="65" charset="-120"/>
                <a:ea typeface="標楷體" panose="03000509000000000000" pitchFamily="65" charset="-120"/>
              </a:rPr>
              <a:t>次還拍影片　求交保遭法官打臉 </a:t>
            </a:r>
            <a:r>
              <a:rPr lang="en-US" altLang="zh-TW" sz="1400" dirty="0">
                <a:latin typeface="標楷體" panose="03000509000000000000" pitchFamily="65" charset="-120"/>
                <a:ea typeface="標楷體" panose="03000509000000000000" pitchFamily="65" charset="-120"/>
              </a:rPr>
              <a:t>| </a:t>
            </a:r>
            <a:r>
              <a:rPr lang="en-US" altLang="zh-TW" sz="1400" dirty="0" err="1">
                <a:latin typeface="標楷體" panose="03000509000000000000" pitchFamily="65" charset="-120"/>
                <a:ea typeface="標楷體" panose="03000509000000000000" pitchFamily="65" charset="-120"/>
              </a:rPr>
              <a:t>ETtoday</a:t>
            </a:r>
            <a:r>
              <a:rPr lang="zh-TW" altLang="en-US" sz="1400" dirty="0">
                <a:latin typeface="標楷體" panose="03000509000000000000" pitchFamily="65" charset="-120"/>
                <a:ea typeface="標楷體" panose="03000509000000000000" pitchFamily="65" charset="-120"/>
              </a:rPr>
              <a:t>社會新聞 </a:t>
            </a:r>
            <a:r>
              <a:rPr lang="en-US" altLang="zh-TW" sz="1400" dirty="0">
                <a:latin typeface="標楷體" panose="03000509000000000000" pitchFamily="65" charset="-120"/>
                <a:ea typeface="標楷體" panose="03000509000000000000" pitchFamily="65" charset="-120"/>
              </a:rPr>
              <a:t>| </a:t>
            </a:r>
            <a:r>
              <a:rPr lang="en-US" altLang="zh-TW" sz="1400" dirty="0" err="1">
                <a:latin typeface="標楷體" panose="03000509000000000000" pitchFamily="65" charset="-120"/>
                <a:ea typeface="標楷體" panose="03000509000000000000" pitchFamily="65" charset="-120"/>
              </a:rPr>
              <a:t>ETtoday</a:t>
            </a:r>
            <a:r>
              <a:rPr lang="zh-TW" altLang="en-US" sz="1400" dirty="0">
                <a:latin typeface="標楷體" panose="03000509000000000000" pitchFamily="65" charset="-120"/>
                <a:ea typeface="標楷體" panose="03000509000000000000" pitchFamily="65" charset="-120"/>
              </a:rPr>
              <a:t>新聞雲 </a:t>
            </a:r>
            <a:r>
              <a:rPr lang="en-US" altLang="zh-TW" sz="1400" dirty="0">
                <a:latin typeface="標楷體" panose="03000509000000000000" pitchFamily="65" charset="-120"/>
                <a:ea typeface="標楷體" panose="03000509000000000000" pitchFamily="65" charset="-120"/>
              </a:rPr>
              <a:t>https://www.ettoday.net/news/20241007/2830778.htm#ixzz8oxsbEfIZ</a:t>
            </a:r>
          </a:p>
          <a:p>
            <a:pPr marL="0" indent="0">
              <a:buNone/>
            </a:pPr>
            <a:r>
              <a:rPr lang="en-US" altLang="zh-TW" sz="1400" dirty="0">
                <a:latin typeface="標楷體" panose="03000509000000000000" pitchFamily="65" charset="-120"/>
                <a:ea typeface="標楷體" panose="03000509000000000000" pitchFamily="65" charset="-120"/>
              </a:rPr>
              <a:t>Follow us: @</a:t>
            </a:r>
            <a:r>
              <a:rPr lang="en-US" altLang="zh-TW" sz="1400" dirty="0" err="1">
                <a:latin typeface="標楷體" panose="03000509000000000000" pitchFamily="65" charset="-120"/>
                <a:ea typeface="標楷體" panose="03000509000000000000" pitchFamily="65" charset="-120"/>
              </a:rPr>
              <a:t>ETtodaytw</a:t>
            </a:r>
            <a:r>
              <a:rPr lang="en-US" altLang="zh-TW" sz="1400" dirty="0">
                <a:latin typeface="標楷體" panose="03000509000000000000" pitchFamily="65" charset="-120"/>
                <a:ea typeface="標楷體" panose="03000509000000000000" pitchFamily="65" charset="-120"/>
              </a:rPr>
              <a:t> on Twitter | </a:t>
            </a:r>
            <a:r>
              <a:rPr lang="en-US" altLang="zh-TW" sz="1400" dirty="0" err="1">
                <a:latin typeface="標楷體" panose="03000509000000000000" pitchFamily="65" charset="-120"/>
                <a:ea typeface="標楷體" panose="03000509000000000000" pitchFamily="65" charset="-120"/>
              </a:rPr>
              <a:t>ETtoday</a:t>
            </a:r>
            <a:r>
              <a:rPr lang="en-US" altLang="zh-TW" sz="1400" dirty="0">
                <a:latin typeface="標楷體" panose="03000509000000000000" pitchFamily="65" charset="-120"/>
                <a:ea typeface="標楷體" panose="03000509000000000000" pitchFamily="65" charset="-120"/>
              </a:rPr>
              <a:t> on </a:t>
            </a:r>
            <a:r>
              <a:rPr lang="en-US" altLang="zh-TW" sz="1400" dirty="0" smtClean="0">
                <a:latin typeface="標楷體" panose="03000509000000000000" pitchFamily="65" charset="-120"/>
                <a:ea typeface="標楷體" panose="03000509000000000000" pitchFamily="65" charset="-120"/>
              </a:rPr>
              <a:t>Facebook</a:t>
            </a:r>
            <a:endParaRPr lang="zh-TW" altLang="en-US" sz="1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525494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200" dirty="0" smtClean="0">
                <a:latin typeface="標楷體" panose="03000509000000000000" pitchFamily="65" charset="-120"/>
                <a:ea typeface="標楷體" panose="03000509000000000000" pitchFamily="65" charset="-120"/>
              </a:rPr>
              <a:t>   重大</a:t>
            </a:r>
            <a:r>
              <a:rPr lang="zh-TW" altLang="en-US" sz="3200" dirty="0">
                <a:latin typeface="標楷體" panose="03000509000000000000" pitchFamily="65" charset="-120"/>
                <a:ea typeface="標楷體" panose="03000509000000000000" pitchFamily="65" charset="-120"/>
              </a:rPr>
              <a:t>兒童及少年虐待</a:t>
            </a:r>
            <a:r>
              <a:rPr lang="zh-TW" altLang="en-US" sz="3200" dirty="0" smtClean="0">
                <a:latin typeface="標楷體" panose="03000509000000000000" pitchFamily="65" charset="-120"/>
                <a:ea typeface="標楷體" panose="03000509000000000000" pitchFamily="65" charset="-120"/>
              </a:rPr>
              <a:t>事件</a:t>
            </a:r>
            <a:r>
              <a:rPr lang="en-US" altLang="zh-TW" sz="3200" dirty="0" smtClean="0">
                <a:latin typeface="標楷體" panose="03000509000000000000" pitchFamily="65" charset="-120"/>
                <a:ea typeface="標楷體" panose="03000509000000000000" pitchFamily="65" charset="-120"/>
              </a:rPr>
              <a:t/>
            </a:r>
            <a:br>
              <a:rPr lang="en-US" altLang="zh-TW" sz="3200" dirty="0" smtClean="0">
                <a:latin typeface="標楷體" panose="03000509000000000000" pitchFamily="65" charset="-120"/>
                <a:ea typeface="標楷體" panose="03000509000000000000" pitchFamily="65" charset="-120"/>
              </a:rPr>
            </a:br>
            <a:r>
              <a:rPr lang="zh-TW" altLang="en-US" sz="3200" dirty="0" smtClean="0">
                <a:latin typeface="標楷體" panose="03000509000000000000" pitchFamily="65" charset="-120"/>
                <a:ea typeface="標楷體" panose="03000509000000000000" pitchFamily="65" charset="-120"/>
              </a:rPr>
              <a:t>   防治小組實施計畫 </a:t>
            </a:r>
            <a:endParaRPr lang="zh-TW" altLang="en-US" sz="32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r>
              <a:rPr lang="zh-TW" altLang="en-US" sz="2400" dirty="0" smtClean="0">
                <a:latin typeface="標楷體" panose="03000509000000000000" pitchFamily="65" charset="-120"/>
                <a:ea typeface="標楷體" panose="03000509000000000000" pitchFamily="65" charset="-120"/>
              </a:rPr>
              <a:t>目的：針對</a:t>
            </a:r>
            <a:r>
              <a:rPr lang="zh-TW" altLang="en-US" sz="2400" dirty="0">
                <a:latin typeface="標楷體" panose="03000509000000000000" pitchFamily="65" charset="-120"/>
                <a:ea typeface="標楷體" panose="03000509000000000000" pitchFamily="65" charset="-120"/>
              </a:rPr>
              <a:t>父母、監護人或其他實際照顧之人使兒童及少年</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以下簡稱兒少</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有兒童及少年福利與權益保障法第 </a:t>
            </a:r>
            <a:r>
              <a:rPr lang="en-US" altLang="zh-TW" sz="2400" dirty="0">
                <a:latin typeface="標楷體" panose="03000509000000000000" pitchFamily="65" charset="-120"/>
                <a:ea typeface="標楷體" panose="03000509000000000000" pitchFamily="65" charset="-120"/>
              </a:rPr>
              <a:t>53 </a:t>
            </a:r>
            <a:r>
              <a:rPr lang="zh-TW" altLang="en-US" sz="2400" dirty="0">
                <a:latin typeface="標楷體" panose="03000509000000000000" pitchFamily="65" charset="-120"/>
                <a:ea typeface="標楷體" panose="03000509000000000000" pitchFamily="65" charset="-120"/>
              </a:rPr>
              <a:t>條所列之相關情事 ，引致嚴重傷害及死亡個案進行檢討，從中汲取教訓；旨在檢視體制面之缺失，避免過度追究相關人員責任，廣泛蒐集資訊，據以提出改善跨專業網絡協調及介入策略之建議，周延兒少保護系統。 </a:t>
            </a: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實施範圍：兒</a:t>
            </a:r>
            <a:r>
              <a:rPr lang="zh-TW" altLang="en-US" sz="2400" dirty="0">
                <a:latin typeface="標楷體" panose="03000509000000000000" pitchFamily="65" charset="-120"/>
                <a:ea typeface="標楷體" panose="03000509000000000000" pitchFamily="65" charset="-120"/>
              </a:rPr>
              <a:t>少因遭受父母、監護人或其他實際照顧之人重大虐待事件，引致嚴重傷害及死亡之個案</a:t>
            </a:r>
            <a:r>
              <a:rPr lang="zh-TW" altLang="en-US" sz="2400" dirty="0" smtClean="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pPr marL="0" indent="0">
              <a:buNone/>
            </a:pPr>
            <a:endParaRPr lang="en-US" altLang="zh-TW" sz="2400" dirty="0" smtClean="0">
              <a:latin typeface="標楷體" panose="03000509000000000000" pitchFamily="65" charset="-120"/>
              <a:ea typeface="標楷體" panose="03000509000000000000" pitchFamily="65" charset="-120"/>
            </a:endParaRPr>
          </a:p>
          <a:p>
            <a:pPr marL="0" indent="0">
              <a:buNone/>
            </a:pPr>
            <a:r>
              <a:rPr lang="en-US" altLang="zh-TW" sz="2400" dirty="0" smtClean="0">
                <a:solidFill>
                  <a:srgbClr val="C00000"/>
                </a:solidFill>
                <a:latin typeface="標楷體" panose="03000509000000000000" pitchFamily="65" charset="-120"/>
                <a:ea typeface="標楷體" panose="03000509000000000000" pitchFamily="65" charset="-120"/>
              </a:rPr>
              <a:t>--</a:t>
            </a:r>
            <a:r>
              <a:rPr lang="zh-TW" altLang="en-US" sz="2400" dirty="0" smtClean="0">
                <a:solidFill>
                  <a:srgbClr val="C00000"/>
                </a:solidFill>
                <a:latin typeface="標楷體" panose="03000509000000000000" pitchFamily="65" charset="-120"/>
                <a:ea typeface="標楷體" panose="03000509000000000000" pitchFamily="65" charset="-120"/>
              </a:rPr>
              <a:t>衛福部保護司</a:t>
            </a:r>
            <a:r>
              <a:rPr lang="en-US" altLang="zh-TW" sz="2400" dirty="0" smtClean="0">
                <a:solidFill>
                  <a:srgbClr val="C00000"/>
                </a:solidFill>
                <a:latin typeface="標楷體" panose="03000509000000000000" pitchFamily="65" charset="-120"/>
                <a:ea typeface="標楷體" panose="03000509000000000000" pitchFamily="65" charset="-120"/>
              </a:rPr>
              <a:t>3/15</a:t>
            </a:r>
            <a:r>
              <a:rPr lang="zh-TW" altLang="en-US" sz="2400" dirty="0" smtClean="0">
                <a:solidFill>
                  <a:srgbClr val="C00000"/>
                </a:solidFill>
                <a:latin typeface="標楷體" panose="03000509000000000000" pitchFamily="65" charset="-120"/>
                <a:ea typeface="標楷體" panose="03000509000000000000" pitchFamily="65" charset="-120"/>
              </a:rPr>
              <a:t>兒虐檢討會</a:t>
            </a:r>
            <a:r>
              <a:rPr lang="en-US" altLang="zh-TW" sz="2400" dirty="0" smtClean="0">
                <a:solidFill>
                  <a:srgbClr val="C00000"/>
                </a:solidFill>
                <a:latin typeface="標楷體" panose="03000509000000000000" pitchFamily="65" charset="-120"/>
                <a:ea typeface="標楷體" panose="03000509000000000000" pitchFamily="65" charset="-120"/>
              </a:rPr>
              <a:t>,</a:t>
            </a:r>
            <a:r>
              <a:rPr lang="zh-TW" altLang="en-US" sz="2400" dirty="0" smtClean="0">
                <a:solidFill>
                  <a:srgbClr val="C00000"/>
                </a:solidFill>
                <a:latin typeface="標楷體" panose="03000509000000000000" pitchFamily="65" charset="-120"/>
                <a:ea typeface="標楷體" panose="03000509000000000000" pitchFamily="65" charset="-120"/>
              </a:rPr>
              <a:t>修正將保母、教保員納入</a:t>
            </a:r>
            <a:endParaRPr lang="en-US" altLang="zh-TW" sz="2400" dirty="0" smtClean="0">
              <a:solidFill>
                <a:srgbClr val="C00000"/>
              </a:solidFill>
              <a:latin typeface="標楷體" panose="03000509000000000000" pitchFamily="65" charset="-120"/>
              <a:ea typeface="標楷體" panose="03000509000000000000" pitchFamily="65" charset="-120"/>
            </a:endParaRPr>
          </a:p>
          <a:p>
            <a:pPr marL="0" indent="0">
              <a:buNone/>
            </a:pPr>
            <a:r>
              <a:rPr lang="zh-TW" altLang="en-US" sz="2400" dirty="0">
                <a:solidFill>
                  <a:srgbClr val="C00000"/>
                </a:solidFill>
                <a:latin typeface="標楷體" panose="03000509000000000000" pitchFamily="65" charset="-120"/>
                <a:ea typeface="標楷體" panose="03000509000000000000" pitchFamily="65" charset="-120"/>
              </a:rPr>
              <a:t> </a:t>
            </a:r>
            <a:r>
              <a:rPr lang="zh-TW" altLang="en-US" sz="2400" dirty="0" smtClean="0">
                <a:solidFill>
                  <a:srgbClr val="C00000"/>
                </a:solidFill>
                <a:latin typeface="標楷體" panose="03000509000000000000" pitchFamily="65" charset="-120"/>
                <a:ea typeface="標楷體" panose="03000509000000000000" pitchFamily="65" charset="-120"/>
              </a:rPr>
              <a:t> 重大兒虐檢討會議對象</a:t>
            </a:r>
            <a:endParaRPr lang="zh-TW" altLang="en-US" sz="2400" dirty="0">
              <a:solidFill>
                <a:srgbClr val="C0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462697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7D2C92E-D8ED-4C92-B5C7-D90C3841B4DD}"/>
              </a:ext>
            </a:extLst>
          </p:cNvPr>
          <p:cNvSpPr>
            <a:spLocks noGrp="1"/>
          </p:cNvSpPr>
          <p:nvPr>
            <p:ph type="title"/>
          </p:nvPr>
        </p:nvSpPr>
        <p:spPr/>
        <p:txBody>
          <a:bodyPr/>
          <a:lstStyle/>
          <a:p>
            <a:r>
              <a:rPr lang="zh-TW" altLang="en-US" sz="3200" dirty="0">
                <a:solidFill>
                  <a:srgbClr val="002060"/>
                </a:solidFill>
                <a:latin typeface="標楷體" panose="03000509000000000000" pitchFamily="65" charset="-120"/>
                <a:ea typeface="標楷體" panose="03000509000000000000" pitchFamily="65" charset="-120"/>
              </a:rPr>
              <a:t>托育服務品質與考核</a:t>
            </a:r>
            <a:r>
              <a:rPr lang="en-US" altLang="zh-TW" sz="3200" dirty="0">
                <a:solidFill>
                  <a:srgbClr val="002060"/>
                </a:solidFill>
                <a:latin typeface="標楷體" panose="03000509000000000000" pitchFamily="65" charset="-120"/>
                <a:ea typeface="標楷體" panose="03000509000000000000" pitchFamily="65" charset="-120"/>
              </a:rPr>
              <a:t>-1</a:t>
            </a:r>
            <a:endParaRPr lang="zh-TW" altLang="en-US" sz="3200" dirty="0">
              <a:solidFill>
                <a:srgbClr val="002060"/>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DE99EC8C-B0D6-44BE-8230-A9D670DA3E04}"/>
              </a:ext>
            </a:extLst>
          </p:cNvPr>
          <p:cNvSpPr>
            <a:spLocks noGrp="1"/>
          </p:cNvSpPr>
          <p:nvPr>
            <p:ph idx="1"/>
          </p:nvPr>
        </p:nvSpPr>
        <p:spPr/>
        <p:txBody>
          <a:bodyPr/>
          <a:lstStyle/>
          <a:p>
            <a:r>
              <a:rPr lang="zh-TW" altLang="en-US" sz="2400" dirty="0">
                <a:solidFill>
                  <a:srgbClr val="FF0000"/>
                </a:solidFill>
                <a:latin typeface="標楷體" panose="03000509000000000000" pitchFamily="65" charset="-120"/>
                <a:ea typeface="標楷體" panose="03000509000000000000" pitchFamily="65" charset="-120"/>
                <a:cs typeface="+mj-cs"/>
              </a:rPr>
              <a:t>專業服務指標</a:t>
            </a:r>
            <a:endParaRPr lang="en-US" altLang="zh-TW" sz="2400" dirty="0">
              <a:solidFill>
                <a:srgbClr val="FF0000"/>
              </a:solidFill>
              <a:latin typeface="標楷體" panose="03000509000000000000" pitchFamily="65" charset="-120"/>
              <a:ea typeface="標楷體" panose="03000509000000000000" pitchFamily="65" charset="-120"/>
              <a:cs typeface="+mj-cs"/>
            </a:endParaRPr>
          </a:p>
          <a:p>
            <a:pPr marL="0" indent="0">
              <a:buNone/>
            </a:pPr>
            <a:r>
              <a:rPr lang="en-US" altLang="zh-TW" sz="2400" dirty="0">
                <a:solidFill>
                  <a:srgbClr val="002060"/>
                </a:solidFill>
                <a:latin typeface="標楷體" panose="03000509000000000000" pitchFamily="65" charset="-120"/>
                <a:ea typeface="標楷體" panose="03000509000000000000" pitchFamily="65" charset="-120"/>
                <a:cs typeface="+mj-cs"/>
              </a:rPr>
              <a:t>1-7.</a:t>
            </a:r>
            <a:r>
              <a:rPr lang="zh-TW" altLang="en-US" sz="2400" dirty="0">
                <a:solidFill>
                  <a:srgbClr val="002060"/>
                </a:solidFill>
                <a:latin typeface="標楷體" panose="03000509000000000000" pitchFamily="65" charset="-120"/>
                <a:ea typeface="標楷體" panose="03000509000000000000" pitchFamily="65" charset="-120"/>
                <a:cs typeface="+mj-cs"/>
              </a:rPr>
              <a:t>居家環境</a:t>
            </a:r>
            <a:r>
              <a:rPr lang="zh-TW" altLang="en-US" sz="2400" dirty="0">
                <a:solidFill>
                  <a:srgbClr val="002060"/>
                </a:solidFill>
                <a:latin typeface="PMingLiU" panose="02020500000000000000" pitchFamily="18" charset="-120"/>
                <a:ea typeface="PMingLiU" panose="02020500000000000000" pitchFamily="18" charset="-120"/>
                <a:cs typeface="+mj-cs"/>
              </a:rPr>
              <a:t>、</a:t>
            </a:r>
            <a:r>
              <a:rPr lang="zh-TW" altLang="en-US" sz="2400" dirty="0">
                <a:solidFill>
                  <a:srgbClr val="002060"/>
                </a:solidFill>
                <a:latin typeface="標楷體" panose="03000509000000000000" pitchFamily="65" charset="-120"/>
                <a:ea typeface="標楷體" panose="03000509000000000000" pitchFamily="65" charset="-120"/>
                <a:cs typeface="+mj-cs"/>
              </a:rPr>
              <a:t>收托人數、收托異動回報、家長契約、</a:t>
            </a:r>
            <a:endParaRPr lang="en-US" altLang="zh-TW" sz="2400" dirty="0">
              <a:solidFill>
                <a:srgbClr val="002060"/>
              </a:solidFill>
              <a:latin typeface="標楷體" panose="03000509000000000000" pitchFamily="65" charset="-120"/>
              <a:ea typeface="標楷體" panose="03000509000000000000" pitchFamily="65" charset="-120"/>
              <a:cs typeface="+mj-cs"/>
            </a:endParaRPr>
          </a:p>
          <a:p>
            <a:pPr marL="0" indent="0">
              <a:buNone/>
            </a:pPr>
            <a:r>
              <a:rPr lang="zh-TW" altLang="en-US" sz="2400" dirty="0">
                <a:solidFill>
                  <a:srgbClr val="002060"/>
                </a:solidFill>
                <a:latin typeface="標楷體" panose="03000509000000000000" pitchFamily="65" charset="-120"/>
                <a:ea typeface="標楷體" panose="03000509000000000000" pitchFamily="65" charset="-120"/>
                <a:cs typeface="+mj-cs"/>
              </a:rPr>
              <a:t>    托育費用、在職訓練、健康檢查</a:t>
            </a:r>
            <a:r>
              <a:rPr lang="en-US" altLang="zh-TW" sz="2400" dirty="0">
                <a:solidFill>
                  <a:srgbClr val="002060"/>
                </a:solidFill>
                <a:latin typeface="標楷體" panose="03000509000000000000" pitchFamily="65" charset="-120"/>
                <a:ea typeface="標楷體" panose="03000509000000000000" pitchFamily="65" charset="-120"/>
                <a:cs typeface="+mj-cs"/>
              </a:rPr>
              <a:t>…</a:t>
            </a:r>
            <a:r>
              <a:rPr lang="zh-TW" altLang="en-US" sz="2400" dirty="0">
                <a:solidFill>
                  <a:srgbClr val="002060"/>
                </a:solidFill>
                <a:latin typeface="標楷體" panose="03000509000000000000" pitchFamily="65" charset="-120"/>
                <a:ea typeface="標楷體" panose="03000509000000000000" pitchFamily="65" charset="-120"/>
                <a:cs typeface="+mj-cs"/>
              </a:rPr>
              <a:t>等內容</a:t>
            </a:r>
            <a:endParaRPr lang="en-US" altLang="zh-TW" sz="2400" dirty="0">
              <a:solidFill>
                <a:srgbClr val="002060"/>
              </a:solidFill>
              <a:latin typeface="標楷體" panose="03000509000000000000" pitchFamily="65" charset="-120"/>
              <a:ea typeface="標楷體" panose="03000509000000000000" pitchFamily="65" charset="-120"/>
              <a:cs typeface="+mj-cs"/>
            </a:endParaRPr>
          </a:p>
          <a:p>
            <a:pPr marL="0" indent="0">
              <a:buNone/>
            </a:pPr>
            <a:r>
              <a:rPr lang="en-US" altLang="zh-TW" sz="2400" dirty="0">
                <a:solidFill>
                  <a:srgbClr val="002060"/>
                </a:solidFill>
                <a:latin typeface="標楷體" panose="03000509000000000000" pitchFamily="65" charset="-120"/>
                <a:ea typeface="標楷體" panose="03000509000000000000" pitchFamily="65" charset="-120"/>
                <a:cs typeface="+mj-cs"/>
              </a:rPr>
              <a:t>8.</a:t>
            </a:r>
            <a:r>
              <a:rPr lang="zh-TW" altLang="en-US" sz="2400" dirty="0">
                <a:solidFill>
                  <a:srgbClr val="002060"/>
                </a:solidFill>
                <a:latin typeface="標楷體" panose="03000509000000000000" pitchFamily="65" charset="-120"/>
                <a:ea typeface="標楷體" panose="03000509000000000000" pitchFamily="65" charset="-120"/>
                <a:cs typeface="+mj-cs"/>
              </a:rPr>
              <a:t>無規避、妨礙或拒絕直轄市、縣</a:t>
            </a:r>
            <a:r>
              <a:rPr lang="en-US" altLang="zh-TW" sz="2400" dirty="0">
                <a:solidFill>
                  <a:srgbClr val="002060"/>
                </a:solidFill>
                <a:latin typeface="標楷體" panose="03000509000000000000" pitchFamily="65" charset="-120"/>
                <a:ea typeface="標楷體" panose="03000509000000000000" pitchFamily="65" charset="-120"/>
                <a:cs typeface="+mj-cs"/>
              </a:rPr>
              <a:t>(</a:t>
            </a:r>
            <a:r>
              <a:rPr lang="zh-TW" altLang="en-US" sz="2400" dirty="0">
                <a:solidFill>
                  <a:srgbClr val="002060"/>
                </a:solidFill>
                <a:latin typeface="標楷體" panose="03000509000000000000" pitchFamily="65" charset="-120"/>
                <a:ea typeface="標楷體" panose="03000509000000000000" pitchFamily="65" charset="-120"/>
                <a:cs typeface="+mj-cs"/>
              </a:rPr>
              <a:t>市</a:t>
            </a:r>
            <a:r>
              <a:rPr lang="en-US" altLang="zh-TW" sz="2400" dirty="0">
                <a:solidFill>
                  <a:srgbClr val="002060"/>
                </a:solidFill>
                <a:latin typeface="標楷體" panose="03000509000000000000" pitchFamily="65" charset="-120"/>
                <a:ea typeface="標楷體" panose="03000509000000000000" pitchFamily="65" charset="-120"/>
                <a:cs typeface="+mj-cs"/>
              </a:rPr>
              <a:t>)</a:t>
            </a:r>
            <a:r>
              <a:rPr lang="zh-TW" altLang="en-US" sz="2400" dirty="0">
                <a:solidFill>
                  <a:srgbClr val="002060"/>
                </a:solidFill>
                <a:latin typeface="標楷體" panose="03000509000000000000" pitchFamily="65" charset="-120"/>
                <a:ea typeface="標楷體" panose="03000509000000000000" pitchFamily="65" charset="-120"/>
                <a:cs typeface="+mj-cs"/>
              </a:rPr>
              <a:t>政府社會局或</a:t>
            </a:r>
            <a:endParaRPr lang="en-US" altLang="zh-TW" sz="2400" dirty="0">
              <a:solidFill>
                <a:srgbClr val="002060"/>
              </a:solidFill>
              <a:latin typeface="標楷體" panose="03000509000000000000" pitchFamily="65" charset="-120"/>
              <a:ea typeface="標楷體" panose="03000509000000000000" pitchFamily="65" charset="-120"/>
              <a:cs typeface="+mj-cs"/>
            </a:endParaRPr>
          </a:p>
          <a:p>
            <a:pPr marL="0" indent="0">
              <a:buNone/>
            </a:pPr>
            <a:r>
              <a:rPr lang="zh-TW" altLang="en-US" sz="2400" dirty="0">
                <a:solidFill>
                  <a:srgbClr val="002060"/>
                </a:solidFill>
                <a:latin typeface="標楷體" panose="03000509000000000000" pitchFamily="65" charset="-120"/>
                <a:ea typeface="標楷體" panose="03000509000000000000" pitchFamily="65" charset="-120"/>
                <a:cs typeface="+mj-cs"/>
              </a:rPr>
              <a:t>  居家托育服務中心檢查、訪視輔導級監督</a:t>
            </a:r>
            <a:endParaRPr lang="en-US" altLang="zh-TW" sz="2400" dirty="0">
              <a:solidFill>
                <a:srgbClr val="002060"/>
              </a:solidFill>
              <a:latin typeface="標楷體" panose="03000509000000000000" pitchFamily="65" charset="-120"/>
              <a:ea typeface="標楷體" panose="03000509000000000000" pitchFamily="65" charset="-120"/>
              <a:cs typeface="+mj-cs"/>
            </a:endParaRPr>
          </a:p>
          <a:p>
            <a:pPr marL="0" indent="0">
              <a:buNone/>
            </a:pPr>
            <a:r>
              <a:rPr lang="en-US" altLang="zh-TW" sz="2400" dirty="0">
                <a:solidFill>
                  <a:srgbClr val="002060"/>
                </a:solidFill>
                <a:latin typeface="標楷體" panose="03000509000000000000" pitchFamily="65" charset="-120"/>
                <a:ea typeface="標楷體" panose="03000509000000000000" pitchFamily="65" charset="-120"/>
                <a:cs typeface="+mj-cs"/>
              </a:rPr>
              <a:t>9.</a:t>
            </a:r>
            <a:r>
              <a:rPr lang="zh-TW" altLang="en-US" sz="2400" dirty="0">
                <a:solidFill>
                  <a:srgbClr val="C00000"/>
                </a:solidFill>
                <a:latin typeface="標楷體" panose="03000509000000000000" pitchFamily="65" charset="-120"/>
                <a:ea typeface="標楷體" panose="03000509000000000000" pitchFamily="65" charset="-120"/>
                <a:cs typeface="+mj-cs"/>
              </a:rPr>
              <a:t>無違反兒童及少年福利與權益保障法相關規定</a:t>
            </a:r>
            <a:endParaRPr lang="en-US" altLang="zh-TW" sz="2400" dirty="0">
              <a:solidFill>
                <a:srgbClr val="C00000"/>
              </a:solidFill>
              <a:latin typeface="標楷體" panose="03000509000000000000" pitchFamily="65" charset="-120"/>
              <a:ea typeface="標楷體" panose="03000509000000000000" pitchFamily="65" charset="-120"/>
              <a:cs typeface="+mj-cs"/>
            </a:endParaRPr>
          </a:p>
          <a:p>
            <a:pPr marL="0" indent="0">
              <a:buNone/>
            </a:pPr>
            <a:r>
              <a:rPr lang="en-US" altLang="zh-TW" sz="2400" dirty="0">
                <a:solidFill>
                  <a:srgbClr val="7030A0"/>
                </a:solidFill>
                <a:latin typeface="標楷體" panose="03000509000000000000" pitchFamily="65" charset="-120"/>
                <a:ea typeface="標楷體" panose="03000509000000000000" pitchFamily="65" charset="-120"/>
                <a:cs typeface="+mj-cs"/>
              </a:rPr>
              <a:t>10.</a:t>
            </a:r>
            <a:r>
              <a:rPr lang="zh-TW" altLang="en-US" sz="2400" dirty="0">
                <a:solidFill>
                  <a:srgbClr val="7030A0"/>
                </a:solidFill>
                <a:latin typeface="標楷體" panose="03000509000000000000" pitchFamily="65" charset="-120"/>
                <a:ea typeface="標楷體" panose="03000509000000000000" pitchFamily="65" charset="-120"/>
                <a:cs typeface="+mj-cs"/>
              </a:rPr>
              <a:t>紀錄兒童生活及成長過程</a:t>
            </a:r>
            <a:endParaRPr lang="en-US" altLang="zh-TW" sz="2400" dirty="0">
              <a:solidFill>
                <a:srgbClr val="7030A0"/>
              </a:solidFill>
              <a:latin typeface="標楷體" panose="03000509000000000000" pitchFamily="65" charset="-120"/>
              <a:ea typeface="標楷體" panose="03000509000000000000" pitchFamily="65" charset="-120"/>
              <a:cs typeface="+mj-cs"/>
            </a:endParaRPr>
          </a:p>
        </p:txBody>
      </p:sp>
    </p:spTree>
    <p:extLst>
      <p:ext uri="{BB962C8B-B14F-4D97-AF65-F5344CB8AC3E}">
        <p14:creationId xmlns:p14="http://schemas.microsoft.com/office/powerpoint/2010/main" val="21967290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7D2C92E-D8ED-4C92-B5C7-D90C3841B4DD}"/>
              </a:ext>
            </a:extLst>
          </p:cNvPr>
          <p:cNvSpPr>
            <a:spLocks noGrp="1"/>
          </p:cNvSpPr>
          <p:nvPr>
            <p:ph type="title"/>
          </p:nvPr>
        </p:nvSpPr>
        <p:spPr/>
        <p:txBody>
          <a:bodyPr/>
          <a:lstStyle/>
          <a:p>
            <a:r>
              <a:rPr lang="zh-TW" altLang="en-US" sz="3200" dirty="0">
                <a:solidFill>
                  <a:srgbClr val="002060"/>
                </a:solidFill>
                <a:latin typeface="標楷體" panose="03000509000000000000" pitchFamily="65" charset="-120"/>
                <a:ea typeface="標楷體" panose="03000509000000000000" pitchFamily="65" charset="-120"/>
              </a:rPr>
              <a:t>托育服務品質與考核</a:t>
            </a:r>
            <a:r>
              <a:rPr lang="en-US" altLang="zh-TW" sz="3200" dirty="0">
                <a:solidFill>
                  <a:srgbClr val="002060"/>
                </a:solidFill>
                <a:latin typeface="標楷體" panose="03000509000000000000" pitchFamily="65" charset="-120"/>
                <a:ea typeface="標楷體" panose="03000509000000000000" pitchFamily="65" charset="-120"/>
              </a:rPr>
              <a:t>-2</a:t>
            </a:r>
            <a:endParaRPr lang="zh-TW" altLang="en-US" sz="3200" dirty="0">
              <a:solidFill>
                <a:srgbClr val="002060"/>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DE99EC8C-B0D6-44BE-8230-A9D670DA3E04}"/>
              </a:ext>
            </a:extLst>
          </p:cNvPr>
          <p:cNvSpPr>
            <a:spLocks noGrp="1"/>
          </p:cNvSpPr>
          <p:nvPr>
            <p:ph idx="1"/>
          </p:nvPr>
        </p:nvSpPr>
        <p:spPr/>
        <p:txBody>
          <a:bodyPr/>
          <a:lstStyle/>
          <a:p>
            <a:r>
              <a:rPr lang="zh-TW" altLang="en-US" sz="2400" dirty="0">
                <a:solidFill>
                  <a:srgbClr val="FF0000"/>
                </a:solidFill>
                <a:latin typeface="標楷體" panose="03000509000000000000" pitchFamily="65" charset="-120"/>
                <a:ea typeface="標楷體" panose="03000509000000000000" pitchFamily="65" charset="-120"/>
                <a:cs typeface="+mj-cs"/>
              </a:rPr>
              <a:t>托育品質指標</a:t>
            </a:r>
            <a:endParaRPr lang="en-US" altLang="zh-TW" sz="2400" dirty="0">
              <a:solidFill>
                <a:srgbClr val="FF0000"/>
              </a:solidFill>
              <a:latin typeface="標楷體" panose="03000509000000000000" pitchFamily="65" charset="-120"/>
              <a:ea typeface="標楷體" panose="03000509000000000000" pitchFamily="65" charset="-120"/>
              <a:cs typeface="+mj-cs"/>
            </a:endParaRPr>
          </a:p>
          <a:p>
            <a:pPr marL="0" indent="0">
              <a:buNone/>
            </a:pPr>
            <a:r>
              <a:rPr lang="en-US" altLang="zh-TW" sz="2200" dirty="0">
                <a:solidFill>
                  <a:srgbClr val="002060"/>
                </a:solidFill>
                <a:latin typeface="標楷體" panose="03000509000000000000" pitchFamily="65" charset="-120"/>
                <a:ea typeface="標楷體" panose="03000509000000000000" pitchFamily="65" charset="-120"/>
                <a:cs typeface="+mj-cs"/>
              </a:rPr>
              <a:t>11.</a:t>
            </a:r>
            <a:r>
              <a:rPr lang="zh-TW" altLang="en-US" sz="2200" dirty="0">
                <a:solidFill>
                  <a:srgbClr val="002060"/>
                </a:solidFill>
                <a:latin typeface="標楷體" panose="03000509000000000000" pitchFamily="65" charset="-120"/>
                <a:ea typeface="標楷體" panose="03000509000000000000" pitchFamily="65" charset="-120"/>
                <a:cs typeface="+mj-cs"/>
              </a:rPr>
              <a:t>了解並落實兒童意外</a:t>
            </a:r>
            <a:r>
              <a:rPr lang="en-US" altLang="zh-TW" sz="2200" dirty="0">
                <a:solidFill>
                  <a:srgbClr val="002060"/>
                </a:solidFill>
                <a:latin typeface="Poor Richard" panose="02080502050505020702" pitchFamily="18" charset="0"/>
                <a:ea typeface="標楷體" panose="03000509000000000000" pitchFamily="65" charset="-120"/>
                <a:cs typeface="+mj-cs"/>
              </a:rPr>
              <a:t>/</a:t>
            </a:r>
            <a:r>
              <a:rPr lang="zh-TW" altLang="en-US" sz="2200" dirty="0">
                <a:solidFill>
                  <a:srgbClr val="002060"/>
                </a:solidFill>
                <a:latin typeface="Poor Richard" panose="02080502050505020702" pitchFamily="18" charset="0"/>
                <a:ea typeface="標楷體" panose="03000509000000000000" pitchFamily="65" charset="-120"/>
                <a:cs typeface="+mj-cs"/>
              </a:rPr>
              <a:t>突發事件通報流程</a:t>
            </a:r>
            <a:endParaRPr lang="en-US" altLang="zh-TW" sz="2200" dirty="0">
              <a:solidFill>
                <a:srgbClr val="002060"/>
              </a:solidFill>
              <a:latin typeface="Poor Richard" panose="02080502050505020702" pitchFamily="18" charset="0"/>
              <a:ea typeface="標楷體" panose="03000509000000000000" pitchFamily="65" charset="-120"/>
              <a:cs typeface="+mj-cs"/>
            </a:endParaRPr>
          </a:p>
          <a:p>
            <a:pPr marL="0" indent="0">
              <a:buNone/>
            </a:pPr>
            <a:r>
              <a:rPr lang="en-US" altLang="zh-TW" sz="2200" dirty="0">
                <a:solidFill>
                  <a:srgbClr val="002060"/>
                </a:solidFill>
                <a:latin typeface="標楷體" panose="03000509000000000000" pitchFamily="65" charset="-120"/>
                <a:ea typeface="標楷體" panose="03000509000000000000" pitchFamily="65" charset="-120"/>
                <a:cs typeface="+mj-cs"/>
              </a:rPr>
              <a:t>12.</a:t>
            </a:r>
            <a:r>
              <a:rPr lang="zh-TW" altLang="en-US" sz="2200" dirty="0">
                <a:solidFill>
                  <a:srgbClr val="002060"/>
                </a:solidFill>
                <a:latin typeface="標楷體" panose="03000509000000000000" pitchFamily="65" charset="-120"/>
                <a:ea typeface="標楷體" panose="03000509000000000000" pitchFamily="65" charset="-120"/>
                <a:cs typeface="+mj-cs"/>
              </a:rPr>
              <a:t>依收托兒童年齡定期完成兒童發展檢核表並回傳，發現篩檢</a:t>
            </a:r>
            <a:endParaRPr lang="en-US" altLang="zh-TW" sz="2200" dirty="0">
              <a:solidFill>
                <a:srgbClr val="002060"/>
              </a:solidFill>
              <a:latin typeface="標楷體" panose="03000509000000000000" pitchFamily="65" charset="-120"/>
              <a:ea typeface="標楷體" panose="03000509000000000000" pitchFamily="65" charset="-120"/>
              <a:cs typeface="+mj-cs"/>
            </a:endParaRPr>
          </a:p>
          <a:p>
            <a:pPr marL="0" indent="0">
              <a:buNone/>
            </a:pPr>
            <a:r>
              <a:rPr lang="zh-TW" altLang="en-US" sz="2200" dirty="0">
                <a:solidFill>
                  <a:srgbClr val="002060"/>
                </a:solidFill>
                <a:latin typeface="標楷體" panose="03000509000000000000" pitchFamily="65" charset="-120"/>
                <a:ea typeface="標楷體" panose="03000509000000000000" pitchFamily="65" charset="-120"/>
                <a:cs typeface="+mj-cs"/>
              </a:rPr>
              <a:t>   異常時通知家長及居家托育服務中心</a:t>
            </a:r>
            <a:endParaRPr lang="en-US" altLang="zh-TW" sz="2200" dirty="0">
              <a:solidFill>
                <a:srgbClr val="002060"/>
              </a:solidFill>
              <a:latin typeface="標楷體" panose="03000509000000000000" pitchFamily="65" charset="-120"/>
              <a:ea typeface="標楷體" panose="03000509000000000000" pitchFamily="65" charset="-120"/>
              <a:cs typeface="+mj-cs"/>
            </a:endParaRPr>
          </a:p>
          <a:p>
            <a:pPr marL="0" indent="0">
              <a:buNone/>
            </a:pPr>
            <a:r>
              <a:rPr lang="en-US" altLang="zh-TW" sz="2200" dirty="0">
                <a:solidFill>
                  <a:srgbClr val="002060"/>
                </a:solidFill>
                <a:latin typeface="標楷體" panose="03000509000000000000" pitchFamily="65" charset="-120"/>
                <a:ea typeface="標楷體" panose="03000509000000000000" pitchFamily="65" charset="-120"/>
                <a:cs typeface="+mj-cs"/>
              </a:rPr>
              <a:t>13.</a:t>
            </a:r>
            <a:r>
              <a:rPr lang="zh-TW" altLang="en-US" sz="2200" dirty="0">
                <a:solidFill>
                  <a:srgbClr val="002060"/>
                </a:solidFill>
                <a:latin typeface="標楷體" panose="03000509000000000000" pitchFamily="65" charset="-120"/>
                <a:ea typeface="標楷體" panose="03000509000000000000" pitchFamily="65" charset="-120"/>
                <a:cs typeface="+mj-cs"/>
              </a:rPr>
              <a:t>居家托育場域發生傳染病與可能影響時，均能盡速聯繫與告</a:t>
            </a:r>
            <a:endParaRPr lang="en-US" altLang="zh-TW" sz="2200" dirty="0">
              <a:solidFill>
                <a:srgbClr val="002060"/>
              </a:solidFill>
              <a:latin typeface="標楷體" panose="03000509000000000000" pitchFamily="65" charset="-120"/>
              <a:ea typeface="標楷體" panose="03000509000000000000" pitchFamily="65" charset="-120"/>
              <a:cs typeface="+mj-cs"/>
            </a:endParaRPr>
          </a:p>
          <a:p>
            <a:pPr marL="0" indent="0">
              <a:buNone/>
            </a:pPr>
            <a:r>
              <a:rPr lang="zh-TW" altLang="en-US" sz="2200" dirty="0">
                <a:solidFill>
                  <a:srgbClr val="002060"/>
                </a:solidFill>
                <a:latin typeface="標楷體" panose="03000509000000000000" pitchFamily="65" charset="-120"/>
                <a:ea typeface="標楷體" panose="03000509000000000000" pitchFamily="65" charset="-120"/>
                <a:cs typeface="+mj-cs"/>
              </a:rPr>
              <a:t>   知受託兒童家長並採取降低交叉感染的措施，落實相關清潔</a:t>
            </a:r>
            <a:endParaRPr lang="en-US" altLang="zh-TW" sz="2200" dirty="0">
              <a:solidFill>
                <a:srgbClr val="002060"/>
              </a:solidFill>
              <a:latin typeface="標楷體" panose="03000509000000000000" pitchFamily="65" charset="-120"/>
              <a:ea typeface="標楷體" panose="03000509000000000000" pitchFamily="65" charset="-120"/>
              <a:cs typeface="+mj-cs"/>
            </a:endParaRPr>
          </a:p>
          <a:p>
            <a:pPr marL="0" indent="0">
              <a:buNone/>
            </a:pPr>
            <a:r>
              <a:rPr lang="zh-TW" altLang="en-US" sz="2200" dirty="0">
                <a:solidFill>
                  <a:srgbClr val="002060"/>
                </a:solidFill>
                <a:latin typeface="標楷體" panose="03000509000000000000" pitchFamily="65" charset="-120"/>
                <a:ea typeface="標楷體" panose="03000509000000000000" pitchFamily="65" charset="-120"/>
                <a:cs typeface="+mj-cs"/>
              </a:rPr>
              <a:t>   工作，且</a:t>
            </a:r>
            <a:r>
              <a:rPr lang="en-US" altLang="zh-TW" sz="2200" dirty="0">
                <a:solidFill>
                  <a:srgbClr val="002060"/>
                </a:solidFill>
                <a:latin typeface="標楷體" panose="03000509000000000000" pitchFamily="65" charset="-120"/>
                <a:ea typeface="標楷體" panose="03000509000000000000" pitchFamily="65" charset="-120"/>
                <a:cs typeface="+mj-cs"/>
              </a:rPr>
              <a:t>48</a:t>
            </a:r>
            <a:r>
              <a:rPr lang="zh-TW" altLang="en-US" sz="2200" dirty="0">
                <a:solidFill>
                  <a:srgbClr val="002060"/>
                </a:solidFill>
                <a:latin typeface="標楷體" panose="03000509000000000000" pitchFamily="65" charset="-120"/>
                <a:ea typeface="標楷體" panose="03000509000000000000" pitchFamily="65" charset="-120"/>
                <a:cs typeface="+mj-cs"/>
              </a:rPr>
              <a:t>小時內主動回報居家托育服務中心</a:t>
            </a:r>
            <a:endParaRPr lang="en-US" altLang="zh-TW" sz="2200" dirty="0">
              <a:solidFill>
                <a:srgbClr val="002060"/>
              </a:solidFill>
              <a:latin typeface="標楷體" panose="03000509000000000000" pitchFamily="65" charset="-120"/>
              <a:ea typeface="標楷體" panose="03000509000000000000" pitchFamily="65" charset="-120"/>
              <a:cs typeface="+mj-cs"/>
            </a:endParaRPr>
          </a:p>
          <a:p>
            <a:pPr marL="0" indent="0">
              <a:buNone/>
            </a:pPr>
            <a:r>
              <a:rPr lang="en-US" altLang="zh-TW" sz="2200" dirty="0">
                <a:solidFill>
                  <a:srgbClr val="7030A0"/>
                </a:solidFill>
                <a:latin typeface="標楷體" panose="03000509000000000000" pitchFamily="65" charset="-120"/>
                <a:ea typeface="標楷體" panose="03000509000000000000" pitchFamily="65" charset="-120"/>
                <a:cs typeface="+mj-cs"/>
              </a:rPr>
              <a:t>14.</a:t>
            </a:r>
            <a:r>
              <a:rPr lang="zh-TW" altLang="en-US" sz="2200" dirty="0">
                <a:solidFill>
                  <a:srgbClr val="7030A0"/>
                </a:solidFill>
                <a:latin typeface="標楷體" panose="03000509000000000000" pitchFamily="65" charset="-120"/>
                <a:ea typeface="標楷體" panose="03000509000000000000" pitchFamily="65" charset="-120"/>
                <a:cs typeface="+mj-cs"/>
              </a:rPr>
              <a:t>依兒童年齡及需求安排基本作息，並提供適齡適性的玩具、</a:t>
            </a:r>
            <a:endParaRPr lang="en-US" altLang="zh-TW" sz="2200" dirty="0">
              <a:solidFill>
                <a:srgbClr val="7030A0"/>
              </a:solidFill>
              <a:latin typeface="標楷體" panose="03000509000000000000" pitchFamily="65" charset="-120"/>
              <a:ea typeface="標楷體" panose="03000509000000000000" pitchFamily="65" charset="-120"/>
              <a:cs typeface="+mj-cs"/>
            </a:endParaRPr>
          </a:p>
          <a:p>
            <a:pPr marL="0" indent="0">
              <a:buNone/>
            </a:pPr>
            <a:r>
              <a:rPr lang="zh-TW" altLang="en-US" sz="2200" dirty="0">
                <a:solidFill>
                  <a:srgbClr val="7030A0"/>
                </a:solidFill>
                <a:latin typeface="標楷體" panose="03000509000000000000" pitchFamily="65" charset="-120"/>
                <a:ea typeface="標楷體" panose="03000509000000000000" pitchFamily="65" charset="-120"/>
                <a:cs typeface="+mj-cs"/>
              </a:rPr>
              <a:t>   遊戲或學習活動時間</a:t>
            </a:r>
            <a:endParaRPr lang="en-US" altLang="zh-TW" sz="2200" dirty="0">
              <a:solidFill>
                <a:srgbClr val="7030A0"/>
              </a:solidFill>
              <a:latin typeface="標楷體" panose="03000509000000000000" pitchFamily="65" charset="-120"/>
              <a:ea typeface="標楷體" panose="03000509000000000000" pitchFamily="65" charset="-120"/>
              <a:cs typeface="+mj-cs"/>
            </a:endParaRPr>
          </a:p>
          <a:p>
            <a:pPr marL="0" indent="0">
              <a:buNone/>
            </a:pPr>
            <a:r>
              <a:rPr lang="en-US" altLang="zh-TW" sz="2200" dirty="0">
                <a:solidFill>
                  <a:srgbClr val="002060"/>
                </a:solidFill>
                <a:latin typeface="標楷體" panose="03000509000000000000" pitchFamily="65" charset="-120"/>
                <a:ea typeface="標楷體" panose="03000509000000000000" pitchFamily="65" charset="-120"/>
                <a:cs typeface="+mj-cs"/>
              </a:rPr>
              <a:t>15.</a:t>
            </a:r>
            <a:r>
              <a:rPr lang="zh-TW" altLang="en-US" sz="2200" dirty="0">
                <a:solidFill>
                  <a:srgbClr val="002060"/>
                </a:solidFill>
                <a:latin typeface="標楷體" panose="03000509000000000000" pitchFamily="65" charset="-120"/>
                <a:ea typeface="標楷體" panose="03000509000000000000" pitchFamily="65" charset="-120"/>
                <a:cs typeface="+mj-cs"/>
              </a:rPr>
              <a:t>依兒童年齡提供多元</a:t>
            </a:r>
            <a:r>
              <a:rPr lang="en-US" altLang="zh-TW" sz="2200" dirty="0">
                <a:solidFill>
                  <a:srgbClr val="002060"/>
                </a:solidFill>
                <a:latin typeface="標楷體" panose="03000509000000000000" pitchFamily="65" charset="-120"/>
                <a:ea typeface="標楷體" panose="03000509000000000000" pitchFamily="65" charset="-120"/>
                <a:cs typeface="+mj-cs"/>
              </a:rPr>
              <a:t>(</a:t>
            </a:r>
            <a:r>
              <a:rPr lang="zh-TW" altLang="en-US" sz="2200" dirty="0">
                <a:solidFill>
                  <a:srgbClr val="002060"/>
                </a:solidFill>
                <a:latin typeface="標楷體" panose="03000509000000000000" pitchFamily="65" charset="-120"/>
                <a:ea typeface="標楷體" panose="03000509000000000000" pitchFamily="65" charset="-120"/>
                <a:cs typeface="+mj-cs"/>
              </a:rPr>
              <a:t>多變化</a:t>
            </a:r>
            <a:r>
              <a:rPr lang="en-US" altLang="zh-TW" sz="2200" dirty="0">
                <a:solidFill>
                  <a:srgbClr val="002060"/>
                </a:solidFill>
                <a:latin typeface="標楷體" panose="03000509000000000000" pitchFamily="65" charset="-120"/>
                <a:ea typeface="標楷體" panose="03000509000000000000" pitchFamily="65" charset="-120"/>
                <a:cs typeface="+mj-cs"/>
              </a:rPr>
              <a:t>)</a:t>
            </a:r>
            <a:r>
              <a:rPr lang="zh-TW" altLang="en-US" sz="2200" dirty="0">
                <a:solidFill>
                  <a:srgbClr val="002060"/>
                </a:solidFill>
                <a:latin typeface="標楷體" panose="03000509000000000000" pitchFamily="65" charset="-120"/>
                <a:ea typeface="標楷體" panose="03000509000000000000" pitchFamily="65" charset="-120"/>
                <a:cs typeface="+mj-cs"/>
              </a:rPr>
              <a:t>、營養均衡飲食，並適用適齡</a:t>
            </a:r>
            <a:endParaRPr lang="en-US" altLang="zh-TW" sz="2200" dirty="0">
              <a:solidFill>
                <a:srgbClr val="002060"/>
              </a:solidFill>
              <a:latin typeface="標楷體" panose="03000509000000000000" pitchFamily="65" charset="-120"/>
              <a:ea typeface="標楷體" panose="03000509000000000000" pitchFamily="65" charset="-120"/>
              <a:cs typeface="+mj-cs"/>
            </a:endParaRPr>
          </a:p>
          <a:p>
            <a:pPr marL="0" indent="0">
              <a:buNone/>
            </a:pPr>
            <a:r>
              <a:rPr lang="zh-TW" altLang="en-US" sz="2200" dirty="0">
                <a:solidFill>
                  <a:srgbClr val="002060"/>
                </a:solidFill>
                <a:latin typeface="標楷體" panose="03000509000000000000" pitchFamily="65" charset="-120"/>
                <a:ea typeface="標楷體" panose="03000509000000000000" pitchFamily="65" charset="-120"/>
                <a:cs typeface="+mj-cs"/>
              </a:rPr>
              <a:t>   的餵食或用餐方式</a:t>
            </a:r>
            <a:endParaRPr lang="en-US" altLang="zh-TW" sz="2200" dirty="0">
              <a:solidFill>
                <a:srgbClr val="002060"/>
              </a:solidFill>
              <a:latin typeface="標楷體" panose="03000509000000000000" pitchFamily="65" charset="-120"/>
              <a:ea typeface="標楷體" panose="03000509000000000000" pitchFamily="65" charset="-120"/>
              <a:cs typeface="+mj-cs"/>
            </a:endParaRPr>
          </a:p>
          <a:p>
            <a:pPr marL="0" indent="0">
              <a:buNone/>
            </a:pPr>
            <a:endParaRPr lang="zh-TW" altLang="en-US" sz="2400" dirty="0">
              <a:solidFill>
                <a:srgbClr val="002060"/>
              </a:solidFill>
              <a:latin typeface="標楷體" panose="03000509000000000000" pitchFamily="65" charset="-120"/>
              <a:ea typeface="標楷體" panose="03000509000000000000" pitchFamily="65" charset="-120"/>
              <a:cs typeface="+mj-cs"/>
            </a:endParaRPr>
          </a:p>
        </p:txBody>
      </p:sp>
    </p:spTree>
    <p:extLst>
      <p:ext uri="{BB962C8B-B14F-4D97-AF65-F5344CB8AC3E}">
        <p14:creationId xmlns:p14="http://schemas.microsoft.com/office/powerpoint/2010/main" val="3051650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B9EA730-1FA1-4F66-A1C6-C934A3A42B09}"/>
              </a:ext>
            </a:extLst>
          </p:cNvPr>
          <p:cNvSpPr>
            <a:spLocks noGrp="1"/>
          </p:cNvSpPr>
          <p:nvPr>
            <p:ph type="title"/>
          </p:nvPr>
        </p:nvSpPr>
        <p:spPr/>
        <p:txBody>
          <a:bodyPr/>
          <a:lstStyle/>
          <a:p>
            <a:r>
              <a:rPr lang="zh-TW" altLang="en-US" sz="3200" dirty="0">
                <a:solidFill>
                  <a:srgbClr val="002060"/>
                </a:solidFill>
                <a:latin typeface="標楷體" panose="03000509000000000000" pitchFamily="65" charset="-120"/>
                <a:ea typeface="標楷體" panose="03000509000000000000" pitchFamily="65" charset="-120"/>
              </a:rPr>
              <a:t>兒權法與托育</a:t>
            </a:r>
            <a:r>
              <a:rPr lang="zh-TW" altLang="en-US" sz="3200" dirty="0" smtClean="0">
                <a:solidFill>
                  <a:srgbClr val="002060"/>
                </a:solidFill>
                <a:latin typeface="標楷體" panose="03000509000000000000" pitchFamily="65" charset="-120"/>
                <a:ea typeface="標楷體" panose="03000509000000000000" pitchFamily="65" charset="-120"/>
              </a:rPr>
              <a:t>服務</a:t>
            </a:r>
            <a:endParaRPr lang="zh-TW" altLang="en-US" sz="3200" dirty="0">
              <a:solidFill>
                <a:srgbClr val="002060"/>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3790605D-BC52-4DC9-91B8-4FBD929EB2CD}"/>
              </a:ext>
            </a:extLst>
          </p:cNvPr>
          <p:cNvSpPr>
            <a:spLocks noGrp="1"/>
          </p:cNvSpPr>
          <p:nvPr>
            <p:ph idx="1"/>
          </p:nvPr>
        </p:nvSpPr>
        <p:spPr>
          <a:xfrm>
            <a:off x="457200" y="1600200"/>
            <a:ext cx="8435280" cy="4525963"/>
          </a:xfrm>
        </p:spPr>
        <p:txBody>
          <a:bodyPr/>
          <a:lstStyle/>
          <a:p>
            <a:pPr marL="0" indent="0">
              <a:buNone/>
            </a:pPr>
            <a:r>
              <a:rPr lang="zh-TW" altLang="en-US" sz="1400" dirty="0">
                <a:latin typeface="標楷體" panose="03000509000000000000" pitchFamily="65" charset="-120"/>
                <a:ea typeface="標楷體" panose="03000509000000000000" pitchFamily="65" charset="-120"/>
              </a:rPr>
              <a:t>第 </a:t>
            </a:r>
            <a:r>
              <a:rPr lang="en-US" altLang="zh-TW" sz="1400" dirty="0">
                <a:latin typeface="標楷體" panose="03000509000000000000" pitchFamily="65" charset="-120"/>
                <a:ea typeface="標楷體" panose="03000509000000000000" pitchFamily="65" charset="-120"/>
              </a:rPr>
              <a:t>25 </a:t>
            </a:r>
            <a:r>
              <a:rPr lang="zh-TW" altLang="en-US" sz="1400" dirty="0">
                <a:latin typeface="標楷體" panose="03000509000000000000" pitchFamily="65" charset="-120"/>
                <a:ea typeface="標楷體" panose="03000509000000000000" pitchFamily="65" charset="-120"/>
              </a:rPr>
              <a:t>條</a:t>
            </a:r>
          </a:p>
          <a:p>
            <a:pPr marL="0" indent="0">
              <a:buNone/>
            </a:pPr>
            <a:r>
              <a:rPr lang="zh-TW" altLang="en-US" sz="1400" dirty="0">
                <a:latin typeface="標楷體" panose="03000509000000000000" pitchFamily="65" charset="-120"/>
                <a:ea typeface="標楷體" panose="03000509000000000000" pitchFamily="65" charset="-120"/>
              </a:rPr>
              <a:t>直轄市、縣（市）主管機關應辦理居家式托育服務之管理、監督及輔導等相關事項。</a:t>
            </a:r>
          </a:p>
          <a:p>
            <a:pPr marL="0" indent="0">
              <a:buNone/>
            </a:pPr>
            <a:r>
              <a:rPr lang="zh-TW" altLang="en-US" sz="1400" dirty="0">
                <a:latin typeface="標楷體" panose="03000509000000000000" pitchFamily="65" charset="-120"/>
                <a:ea typeface="標楷體" panose="03000509000000000000" pitchFamily="65" charset="-120"/>
              </a:rPr>
              <a:t>前項所稱居家式托育服務，指兒童由其三親等內親屬以外之人員，於居家環境中提供收費之托育服務。</a:t>
            </a:r>
          </a:p>
          <a:p>
            <a:pPr marL="0" indent="0">
              <a:buNone/>
            </a:pPr>
            <a:r>
              <a:rPr lang="zh-TW" altLang="en-US" sz="1400" dirty="0">
                <a:latin typeface="標楷體" panose="03000509000000000000" pitchFamily="65" charset="-120"/>
                <a:ea typeface="標楷體" panose="03000509000000000000" pitchFamily="65" charset="-120"/>
              </a:rPr>
              <a:t>直轄市、縣（市）主管機關應以首長為召集人，邀集學者或專家、居家托育員代表、兒童及少年福利團體代表、家長團體代表、婦女團體代表、勞工團體代表，協調、研究、審議及諮詢居家式托育服務、收退費、人員薪資、監督考核等相關事宜，並建立運作管理機制，應自行或委託相關專業之機構、團體辦理。</a:t>
            </a:r>
          </a:p>
          <a:p>
            <a:pPr marL="0" indent="0">
              <a:buNone/>
            </a:pPr>
            <a:endParaRPr lang="en-US" altLang="zh-TW" sz="1400" dirty="0">
              <a:latin typeface="標楷體" panose="03000509000000000000" pitchFamily="65" charset="-120"/>
              <a:ea typeface="標楷體" panose="03000509000000000000" pitchFamily="65" charset="-120"/>
            </a:endParaRPr>
          </a:p>
          <a:p>
            <a:pPr marL="0" indent="0">
              <a:buNone/>
            </a:pPr>
            <a:r>
              <a:rPr lang="zh-TW" altLang="en-US" sz="1400" dirty="0">
                <a:latin typeface="標楷體" panose="03000509000000000000" pitchFamily="65" charset="-120"/>
                <a:ea typeface="標楷體" panose="03000509000000000000" pitchFamily="65" charset="-120"/>
              </a:rPr>
              <a:t>第 </a:t>
            </a:r>
            <a:r>
              <a:rPr lang="en-US" altLang="zh-TW" sz="1400" dirty="0">
                <a:latin typeface="標楷體" panose="03000509000000000000" pitchFamily="65" charset="-120"/>
                <a:ea typeface="標楷體" panose="03000509000000000000" pitchFamily="65" charset="-120"/>
              </a:rPr>
              <a:t>26 </a:t>
            </a:r>
            <a:r>
              <a:rPr lang="zh-TW" altLang="en-US" sz="1400" dirty="0">
                <a:latin typeface="標楷體" panose="03000509000000000000" pitchFamily="65" charset="-120"/>
                <a:ea typeface="標楷體" panose="03000509000000000000" pitchFamily="65" charset="-120"/>
              </a:rPr>
              <a:t>條</a:t>
            </a:r>
          </a:p>
          <a:p>
            <a:pPr marL="0" indent="0">
              <a:buNone/>
            </a:pPr>
            <a:r>
              <a:rPr lang="zh-TW" altLang="en-US" sz="1400" dirty="0">
                <a:latin typeface="標楷體" panose="03000509000000000000" pitchFamily="65" charset="-120"/>
                <a:ea typeface="標楷體" panose="03000509000000000000" pitchFamily="65" charset="-120"/>
              </a:rPr>
              <a:t>居家式托育服務提供者，應向直轄市、縣（市）主管機關辦理登記。</a:t>
            </a:r>
          </a:p>
          <a:p>
            <a:pPr marL="0" indent="0">
              <a:buNone/>
            </a:pPr>
            <a:r>
              <a:rPr lang="zh-TW" altLang="en-US" sz="1400" dirty="0">
                <a:latin typeface="標楷體" panose="03000509000000000000" pitchFamily="65" charset="-120"/>
                <a:ea typeface="標楷體" panose="03000509000000000000" pitchFamily="65" charset="-120"/>
              </a:rPr>
              <a:t>居家式托育服務提供者應為成年，並具備下列資格之一：</a:t>
            </a:r>
          </a:p>
          <a:p>
            <a:pPr marL="0" indent="0">
              <a:buNone/>
            </a:pPr>
            <a:r>
              <a:rPr lang="zh-TW" altLang="en-US" sz="1400" dirty="0">
                <a:latin typeface="標楷體" panose="03000509000000000000" pitchFamily="65" charset="-120"/>
                <a:ea typeface="標楷體" panose="03000509000000000000" pitchFamily="65" charset="-120"/>
              </a:rPr>
              <a:t>一、取得保母人員技術士證。</a:t>
            </a:r>
          </a:p>
          <a:p>
            <a:pPr marL="0" indent="0">
              <a:buNone/>
            </a:pPr>
            <a:r>
              <a:rPr lang="zh-TW" altLang="en-US" sz="1400" dirty="0">
                <a:latin typeface="標楷體" panose="03000509000000000000" pitchFamily="65" charset="-120"/>
                <a:ea typeface="標楷體" panose="03000509000000000000" pitchFamily="65" charset="-120"/>
              </a:rPr>
              <a:t>二、高級中等以上學校幼兒保育、家政、護理相關學程、科、系、所畢業。</a:t>
            </a:r>
          </a:p>
          <a:p>
            <a:pPr marL="0" indent="0">
              <a:buNone/>
            </a:pPr>
            <a:r>
              <a:rPr lang="zh-TW" altLang="en-US" sz="1400" dirty="0">
                <a:latin typeface="標楷體" panose="03000509000000000000" pitchFamily="65" charset="-120"/>
                <a:ea typeface="標楷體" panose="03000509000000000000" pitchFamily="65" charset="-120"/>
              </a:rPr>
              <a:t>三、修畢托育人員專業訓練課程，並領有結業證書。</a:t>
            </a:r>
          </a:p>
          <a:p>
            <a:pPr marL="0" indent="0">
              <a:buNone/>
            </a:pPr>
            <a:r>
              <a:rPr lang="zh-TW" altLang="en-US" sz="1400" dirty="0">
                <a:latin typeface="標楷體" panose="03000509000000000000" pitchFamily="65" charset="-120"/>
                <a:ea typeface="標楷體" panose="03000509000000000000" pitchFamily="65" charset="-120"/>
              </a:rPr>
              <a:t>直轄市、縣（市）主管機關為辦理居家式托育服務提供者之登記、管理、輔導、監督及檢查等事項，應自行或委託相關專業機構、團體辦理。</a:t>
            </a:r>
          </a:p>
          <a:p>
            <a:pPr marL="0" indent="0">
              <a:buNone/>
            </a:pPr>
            <a:r>
              <a:rPr lang="zh-TW" altLang="en-US" sz="1400" dirty="0">
                <a:latin typeface="標楷體" panose="03000509000000000000" pitchFamily="65" charset="-120"/>
                <a:ea typeface="標楷體" panose="03000509000000000000" pitchFamily="65" charset="-120"/>
              </a:rPr>
              <a:t>居家式托育服務提供者對於前項之管理、輔導、監督及檢查等事項，不得規避、妨礙或拒絕，並應提供必要之協助。</a:t>
            </a:r>
          </a:p>
          <a:p>
            <a:pPr marL="0" indent="0">
              <a:buNone/>
            </a:pPr>
            <a:r>
              <a:rPr lang="zh-TW" altLang="en-US" sz="1400" dirty="0">
                <a:latin typeface="標楷體" panose="03000509000000000000" pitchFamily="65" charset="-120"/>
                <a:ea typeface="標楷體" panose="03000509000000000000" pitchFamily="65" charset="-120"/>
              </a:rPr>
              <a:t>第一項居家式托育服務提供者之收托人數、登記、輔導、管理、撤銷與廢止登記、收退費規定及其他應遵行事項之辦法，由中央主管機關定之。</a:t>
            </a:r>
          </a:p>
        </p:txBody>
      </p:sp>
    </p:spTree>
    <p:extLst>
      <p:ext uri="{BB962C8B-B14F-4D97-AF65-F5344CB8AC3E}">
        <p14:creationId xmlns:p14="http://schemas.microsoft.com/office/powerpoint/2010/main" val="1743334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AA78496-D99D-47A3-91E8-26509776569A}"/>
              </a:ext>
            </a:extLst>
          </p:cNvPr>
          <p:cNvSpPr>
            <a:spLocks noGrp="1"/>
          </p:cNvSpPr>
          <p:nvPr>
            <p:ph type="title"/>
          </p:nvPr>
        </p:nvSpPr>
        <p:spPr/>
        <p:txBody>
          <a:bodyPr/>
          <a:lstStyle/>
          <a:p>
            <a:r>
              <a:rPr lang="zh-TW" altLang="en-US" sz="3200" dirty="0">
                <a:solidFill>
                  <a:srgbClr val="002060"/>
                </a:solidFill>
                <a:latin typeface="標楷體" panose="03000509000000000000" pitchFamily="65" charset="-120"/>
                <a:ea typeface="標楷體" panose="03000509000000000000" pitchFamily="65" charset="-120"/>
              </a:rPr>
              <a:t>兒權法與托育</a:t>
            </a:r>
            <a:r>
              <a:rPr lang="zh-TW" altLang="en-US" sz="3200" dirty="0" smtClean="0">
                <a:solidFill>
                  <a:srgbClr val="002060"/>
                </a:solidFill>
                <a:latin typeface="標楷體" panose="03000509000000000000" pitchFamily="65" charset="-120"/>
                <a:ea typeface="標楷體" panose="03000509000000000000" pitchFamily="65" charset="-120"/>
              </a:rPr>
              <a:t>服務</a:t>
            </a:r>
            <a:endParaRPr lang="zh-TW" altLang="en-US" sz="3200" dirty="0">
              <a:solidFill>
                <a:srgbClr val="002060"/>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FBAE39B4-5D3A-4EE2-8993-2C499CEC06F5}"/>
              </a:ext>
            </a:extLst>
          </p:cNvPr>
          <p:cNvSpPr>
            <a:spLocks noGrp="1"/>
          </p:cNvSpPr>
          <p:nvPr>
            <p:ph idx="1"/>
          </p:nvPr>
        </p:nvSpPr>
        <p:spPr>
          <a:xfrm>
            <a:off x="457200" y="1268760"/>
            <a:ext cx="8579296" cy="5112568"/>
          </a:xfrm>
        </p:spPr>
        <p:txBody>
          <a:bodyPr/>
          <a:lstStyle/>
          <a:p>
            <a:pPr marL="0" indent="0">
              <a:buNone/>
            </a:pPr>
            <a:r>
              <a:rPr lang="zh-TW" altLang="en-US" sz="1200" dirty="0">
                <a:latin typeface="標楷體" panose="03000509000000000000" pitchFamily="65" charset="-120"/>
                <a:ea typeface="標楷體" panose="03000509000000000000" pitchFamily="65" charset="-120"/>
              </a:rPr>
              <a:t>第 </a:t>
            </a:r>
            <a:r>
              <a:rPr lang="en-US" altLang="zh-TW" sz="1200" dirty="0">
                <a:latin typeface="標楷體" panose="03000509000000000000" pitchFamily="65" charset="-120"/>
                <a:ea typeface="標楷體" panose="03000509000000000000" pitchFamily="65" charset="-120"/>
              </a:rPr>
              <a:t>26-1 </a:t>
            </a:r>
            <a:r>
              <a:rPr lang="zh-TW" altLang="en-US" sz="1200" dirty="0">
                <a:latin typeface="標楷體" panose="03000509000000000000" pitchFamily="65" charset="-120"/>
                <a:ea typeface="標楷體" panose="03000509000000000000" pitchFamily="65" charset="-120"/>
              </a:rPr>
              <a:t>條</a:t>
            </a:r>
          </a:p>
          <a:p>
            <a:pPr marL="0" indent="0">
              <a:buNone/>
            </a:pPr>
            <a:r>
              <a:rPr lang="zh-TW" altLang="en-US" sz="1200" dirty="0">
                <a:latin typeface="標楷體" panose="03000509000000000000" pitchFamily="65" charset="-120"/>
                <a:ea typeface="標楷體" panose="03000509000000000000" pitchFamily="65" charset="-120"/>
              </a:rPr>
              <a:t>有下列情事之一，不得擔任居家式托育服務提供者：</a:t>
            </a:r>
          </a:p>
          <a:p>
            <a:pPr marL="0" indent="0">
              <a:buNone/>
            </a:pPr>
            <a:r>
              <a:rPr lang="zh-TW" altLang="en-US" sz="1200" dirty="0">
                <a:latin typeface="標楷體" panose="03000509000000000000" pitchFamily="65" charset="-120"/>
                <a:ea typeface="標楷體" panose="03000509000000000000" pitchFamily="65" charset="-120"/>
              </a:rPr>
              <a:t>一、曾犯性侵害犯罪防治法第二條第一項之罪、性騷擾防治法第二十五條之罪、兒童及少年性交易防制條例之罪、兒童及少年性剝削防制條例之罪，經緩起訴處分或有罪判決確定。但未滿十八歲之人，犯刑法第二百二十七條之罪者，不在此限。</a:t>
            </a:r>
          </a:p>
          <a:p>
            <a:pPr marL="0" indent="0">
              <a:buNone/>
            </a:pPr>
            <a:r>
              <a:rPr lang="zh-TW" altLang="en-US" sz="1200" dirty="0">
                <a:latin typeface="標楷體" panose="03000509000000000000" pitchFamily="65" charset="-120"/>
                <a:ea typeface="標楷體" panose="03000509000000000000" pitchFamily="65" charset="-120"/>
              </a:rPr>
              <a:t>二、曾犯毒品危害防制條例之罪，經緩起訴處分或有罪判決確定。</a:t>
            </a:r>
          </a:p>
          <a:p>
            <a:pPr marL="0" indent="0">
              <a:buNone/>
            </a:pPr>
            <a:r>
              <a:rPr lang="zh-TW" altLang="en-US" sz="1200" dirty="0">
                <a:latin typeface="標楷體" panose="03000509000000000000" pitchFamily="65" charset="-120"/>
                <a:ea typeface="標楷體" panose="03000509000000000000" pitchFamily="65" charset="-120"/>
              </a:rPr>
              <a:t>三、有第四十九條各款所定行為之一，經有關機關查證屬實。</a:t>
            </a:r>
          </a:p>
          <a:p>
            <a:pPr marL="0" indent="0">
              <a:buNone/>
            </a:pPr>
            <a:r>
              <a:rPr lang="zh-TW" altLang="en-US" sz="1200" dirty="0">
                <a:latin typeface="標楷體" panose="03000509000000000000" pitchFamily="65" charset="-120"/>
                <a:ea typeface="標楷體" panose="03000509000000000000" pitchFamily="65" charset="-120"/>
              </a:rPr>
              <a:t>四、行為違法或不當，其情節影響收托兒童權益重大，經主管機關查證屬實。</a:t>
            </a:r>
          </a:p>
          <a:p>
            <a:pPr marL="0" indent="0">
              <a:buNone/>
            </a:pPr>
            <a:r>
              <a:rPr lang="zh-TW" altLang="en-US" sz="1200" dirty="0">
                <a:latin typeface="標楷體" panose="03000509000000000000" pitchFamily="65" charset="-120"/>
                <a:ea typeface="標楷體" panose="03000509000000000000" pitchFamily="65" charset="-120"/>
              </a:rPr>
              <a:t>五、有客觀事實認有傷害兒童之虞，經直轄市、縣（市）主管機關認定不能執行業務。</a:t>
            </a:r>
          </a:p>
          <a:p>
            <a:pPr marL="0" indent="0">
              <a:buNone/>
            </a:pPr>
            <a:r>
              <a:rPr lang="zh-TW" altLang="en-US" sz="1200" dirty="0">
                <a:latin typeface="標楷體" panose="03000509000000000000" pitchFamily="65" charset="-120"/>
                <a:ea typeface="標楷體" panose="03000509000000000000" pitchFamily="65" charset="-120"/>
              </a:rPr>
              <a:t>六、受監護或輔助宣告，尚未撤銷。</a:t>
            </a:r>
          </a:p>
          <a:p>
            <a:pPr marL="0" indent="0">
              <a:buNone/>
            </a:pPr>
            <a:r>
              <a:rPr lang="zh-TW" altLang="en-US" sz="1200" dirty="0">
                <a:latin typeface="標楷體" panose="03000509000000000000" pitchFamily="65" charset="-120"/>
                <a:ea typeface="標楷體" panose="03000509000000000000" pitchFamily="65" charset="-120"/>
              </a:rPr>
              <a:t>七、曾犯家庭暴力罪，經緩起訴處分或有罪判決確定之日起五年內。</a:t>
            </a:r>
          </a:p>
          <a:p>
            <a:pPr marL="0" indent="0">
              <a:buNone/>
            </a:pPr>
            <a:r>
              <a:rPr lang="zh-TW" altLang="en-US" sz="1200" dirty="0">
                <a:latin typeface="標楷體" panose="03000509000000000000" pitchFamily="65" charset="-120"/>
                <a:ea typeface="標楷體" panose="03000509000000000000" pitchFamily="65" charset="-120"/>
              </a:rPr>
              <a:t>前項第五款之認定，應由直轄市、縣（市）主管機關邀請相關專科醫師、兒童少年福利及其他相關學者專家組成小組為之。</a:t>
            </a:r>
          </a:p>
          <a:p>
            <a:pPr marL="0" indent="0">
              <a:buNone/>
            </a:pPr>
            <a:r>
              <a:rPr lang="zh-TW" altLang="en-US" sz="1200" dirty="0">
                <a:latin typeface="標楷體" panose="03000509000000000000" pitchFamily="65" charset="-120"/>
                <a:ea typeface="標楷體" panose="03000509000000000000" pitchFamily="65" charset="-120"/>
              </a:rPr>
              <a:t>第一項第五款原因消失後，仍得依本法規定申請擔任居家式托育服務提供者。</a:t>
            </a:r>
          </a:p>
          <a:p>
            <a:pPr marL="0" indent="0">
              <a:buNone/>
            </a:pPr>
            <a:r>
              <a:rPr lang="zh-TW" altLang="en-US" sz="1200" dirty="0">
                <a:latin typeface="標楷體" panose="03000509000000000000" pitchFamily="65" charset="-120"/>
                <a:ea typeface="標楷體" panose="03000509000000000000" pitchFamily="65" charset="-120"/>
              </a:rPr>
              <a:t>有第一項各款情事之一者，直轄市、縣（市）主管機關應命其停止服務，並強制轉介其收托之兒童。已完成登記者，廢止其登記。</a:t>
            </a:r>
          </a:p>
          <a:p>
            <a:pPr marL="0" indent="0">
              <a:buNone/>
            </a:pPr>
            <a:endParaRPr lang="en-US" altLang="zh-TW" sz="1200" dirty="0">
              <a:latin typeface="標楷體" panose="03000509000000000000" pitchFamily="65" charset="-120"/>
              <a:ea typeface="標楷體" panose="03000509000000000000" pitchFamily="65" charset="-120"/>
            </a:endParaRPr>
          </a:p>
          <a:p>
            <a:pPr marL="0" indent="0">
              <a:buNone/>
            </a:pPr>
            <a:r>
              <a:rPr lang="zh-TW" altLang="en-US" sz="1200" dirty="0">
                <a:latin typeface="標楷體" panose="03000509000000000000" pitchFamily="65" charset="-120"/>
                <a:ea typeface="標楷體" panose="03000509000000000000" pitchFamily="65" charset="-120"/>
              </a:rPr>
              <a:t>第 </a:t>
            </a:r>
            <a:r>
              <a:rPr lang="en-US" altLang="zh-TW" sz="1200" dirty="0">
                <a:latin typeface="標楷體" panose="03000509000000000000" pitchFamily="65" charset="-120"/>
                <a:ea typeface="標楷體" panose="03000509000000000000" pitchFamily="65" charset="-120"/>
              </a:rPr>
              <a:t>26-2 </a:t>
            </a:r>
            <a:r>
              <a:rPr lang="zh-TW" altLang="en-US" sz="1200" dirty="0">
                <a:latin typeface="標楷體" panose="03000509000000000000" pitchFamily="65" charset="-120"/>
                <a:ea typeface="標楷體" panose="03000509000000000000" pitchFamily="65" charset="-120"/>
              </a:rPr>
              <a:t>條</a:t>
            </a:r>
          </a:p>
          <a:p>
            <a:pPr marL="0" indent="0">
              <a:buNone/>
            </a:pPr>
            <a:r>
              <a:rPr lang="zh-TW" altLang="en-US" sz="1200" dirty="0">
                <a:latin typeface="標楷體" panose="03000509000000000000" pitchFamily="65" charset="-120"/>
                <a:ea typeface="標楷體" panose="03000509000000000000" pitchFamily="65" charset="-120"/>
              </a:rPr>
              <a:t>與居家式托育服務提供者共同居住之人，有下列情事之一者，居家式托育服務提供者以提供到宅托育為限：</a:t>
            </a:r>
          </a:p>
          <a:p>
            <a:pPr marL="0" indent="0">
              <a:buNone/>
            </a:pPr>
            <a:r>
              <a:rPr lang="zh-TW" altLang="en-US" sz="1200" dirty="0">
                <a:latin typeface="標楷體" panose="03000509000000000000" pitchFamily="65" charset="-120"/>
                <a:ea typeface="標楷體" panose="03000509000000000000" pitchFamily="65" charset="-120"/>
              </a:rPr>
              <a:t>一、有前條第一項第一款、第二款或第四款情形之一。</a:t>
            </a:r>
          </a:p>
          <a:p>
            <a:pPr marL="0" indent="0">
              <a:buNone/>
            </a:pPr>
            <a:r>
              <a:rPr lang="zh-TW" altLang="en-US" sz="1200" dirty="0">
                <a:latin typeface="標楷體" panose="03000509000000000000" pitchFamily="65" charset="-120"/>
                <a:ea typeface="標楷體" panose="03000509000000000000" pitchFamily="65" charset="-120"/>
              </a:rPr>
              <a:t>二、有客觀事實認有傷害兒童之虞，經直轄市、縣（市）主管機關邀請相關專科醫師、兒童少年福利及其他相關學者專家組成小組認定。</a:t>
            </a:r>
          </a:p>
          <a:p>
            <a:pPr marL="0" indent="0">
              <a:buNone/>
            </a:pPr>
            <a:r>
              <a:rPr lang="zh-TW" altLang="en-US" sz="1200" dirty="0">
                <a:latin typeface="標楷體" panose="03000509000000000000" pitchFamily="65" charset="-120"/>
                <a:ea typeface="標楷體" panose="03000509000000000000" pitchFamily="65" charset="-120"/>
              </a:rPr>
              <a:t>前項第二款經直轄市、縣（市）主管機關認定事實消失，居家式托育服務提供者仍得依本法提供居家式托育服務。</a:t>
            </a:r>
          </a:p>
          <a:p>
            <a:endParaRPr lang="zh-TW" altLang="en-US" sz="1200" dirty="0"/>
          </a:p>
        </p:txBody>
      </p:sp>
    </p:spTree>
    <p:extLst>
      <p:ext uri="{BB962C8B-B14F-4D97-AF65-F5344CB8AC3E}">
        <p14:creationId xmlns:p14="http://schemas.microsoft.com/office/powerpoint/2010/main" val="774084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587D9A5-5997-45FD-92CF-B77E9E4DD946}"/>
              </a:ext>
            </a:extLst>
          </p:cNvPr>
          <p:cNvSpPr>
            <a:spLocks noGrp="1"/>
          </p:cNvSpPr>
          <p:nvPr>
            <p:ph type="title"/>
          </p:nvPr>
        </p:nvSpPr>
        <p:spPr>
          <a:xfrm>
            <a:off x="457200" y="274638"/>
            <a:ext cx="8229600" cy="1066130"/>
          </a:xfrm>
        </p:spPr>
        <p:txBody>
          <a:bodyPr/>
          <a:lstStyle/>
          <a:p>
            <a:r>
              <a:rPr lang="zh-TW" altLang="en-US" sz="3200" dirty="0">
                <a:solidFill>
                  <a:srgbClr val="002060"/>
                </a:solidFill>
                <a:latin typeface="標楷體" panose="03000509000000000000" pitchFamily="65" charset="-120"/>
                <a:ea typeface="標楷體" panose="03000509000000000000" pitchFamily="65" charset="-120"/>
              </a:rPr>
              <a:t>兒權法</a:t>
            </a:r>
            <a:r>
              <a:rPr lang="zh-TW" altLang="en-US" sz="3200" dirty="0" smtClean="0">
                <a:solidFill>
                  <a:srgbClr val="002060"/>
                </a:solidFill>
                <a:latin typeface="標楷體" panose="03000509000000000000" pitchFamily="65" charset="-120"/>
                <a:ea typeface="標楷體" panose="03000509000000000000" pitchFamily="65" charset="-120"/>
              </a:rPr>
              <a:t>與兒少服務</a:t>
            </a:r>
            <a:endParaRPr lang="zh-TW" altLang="en-US" sz="3200" dirty="0"/>
          </a:p>
        </p:txBody>
      </p:sp>
      <p:sp>
        <p:nvSpPr>
          <p:cNvPr id="3" name="內容版面配置區 2">
            <a:extLst>
              <a:ext uri="{FF2B5EF4-FFF2-40B4-BE49-F238E27FC236}">
                <a16:creationId xmlns:a16="http://schemas.microsoft.com/office/drawing/2014/main" id="{D7082A48-61FE-4B93-BA05-A61C97106869}"/>
              </a:ext>
            </a:extLst>
          </p:cNvPr>
          <p:cNvSpPr>
            <a:spLocks noGrp="1"/>
          </p:cNvSpPr>
          <p:nvPr>
            <p:ph idx="1"/>
          </p:nvPr>
        </p:nvSpPr>
        <p:spPr>
          <a:xfrm>
            <a:off x="457200" y="1124744"/>
            <a:ext cx="8363272" cy="5328592"/>
          </a:xfrm>
        </p:spPr>
        <p:txBody>
          <a:bodyPr/>
          <a:lstStyle/>
          <a:p>
            <a:pPr marL="0" indent="0">
              <a:buNone/>
            </a:pPr>
            <a:r>
              <a:rPr lang="zh-TW" altLang="en-US" sz="1200" dirty="0">
                <a:latin typeface="標楷體" panose="03000509000000000000" pitchFamily="65" charset="-120"/>
                <a:ea typeface="標楷體" panose="03000509000000000000" pitchFamily="65" charset="-120"/>
              </a:rPr>
              <a:t>第 </a:t>
            </a:r>
            <a:r>
              <a:rPr lang="en-US" altLang="zh-TW" sz="1200" dirty="0">
                <a:latin typeface="標楷體" panose="03000509000000000000" pitchFamily="65" charset="-120"/>
                <a:ea typeface="標楷體" panose="03000509000000000000" pitchFamily="65" charset="-120"/>
              </a:rPr>
              <a:t>32 </a:t>
            </a:r>
            <a:r>
              <a:rPr lang="zh-TW" altLang="en-US" sz="1200" dirty="0">
                <a:latin typeface="標楷體" panose="03000509000000000000" pitchFamily="65" charset="-120"/>
                <a:ea typeface="標楷體" panose="03000509000000000000" pitchFamily="65" charset="-120"/>
              </a:rPr>
              <a:t>條</a:t>
            </a:r>
          </a:p>
          <a:p>
            <a:pPr marL="0" indent="0">
              <a:buNone/>
            </a:pPr>
            <a:r>
              <a:rPr lang="zh-TW" altLang="en-US" sz="1200" dirty="0">
                <a:latin typeface="標楷體" panose="03000509000000000000" pitchFamily="65" charset="-120"/>
                <a:ea typeface="標楷體" panose="03000509000000000000" pitchFamily="65" charset="-120"/>
              </a:rPr>
              <a:t>各類社會福利、教育及醫療機構，發現有疑似發展遲緩兒童，應通報直轄市、縣（市）主管機關。直轄市、縣（市）主管機關應將接獲資料，建立檔案管理，並視其需要提供、轉介適當之服務。</a:t>
            </a:r>
          </a:p>
          <a:p>
            <a:pPr marL="0" indent="0">
              <a:buNone/>
            </a:pPr>
            <a:r>
              <a:rPr lang="zh-TW" altLang="en-US" sz="1200" dirty="0">
                <a:latin typeface="標楷體" panose="03000509000000000000" pitchFamily="65" charset="-120"/>
                <a:ea typeface="標楷體" panose="03000509000000000000" pitchFamily="65" charset="-120"/>
              </a:rPr>
              <a:t>前項通報流程及檔案管理等相關事項之辦法，由中央主管機關定之。</a:t>
            </a:r>
            <a:endParaRPr lang="en-US" altLang="zh-TW" sz="1200" dirty="0">
              <a:latin typeface="標楷體" panose="03000509000000000000" pitchFamily="65" charset="-120"/>
              <a:ea typeface="標楷體" panose="03000509000000000000" pitchFamily="65" charset="-120"/>
            </a:endParaRPr>
          </a:p>
          <a:p>
            <a:pPr marL="0" indent="0">
              <a:buNone/>
            </a:pPr>
            <a:r>
              <a:rPr lang="zh-TW" altLang="en-US" sz="1200" dirty="0">
                <a:latin typeface="標楷體" panose="03000509000000000000" pitchFamily="65" charset="-120"/>
                <a:ea typeface="標楷體" panose="03000509000000000000" pitchFamily="65" charset="-120"/>
              </a:rPr>
              <a:t>第 </a:t>
            </a:r>
            <a:r>
              <a:rPr lang="en-US" altLang="zh-TW" sz="1200" dirty="0">
                <a:latin typeface="標楷體" panose="03000509000000000000" pitchFamily="65" charset="-120"/>
                <a:ea typeface="標楷體" panose="03000509000000000000" pitchFamily="65" charset="-120"/>
              </a:rPr>
              <a:t>49 </a:t>
            </a:r>
            <a:r>
              <a:rPr lang="zh-TW" altLang="en-US" sz="1200" dirty="0">
                <a:latin typeface="標楷體" panose="03000509000000000000" pitchFamily="65" charset="-120"/>
                <a:ea typeface="標楷體" panose="03000509000000000000" pitchFamily="65" charset="-120"/>
              </a:rPr>
              <a:t>條</a:t>
            </a:r>
          </a:p>
          <a:p>
            <a:pPr marL="0" indent="0">
              <a:buNone/>
            </a:pPr>
            <a:r>
              <a:rPr lang="zh-TW" altLang="en-US" sz="1200" dirty="0">
                <a:latin typeface="標楷體" panose="03000509000000000000" pitchFamily="65" charset="-120"/>
                <a:ea typeface="標楷體" panose="03000509000000000000" pitchFamily="65" charset="-120"/>
              </a:rPr>
              <a:t>任何人對於兒童及少年不得有下列行為：</a:t>
            </a:r>
          </a:p>
          <a:p>
            <a:pPr marL="0" indent="0">
              <a:buNone/>
            </a:pPr>
            <a:r>
              <a:rPr lang="zh-TW" altLang="en-US" sz="1200" dirty="0">
                <a:latin typeface="標楷體" panose="03000509000000000000" pitchFamily="65" charset="-120"/>
                <a:ea typeface="標楷體" panose="03000509000000000000" pitchFamily="65" charset="-120"/>
              </a:rPr>
              <a:t>一、遺棄。</a:t>
            </a:r>
          </a:p>
          <a:p>
            <a:pPr marL="0" indent="0">
              <a:buNone/>
            </a:pPr>
            <a:r>
              <a:rPr lang="zh-TW" altLang="en-US" sz="1200" dirty="0">
                <a:latin typeface="標楷體" panose="03000509000000000000" pitchFamily="65" charset="-120"/>
                <a:ea typeface="標楷體" panose="03000509000000000000" pitchFamily="65" charset="-120"/>
              </a:rPr>
              <a:t>二、身心虐待。</a:t>
            </a:r>
          </a:p>
          <a:p>
            <a:pPr marL="0" indent="0">
              <a:buNone/>
            </a:pPr>
            <a:r>
              <a:rPr lang="zh-TW" altLang="en-US" sz="1200" dirty="0">
                <a:latin typeface="標楷體" panose="03000509000000000000" pitchFamily="65" charset="-120"/>
                <a:ea typeface="標楷體" panose="03000509000000000000" pitchFamily="65" charset="-120"/>
              </a:rPr>
              <a:t>三、利用兒童及少年從事有害健康等危害性活動或欺騙之行為。</a:t>
            </a:r>
          </a:p>
          <a:p>
            <a:pPr marL="0" indent="0">
              <a:buNone/>
            </a:pPr>
            <a:r>
              <a:rPr lang="zh-TW" altLang="en-US" sz="1200" dirty="0">
                <a:latin typeface="標楷體" panose="03000509000000000000" pitchFamily="65" charset="-120"/>
                <a:ea typeface="標楷體" panose="03000509000000000000" pitchFamily="65" charset="-120"/>
              </a:rPr>
              <a:t>四、利用身心障礙或特殊形體兒童及少年供人參觀。</a:t>
            </a:r>
          </a:p>
          <a:p>
            <a:pPr marL="0" indent="0">
              <a:buNone/>
            </a:pPr>
            <a:r>
              <a:rPr lang="zh-TW" altLang="en-US" sz="1200" dirty="0">
                <a:latin typeface="標楷體" panose="03000509000000000000" pitchFamily="65" charset="-120"/>
                <a:ea typeface="標楷體" panose="03000509000000000000" pitchFamily="65" charset="-120"/>
              </a:rPr>
              <a:t>五、利用兒童及少年行乞。</a:t>
            </a:r>
          </a:p>
          <a:p>
            <a:pPr marL="0" indent="0">
              <a:buNone/>
            </a:pPr>
            <a:r>
              <a:rPr lang="zh-TW" altLang="en-US" sz="1200" dirty="0">
                <a:latin typeface="標楷體" panose="03000509000000000000" pitchFamily="65" charset="-120"/>
                <a:ea typeface="標楷體" panose="03000509000000000000" pitchFamily="65" charset="-120"/>
              </a:rPr>
              <a:t>六、剝奪或妨礙兒童及少年接受國民教育之機會。</a:t>
            </a:r>
          </a:p>
          <a:p>
            <a:pPr marL="0" indent="0">
              <a:buNone/>
            </a:pPr>
            <a:r>
              <a:rPr lang="zh-TW" altLang="en-US" sz="1200" dirty="0">
                <a:latin typeface="標楷體" panose="03000509000000000000" pitchFamily="65" charset="-120"/>
                <a:ea typeface="標楷體" panose="03000509000000000000" pitchFamily="65" charset="-120"/>
              </a:rPr>
              <a:t>七、強迫兒童及少年婚嫁。</a:t>
            </a:r>
          </a:p>
          <a:p>
            <a:pPr marL="0" indent="0">
              <a:buNone/>
            </a:pPr>
            <a:r>
              <a:rPr lang="zh-TW" altLang="en-US" sz="1200" dirty="0">
                <a:latin typeface="標楷體" panose="03000509000000000000" pitchFamily="65" charset="-120"/>
                <a:ea typeface="標楷體" panose="03000509000000000000" pitchFamily="65" charset="-120"/>
              </a:rPr>
              <a:t>八、拐騙、綁架、買賣、質押兒童及少年。</a:t>
            </a:r>
          </a:p>
          <a:p>
            <a:pPr marL="0" indent="0">
              <a:buNone/>
            </a:pPr>
            <a:r>
              <a:rPr lang="zh-TW" altLang="en-US" sz="1200" dirty="0">
                <a:latin typeface="標楷體" panose="03000509000000000000" pitchFamily="65" charset="-120"/>
                <a:ea typeface="標楷體" panose="03000509000000000000" pitchFamily="65" charset="-120"/>
              </a:rPr>
              <a:t>九、強迫、引誘、容留或媒介兒童及少年為猥褻行為或性交。</a:t>
            </a:r>
          </a:p>
          <a:p>
            <a:pPr marL="0" indent="0">
              <a:buNone/>
            </a:pPr>
            <a:r>
              <a:rPr lang="zh-TW" altLang="en-US" sz="1200" dirty="0">
                <a:latin typeface="標楷體" panose="03000509000000000000" pitchFamily="65" charset="-120"/>
                <a:ea typeface="標楷體" panose="03000509000000000000" pitchFamily="65" charset="-120"/>
              </a:rPr>
              <a:t>十、供應兒童及少年刀械、槍砲、彈藥或其他危險物品。</a:t>
            </a:r>
          </a:p>
          <a:p>
            <a:pPr marL="0" indent="0">
              <a:buNone/>
            </a:pPr>
            <a:r>
              <a:rPr lang="zh-TW" altLang="en-US" sz="1200" dirty="0">
                <a:latin typeface="標楷體" panose="03000509000000000000" pitchFamily="65" charset="-120"/>
                <a:ea typeface="標楷體" panose="03000509000000000000" pitchFamily="65" charset="-120"/>
              </a:rPr>
              <a:t>十一、利用兒童及少年拍攝或錄製暴力、血腥、色情、猥褻、性交或其他有害兒童及少年身心健康之出版品、圖畫、錄影節目帶、影片、光碟、磁片、電子訊號、遊戲軟體、網際網路內容或其他物品。</a:t>
            </a:r>
          </a:p>
          <a:p>
            <a:pPr marL="0" indent="0">
              <a:buNone/>
            </a:pPr>
            <a:r>
              <a:rPr lang="zh-TW" altLang="en-US" sz="1200" dirty="0">
                <a:latin typeface="標楷體" panose="03000509000000000000" pitchFamily="65" charset="-120"/>
                <a:ea typeface="標楷體" panose="03000509000000000000" pitchFamily="65" charset="-120"/>
              </a:rPr>
              <a:t>十二、迫使或誘使兒童及少年處於對其生命、身體易發生立即危險或傷害之環境。</a:t>
            </a:r>
          </a:p>
          <a:p>
            <a:pPr marL="0" indent="0">
              <a:buNone/>
            </a:pPr>
            <a:r>
              <a:rPr lang="zh-TW" altLang="en-US" sz="1200" dirty="0">
                <a:latin typeface="標楷體" panose="03000509000000000000" pitchFamily="65" charset="-120"/>
                <a:ea typeface="標楷體" panose="03000509000000000000" pitchFamily="65" charset="-120"/>
              </a:rPr>
              <a:t>十三、帶領或誘使兒童及少年進入有礙其身心健康之場所。</a:t>
            </a:r>
          </a:p>
          <a:p>
            <a:pPr marL="0" indent="0">
              <a:buNone/>
            </a:pPr>
            <a:r>
              <a:rPr lang="zh-TW" altLang="en-US" sz="1200" dirty="0">
                <a:latin typeface="標楷體" panose="03000509000000000000" pitchFamily="65" charset="-120"/>
                <a:ea typeface="標楷體" panose="03000509000000000000" pitchFamily="65" charset="-120"/>
              </a:rPr>
              <a:t>十四、強迫、引誘、容留或媒介兒童及少年為自殺行為。</a:t>
            </a:r>
          </a:p>
          <a:p>
            <a:pPr marL="0" indent="0">
              <a:buNone/>
            </a:pPr>
            <a:r>
              <a:rPr lang="zh-TW" altLang="en-US" sz="1200" dirty="0">
                <a:latin typeface="標楷體" panose="03000509000000000000" pitchFamily="65" charset="-120"/>
                <a:ea typeface="標楷體" panose="03000509000000000000" pitchFamily="65" charset="-120"/>
              </a:rPr>
              <a:t>十五、其他對兒童及少年或利用兒童及少年犯罪或為不正當之行為。</a:t>
            </a:r>
          </a:p>
          <a:p>
            <a:pPr marL="0" indent="0">
              <a:buNone/>
            </a:pPr>
            <a:r>
              <a:rPr lang="zh-TW" altLang="en-US" sz="1200" dirty="0">
                <a:latin typeface="標楷體" panose="03000509000000000000" pitchFamily="65" charset="-120"/>
                <a:ea typeface="標楷體" panose="03000509000000000000" pitchFamily="65" charset="-120"/>
              </a:rPr>
              <a:t>前項行為經直轄市、縣（市）主管機關依第九十七條規定裁罰者，中央主管機關應建立裁罰資料，供政府機關（構）及其他經中央主管機關同意之機構、法人或團體查詢。</a:t>
            </a:r>
          </a:p>
        </p:txBody>
      </p:sp>
    </p:spTree>
    <p:extLst>
      <p:ext uri="{BB962C8B-B14F-4D97-AF65-F5344CB8AC3E}">
        <p14:creationId xmlns:p14="http://schemas.microsoft.com/office/powerpoint/2010/main" val="1167673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DD6AC75-FFEB-418F-A4AE-C9E0EA046DA2}"/>
              </a:ext>
            </a:extLst>
          </p:cNvPr>
          <p:cNvSpPr>
            <a:spLocks noGrp="1"/>
          </p:cNvSpPr>
          <p:nvPr>
            <p:ph type="title"/>
          </p:nvPr>
        </p:nvSpPr>
        <p:spPr/>
        <p:txBody>
          <a:bodyPr/>
          <a:lstStyle/>
          <a:p>
            <a:r>
              <a:rPr lang="zh-TW" altLang="en-US" sz="3200" dirty="0">
                <a:solidFill>
                  <a:srgbClr val="002060"/>
                </a:solidFill>
                <a:latin typeface="標楷體" panose="03000509000000000000" pitchFamily="65" charset="-120"/>
                <a:ea typeface="標楷體" panose="03000509000000000000" pitchFamily="65" charset="-120"/>
              </a:rPr>
              <a:t>兒童及少年性剝削防制條例與照顧</a:t>
            </a:r>
          </a:p>
        </p:txBody>
      </p:sp>
      <p:sp>
        <p:nvSpPr>
          <p:cNvPr id="3" name="內容版面配置區 2">
            <a:extLst>
              <a:ext uri="{FF2B5EF4-FFF2-40B4-BE49-F238E27FC236}">
                <a16:creationId xmlns:a16="http://schemas.microsoft.com/office/drawing/2014/main" id="{80488FFD-D7B8-4BDC-AF1A-B75A1C365668}"/>
              </a:ext>
            </a:extLst>
          </p:cNvPr>
          <p:cNvSpPr>
            <a:spLocks noGrp="1"/>
          </p:cNvSpPr>
          <p:nvPr>
            <p:ph idx="1"/>
          </p:nvPr>
        </p:nvSpPr>
        <p:spPr>
          <a:xfrm>
            <a:off x="457200" y="1600200"/>
            <a:ext cx="8363272" cy="4525963"/>
          </a:xfrm>
        </p:spPr>
        <p:txBody>
          <a:bodyPr/>
          <a:lstStyle/>
          <a:p>
            <a:pPr marL="0" indent="0">
              <a:buNone/>
            </a:pPr>
            <a:r>
              <a:rPr lang="zh-TW" altLang="en-US" sz="1400" dirty="0">
                <a:latin typeface="標楷體" panose="03000509000000000000" pitchFamily="65" charset="-120"/>
                <a:ea typeface="標楷體" panose="03000509000000000000" pitchFamily="65" charset="-120"/>
              </a:rPr>
              <a:t>第 </a:t>
            </a:r>
            <a:r>
              <a:rPr lang="en-US" altLang="zh-TW" sz="1400" dirty="0">
                <a:latin typeface="標楷體" panose="03000509000000000000" pitchFamily="65" charset="-120"/>
                <a:ea typeface="標楷體" panose="03000509000000000000" pitchFamily="65" charset="-120"/>
              </a:rPr>
              <a:t>1 </a:t>
            </a:r>
            <a:r>
              <a:rPr lang="zh-TW" altLang="en-US" sz="1400" dirty="0">
                <a:latin typeface="標楷體" panose="03000509000000000000" pitchFamily="65" charset="-120"/>
                <a:ea typeface="標楷體" panose="03000509000000000000" pitchFamily="65" charset="-120"/>
              </a:rPr>
              <a:t>條</a:t>
            </a:r>
          </a:p>
          <a:p>
            <a:pPr marL="0" indent="0">
              <a:buNone/>
            </a:pPr>
            <a:r>
              <a:rPr lang="zh-TW" altLang="en-US" sz="1400" dirty="0">
                <a:latin typeface="標楷體" panose="03000509000000000000" pitchFamily="65" charset="-120"/>
                <a:ea typeface="標楷體" panose="03000509000000000000" pitchFamily="65" charset="-120"/>
              </a:rPr>
              <a:t>為防制兒童及少年遭受任何形式之性剝削，保護其身心健全發展，特制定本條例。</a:t>
            </a:r>
          </a:p>
          <a:p>
            <a:pPr marL="0" indent="0">
              <a:buNone/>
            </a:pPr>
            <a:endParaRPr lang="en-US" altLang="zh-TW" sz="1400" dirty="0">
              <a:latin typeface="標楷體" panose="03000509000000000000" pitchFamily="65" charset="-120"/>
              <a:ea typeface="標楷體" panose="03000509000000000000" pitchFamily="65" charset="-120"/>
            </a:endParaRPr>
          </a:p>
          <a:p>
            <a:pPr marL="0" indent="0">
              <a:buNone/>
            </a:pPr>
            <a:r>
              <a:rPr lang="zh-TW" altLang="en-US" sz="1400" dirty="0">
                <a:latin typeface="標楷體" panose="03000509000000000000" pitchFamily="65" charset="-120"/>
                <a:ea typeface="標楷體" panose="03000509000000000000" pitchFamily="65" charset="-120"/>
              </a:rPr>
              <a:t>第 </a:t>
            </a:r>
            <a:r>
              <a:rPr lang="en-US" altLang="zh-TW" sz="1400" dirty="0">
                <a:latin typeface="標楷體" panose="03000509000000000000" pitchFamily="65" charset="-120"/>
                <a:ea typeface="標楷體" panose="03000509000000000000" pitchFamily="65" charset="-120"/>
              </a:rPr>
              <a:t>2 </a:t>
            </a:r>
            <a:r>
              <a:rPr lang="zh-TW" altLang="en-US" sz="1400" dirty="0">
                <a:latin typeface="標楷體" panose="03000509000000000000" pitchFamily="65" charset="-120"/>
                <a:ea typeface="標楷體" panose="03000509000000000000" pitchFamily="65" charset="-120"/>
              </a:rPr>
              <a:t>條</a:t>
            </a:r>
          </a:p>
          <a:p>
            <a:pPr marL="0" indent="0">
              <a:buNone/>
            </a:pPr>
            <a:r>
              <a:rPr lang="zh-TW" altLang="en-US" sz="1400" dirty="0">
                <a:latin typeface="標楷體" panose="03000509000000000000" pitchFamily="65" charset="-120"/>
                <a:ea typeface="標楷體" panose="03000509000000000000" pitchFamily="65" charset="-120"/>
              </a:rPr>
              <a:t>本條例所稱兒童或少年性剝削，係指下列行為之一：</a:t>
            </a:r>
          </a:p>
          <a:p>
            <a:pPr marL="0" indent="0">
              <a:buNone/>
            </a:pPr>
            <a:r>
              <a:rPr lang="zh-TW" altLang="en-US" sz="1400" dirty="0">
                <a:latin typeface="標楷體" panose="03000509000000000000" pitchFamily="65" charset="-120"/>
                <a:ea typeface="標楷體" panose="03000509000000000000" pitchFamily="65" charset="-120"/>
              </a:rPr>
              <a:t>一、使兒童或少年為有對價之性交或猥褻行為。</a:t>
            </a:r>
          </a:p>
          <a:p>
            <a:pPr marL="0" indent="0">
              <a:buNone/>
            </a:pPr>
            <a:r>
              <a:rPr lang="zh-TW" altLang="en-US" sz="1400" dirty="0">
                <a:latin typeface="標楷體" panose="03000509000000000000" pitchFamily="65" charset="-120"/>
                <a:ea typeface="標楷體" panose="03000509000000000000" pitchFamily="65" charset="-120"/>
              </a:rPr>
              <a:t>二、利用兒童或少年為性交、猥褻之行為，以供人觀覽。</a:t>
            </a:r>
          </a:p>
          <a:p>
            <a:pPr marL="0" indent="0">
              <a:buNone/>
            </a:pPr>
            <a:r>
              <a:rPr lang="zh-TW" altLang="en-US" sz="1400" dirty="0">
                <a:latin typeface="標楷體" panose="03000509000000000000" pitchFamily="65" charset="-120"/>
                <a:ea typeface="標楷體" panose="03000509000000000000" pitchFamily="65" charset="-120"/>
              </a:rPr>
              <a:t>三、拍攝、製造兒童或少年為性交或猥褻行為之圖畫、照片、影片、影帶、光碟、電子訊號或其他物品。</a:t>
            </a:r>
          </a:p>
          <a:p>
            <a:pPr marL="0" indent="0">
              <a:buNone/>
            </a:pPr>
            <a:r>
              <a:rPr lang="zh-TW" altLang="en-US" sz="1400" dirty="0">
                <a:latin typeface="標楷體" panose="03000509000000000000" pitchFamily="65" charset="-120"/>
                <a:ea typeface="標楷體" panose="03000509000000000000" pitchFamily="65" charset="-120"/>
              </a:rPr>
              <a:t>四、使兒童或少年坐檯陪酒或涉及色情之伴遊、伴唱、伴舞等行為。</a:t>
            </a:r>
          </a:p>
          <a:p>
            <a:pPr marL="0" indent="0">
              <a:buNone/>
            </a:pPr>
            <a:r>
              <a:rPr lang="zh-TW" altLang="en-US" sz="1400" dirty="0">
                <a:latin typeface="標楷體" panose="03000509000000000000" pitchFamily="65" charset="-120"/>
                <a:ea typeface="標楷體" panose="03000509000000000000" pitchFamily="65" charset="-120"/>
              </a:rPr>
              <a:t>本條例所稱被害人，係指遭受性剝削或疑似遭受性剝削之兒童或少年。</a:t>
            </a:r>
            <a:endParaRPr lang="en-US" altLang="zh-TW" sz="1400" dirty="0">
              <a:latin typeface="標楷體" panose="03000509000000000000" pitchFamily="65" charset="-120"/>
              <a:ea typeface="標楷體" panose="03000509000000000000" pitchFamily="65" charset="-120"/>
            </a:endParaRPr>
          </a:p>
          <a:p>
            <a:pPr marL="0" indent="0">
              <a:buNone/>
            </a:pPr>
            <a:endParaRPr lang="en-US" altLang="zh-TW" sz="1400" dirty="0">
              <a:latin typeface="標楷體" panose="03000509000000000000" pitchFamily="65" charset="-120"/>
              <a:ea typeface="標楷體" panose="03000509000000000000" pitchFamily="65" charset="-120"/>
            </a:endParaRPr>
          </a:p>
          <a:p>
            <a:pPr marL="0" indent="0">
              <a:buNone/>
            </a:pPr>
            <a:r>
              <a:rPr lang="zh-TW" altLang="en-US" sz="1400" dirty="0">
                <a:latin typeface="標楷體" panose="03000509000000000000" pitchFamily="65" charset="-120"/>
                <a:ea typeface="標楷體" panose="03000509000000000000" pitchFamily="65" charset="-120"/>
              </a:rPr>
              <a:t>第 </a:t>
            </a:r>
            <a:r>
              <a:rPr lang="en-US" altLang="zh-TW" sz="1400" dirty="0">
                <a:latin typeface="標楷體" panose="03000509000000000000" pitchFamily="65" charset="-120"/>
                <a:ea typeface="標楷體" panose="03000509000000000000" pitchFamily="65" charset="-120"/>
              </a:rPr>
              <a:t>7 </a:t>
            </a:r>
            <a:r>
              <a:rPr lang="zh-TW" altLang="en-US" sz="1400" dirty="0">
                <a:latin typeface="標楷體" panose="03000509000000000000" pitchFamily="65" charset="-120"/>
                <a:ea typeface="標楷體" panose="03000509000000000000" pitchFamily="65" charset="-120"/>
              </a:rPr>
              <a:t>條</a:t>
            </a:r>
          </a:p>
          <a:p>
            <a:pPr marL="0" indent="0">
              <a:buNone/>
            </a:pPr>
            <a:r>
              <a:rPr lang="zh-TW" altLang="en-US" sz="1400" dirty="0">
                <a:latin typeface="標楷體" panose="03000509000000000000" pitchFamily="65" charset="-120"/>
                <a:ea typeface="標楷體" panose="03000509000000000000" pitchFamily="65" charset="-120"/>
              </a:rPr>
              <a:t>醫事人員、社會工作人員、教育人員、保育人員、移民管理人員、移民業務機構從業人員、戶政人員、村里幹事、警察、司法人員、觀光業從業人員、電子遊戲場業從業人員、資訊休閒業從業人員、就業服務人員及其他執行兒童福利或少年福利業務人員，知有本條例應保護之兒童或少年，或知有第四章之犯罪嫌疑人，應即向當地直轄市、縣（市）主管機關或第五條所定機關或人員報告。</a:t>
            </a:r>
          </a:p>
          <a:p>
            <a:pPr marL="0" indent="0">
              <a:buNone/>
            </a:pPr>
            <a:r>
              <a:rPr lang="zh-TW" altLang="en-US" sz="1400" dirty="0">
                <a:latin typeface="標楷體" panose="03000509000000000000" pitchFamily="65" charset="-120"/>
                <a:ea typeface="標楷體" panose="03000509000000000000" pitchFamily="65" charset="-120"/>
              </a:rPr>
              <a:t>本條例報告人及告發人之身分資料，應予保密。</a:t>
            </a:r>
          </a:p>
        </p:txBody>
      </p:sp>
    </p:spTree>
    <p:extLst>
      <p:ext uri="{BB962C8B-B14F-4D97-AF65-F5344CB8AC3E}">
        <p14:creationId xmlns:p14="http://schemas.microsoft.com/office/powerpoint/2010/main" val="21793122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CB59D84-C4A8-4889-8238-AC202DD99E20}"/>
              </a:ext>
            </a:extLst>
          </p:cNvPr>
          <p:cNvSpPr>
            <a:spLocks noGrp="1"/>
          </p:cNvSpPr>
          <p:nvPr>
            <p:ph type="title"/>
          </p:nvPr>
        </p:nvSpPr>
        <p:spPr/>
        <p:txBody>
          <a:bodyPr/>
          <a:lstStyle/>
          <a:p>
            <a:endParaRPr lang="zh-TW" altLang="en-US" dirty="0"/>
          </a:p>
        </p:txBody>
      </p:sp>
      <p:sp>
        <p:nvSpPr>
          <p:cNvPr id="3" name="內容版面配置區 2">
            <a:extLst>
              <a:ext uri="{FF2B5EF4-FFF2-40B4-BE49-F238E27FC236}">
                <a16:creationId xmlns:a16="http://schemas.microsoft.com/office/drawing/2014/main" id="{93227ADD-0431-4D64-AA12-C4452735DC43}"/>
              </a:ext>
            </a:extLst>
          </p:cNvPr>
          <p:cNvSpPr>
            <a:spLocks noGrp="1"/>
          </p:cNvSpPr>
          <p:nvPr>
            <p:ph idx="1"/>
          </p:nvPr>
        </p:nvSpPr>
        <p:spPr/>
        <p:txBody>
          <a:bodyPr/>
          <a:lstStyle/>
          <a:p>
            <a:pPr marL="0" indent="0" algn="ctr">
              <a:buNone/>
            </a:pPr>
            <a:r>
              <a:rPr lang="zh-TW" altLang="en-US" sz="4800" dirty="0">
                <a:solidFill>
                  <a:srgbClr val="0070C0"/>
                </a:solidFill>
                <a:latin typeface="標楷體" panose="03000509000000000000" pitchFamily="65" charset="-120"/>
                <a:ea typeface="標楷體" panose="03000509000000000000" pitchFamily="65" charset="-120"/>
              </a:rPr>
              <a:t>中場休息</a:t>
            </a:r>
            <a:endParaRPr lang="en-US" altLang="zh-TW" sz="4800" dirty="0">
              <a:solidFill>
                <a:srgbClr val="0070C0"/>
              </a:solidFill>
              <a:latin typeface="標楷體" panose="03000509000000000000" pitchFamily="65" charset="-120"/>
              <a:ea typeface="標楷體" panose="03000509000000000000" pitchFamily="65" charset="-120"/>
            </a:endParaRPr>
          </a:p>
          <a:p>
            <a:pPr marL="0" indent="0" algn="ctr">
              <a:buNone/>
            </a:pPr>
            <a:endParaRPr lang="en-US" altLang="zh-TW" sz="4800" dirty="0">
              <a:solidFill>
                <a:schemeClr val="accent4"/>
              </a:solidFill>
              <a:latin typeface="標楷體" panose="03000509000000000000" pitchFamily="65" charset="-120"/>
              <a:ea typeface="標楷體" panose="03000509000000000000" pitchFamily="65" charset="-120"/>
            </a:endParaRPr>
          </a:p>
          <a:p>
            <a:pPr marL="0" indent="0" algn="ctr">
              <a:buNone/>
            </a:pPr>
            <a:r>
              <a:rPr lang="zh-TW" altLang="en-US" sz="4800" dirty="0">
                <a:solidFill>
                  <a:schemeClr val="accent4"/>
                </a:solidFill>
                <a:latin typeface="標楷體" panose="03000509000000000000" pitchFamily="65" charset="-120"/>
                <a:ea typeface="標楷體" panose="03000509000000000000" pitchFamily="65" charset="-120"/>
              </a:rPr>
              <a:t>身心覺察與深呼吸</a:t>
            </a:r>
            <a:endParaRPr lang="en-US" altLang="zh-TW" sz="4800" dirty="0">
              <a:solidFill>
                <a:schemeClr val="accent4"/>
              </a:solidFill>
              <a:latin typeface="標楷體" panose="03000509000000000000" pitchFamily="65" charset="-120"/>
              <a:ea typeface="標楷體" panose="03000509000000000000" pitchFamily="65" charset="-120"/>
            </a:endParaRPr>
          </a:p>
          <a:p>
            <a:pPr marL="0" indent="0" algn="ctr">
              <a:buNone/>
            </a:pPr>
            <a:r>
              <a:rPr lang="en-US" altLang="zh-TW" dirty="0">
                <a:solidFill>
                  <a:srgbClr val="C00000"/>
                </a:solidFill>
                <a:latin typeface="標楷體" panose="03000509000000000000" pitchFamily="65" charset="-120"/>
                <a:ea typeface="標楷體" panose="03000509000000000000" pitchFamily="65" charset="-120"/>
              </a:rPr>
              <a:t>-</a:t>
            </a:r>
            <a:r>
              <a:rPr lang="zh-TW" altLang="en-US" dirty="0">
                <a:solidFill>
                  <a:srgbClr val="C00000"/>
                </a:solidFill>
                <a:latin typeface="標楷體" panose="03000509000000000000" pitchFamily="65" charset="-120"/>
                <a:ea typeface="標楷體" panose="03000509000000000000" pitchFamily="65" charset="-120"/>
              </a:rPr>
              <a:t>你好</a:t>
            </a:r>
            <a:r>
              <a:rPr lang="zh-TW" altLang="en-US">
                <a:solidFill>
                  <a:srgbClr val="C00000"/>
                </a:solidFill>
                <a:latin typeface="微軟正黑體" panose="020B0604030504040204" pitchFamily="34" charset="-120"/>
                <a:ea typeface="微軟正黑體" panose="020B0604030504040204" pitchFamily="34" charset="-120"/>
              </a:rPr>
              <a:t>，</a:t>
            </a:r>
            <a:r>
              <a:rPr lang="zh-TW" altLang="en-US">
                <a:solidFill>
                  <a:srgbClr val="C00000"/>
                </a:solidFill>
                <a:latin typeface="標楷體" panose="03000509000000000000" pitchFamily="65" charset="-120"/>
                <a:ea typeface="標楷體" panose="03000509000000000000" pitchFamily="65" charset="-120"/>
              </a:rPr>
              <a:t>孩子會更好</a:t>
            </a:r>
            <a:r>
              <a:rPr lang="en-US" altLang="zh-TW" dirty="0">
                <a:solidFill>
                  <a:srgbClr val="C00000"/>
                </a:solidFill>
                <a:latin typeface="標楷體" panose="03000509000000000000" pitchFamily="65" charset="-120"/>
                <a:ea typeface="標楷體" panose="03000509000000000000" pitchFamily="65" charset="-120"/>
              </a:rPr>
              <a:t>-</a:t>
            </a:r>
            <a:endParaRPr lang="zh-TW" altLang="en-US" dirty="0">
              <a:solidFill>
                <a:srgbClr val="C0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119952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6AEFEA5-EFC1-4D75-B0DA-8DCF1EE9A23F}"/>
              </a:ext>
            </a:extLst>
          </p:cNvPr>
          <p:cNvSpPr>
            <a:spLocks noGrp="1"/>
          </p:cNvSpPr>
          <p:nvPr>
            <p:ph type="title"/>
          </p:nvPr>
        </p:nvSpPr>
        <p:spPr/>
        <p:txBody>
          <a:bodyPr/>
          <a:lstStyle/>
          <a:p>
            <a:r>
              <a:rPr lang="zh-TW" altLang="en-US" sz="3600" dirty="0">
                <a:solidFill>
                  <a:srgbClr val="002060"/>
                </a:solidFill>
                <a:latin typeface="標楷體" panose="03000509000000000000" pitchFamily="65" charset="-120"/>
                <a:ea typeface="標楷體" panose="03000509000000000000" pitchFamily="65" charset="-120"/>
              </a:rPr>
              <a:t>兒童及少年福利與權益保障法</a:t>
            </a:r>
            <a:r>
              <a:rPr lang="en-US" altLang="zh-TW" sz="3600" dirty="0">
                <a:solidFill>
                  <a:srgbClr val="002060"/>
                </a:solidFill>
                <a:latin typeface="標楷體" panose="03000509000000000000" pitchFamily="65" charset="-120"/>
                <a:ea typeface="標楷體" panose="03000509000000000000" pitchFamily="65" charset="-120"/>
              </a:rPr>
              <a:t>-1</a:t>
            </a:r>
            <a:endParaRPr lang="zh-TW" altLang="en-US" sz="3600" dirty="0">
              <a:solidFill>
                <a:srgbClr val="002060"/>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F4E5116A-6055-44C2-B02D-AB5CE708A38C}"/>
              </a:ext>
            </a:extLst>
          </p:cNvPr>
          <p:cNvSpPr>
            <a:spLocks noGrp="1"/>
          </p:cNvSpPr>
          <p:nvPr>
            <p:ph idx="1"/>
          </p:nvPr>
        </p:nvSpPr>
        <p:spPr>
          <a:xfrm>
            <a:off x="457200" y="1600200"/>
            <a:ext cx="8579296" cy="4525963"/>
          </a:xfrm>
        </p:spPr>
        <p:txBody>
          <a:bodyPr/>
          <a:lstStyle/>
          <a:p>
            <a:pPr marL="0" indent="0">
              <a:buNone/>
            </a:pPr>
            <a:r>
              <a:rPr lang="zh-TW" altLang="en-US" sz="2000" dirty="0">
                <a:latin typeface="標楷體" panose="03000509000000000000" pitchFamily="65" charset="-120"/>
                <a:ea typeface="標楷體" panose="03000509000000000000" pitchFamily="65" charset="-120"/>
              </a:rPr>
              <a:t>第 一 章 總則</a:t>
            </a:r>
          </a:p>
          <a:p>
            <a:pPr marL="0" indent="0">
              <a:buNone/>
            </a:pPr>
            <a:r>
              <a:rPr lang="zh-TW" altLang="en-US" sz="2000" dirty="0">
                <a:latin typeface="標楷體" panose="03000509000000000000" pitchFamily="65" charset="-120"/>
                <a:ea typeface="標楷體" panose="03000509000000000000" pitchFamily="65" charset="-120"/>
              </a:rPr>
              <a:t>第 </a:t>
            </a:r>
            <a:r>
              <a:rPr lang="en-US" altLang="zh-TW" sz="2000" dirty="0">
                <a:latin typeface="標楷體" panose="03000509000000000000" pitchFamily="65" charset="-120"/>
                <a:ea typeface="標楷體" panose="03000509000000000000" pitchFamily="65" charset="-120"/>
              </a:rPr>
              <a:t>1 </a:t>
            </a:r>
            <a:r>
              <a:rPr lang="zh-TW" altLang="en-US" sz="2000" dirty="0">
                <a:latin typeface="標楷體" panose="03000509000000000000" pitchFamily="65" charset="-120"/>
                <a:ea typeface="標楷體" panose="03000509000000000000" pitchFamily="65" charset="-120"/>
              </a:rPr>
              <a:t>條 </a:t>
            </a:r>
            <a:endParaRPr lang="en-US" altLang="zh-TW" sz="2000" dirty="0">
              <a:latin typeface="標楷體" panose="03000509000000000000" pitchFamily="65" charset="-120"/>
              <a:ea typeface="標楷體" panose="03000509000000000000" pitchFamily="65" charset="-120"/>
            </a:endParaRPr>
          </a:p>
          <a:p>
            <a:pPr marL="0" indent="0">
              <a:buNone/>
            </a:pPr>
            <a:r>
              <a:rPr lang="zh-TW" altLang="en-US" sz="2000" dirty="0">
                <a:latin typeface="標楷體" panose="03000509000000000000" pitchFamily="65" charset="-120"/>
                <a:ea typeface="標楷體" panose="03000509000000000000" pitchFamily="65" charset="-120"/>
              </a:rPr>
              <a:t>為促進兒童及少年身心健全發展，保障其權益，增進其福利，特制定本法。</a:t>
            </a:r>
          </a:p>
          <a:p>
            <a:pPr marL="0" indent="0">
              <a:buNone/>
            </a:pPr>
            <a:endParaRPr lang="en-US" altLang="zh-TW" sz="2000" dirty="0">
              <a:latin typeface="標楷體" panose="03000509000000000000" pitchFamily="65" charset="-120"/>
              <a:ea typeface="標楷體" panose="03000509000000000000" pitchFamily="65" charset="-120"/>
            </a:endParaRPr>
          </a:p>
          <a:p>
            <a:pPr marL="0" indent="0">
              <a:buNone/>
            </a:pPr>
            <a:r>
              <a:rPr lang="zh-TW" altLang="en-US" sz="2000" dirty="0">
                <a:latin typeface="標楷體" panose="03000509000000000000" pitchFamily="65" charset="-120"/>
                <a:ea typeface="標楷體" panose="03000509000000000000" pitchFamily="65" charset="-120"/>
              </a:rPr>
              <a:t>第 </a:t>
            </a:r>
            <a:r>
              <a:rPr lang="en-US" altLang="zh-TW" sz="2000" dirty="0">
                <a:latin typeface="標楷體" panose="03000509000000000000" pitchFamily="65" charset="-120"/>
                <a:ea typeface="標楷體" panose="03000509000000000000" pitchFamily="65" charset="-120"/>
              </a:rPr>
              <a:t>2 </a:t>
            </a:r>
            <a:r>
              <a:rPr lang="zh-TW" altLang="en-US" sz="2000" dirty="0">
                <a:latin typeface="標楷體" panose="03000509000000000000" pitchFamily="65" charset="-120"/>
                <a:ea typeface="標楷體" panose="03000509000000000000" pitchFamily="65" charset="-120"/>
              </a:rPr>
              <a:t>條 </a:t>
            </a:r>
            <a:endParaRPr lang="en-US" altLang="zh-TW" sz="2000" dirty="0">
              <a:latin typeface="標楷體" panose="03000509000000000000" pitchFamily="65" charset="-120"/>
              <a:ea typeface="標楷體" panose="03000509000000000000" pitchFamily="65" charset="-120"/>
            </a:endParaRPr>
          </a:p>
          <a:p>
            <a:pPr marL="0" indent="0">
              <a:buNone/>
            </a:pPr>
            <a:r>
              <a:rPr lang="zh-TW" altLang="en-US" sz="2000" dirty="0">
                <a:latin typeface="標楷體" panose="03000509000000000000" pitchFamily="65" charset="-120"/>
                <a:ea typeface="標楷體" panose="03000509000000000000" pitchFamily="65" charset="-120"/>
              </a:rPr>
              <a:t>本法所稱兒童及少年，指未滿十八歲之人；所稱兒童，指未滿十二歲之人；所稱少年，指十二歲以上未滿十八歲之人。</a:t>
            </a:r>
          </a:p>
          <a:p>
            <a:pPr marL="0" indent="0">
              <a:buNone/>
            </a:pPr>
            <a:endParaRPr lang="en-US" altLang="zh-TW" sz="2000" dirty="0">
              <a:latin typeface="標楷體" panose="03000509000000000000" pitchFamily="65" charset="-120"/>
              <a:ea typeface="標楷體" panose="03000509000000000000" pitchFamily="65" charset="-120"/>
            </a:endParaRPr>
          </a:p>
          <a:p>
            <a:pPr marL="0" indent="0">
              <a:buNone/>
            </a:pPr>
            <a:r>
              <a:rPr lang="zh-TW" altLang="en-US" sz="2000" dirty="0">
                <a:latin typeface="標楷體" panose="03000509000000000000" pitchFamily="65" charset="-120"/>
                <a:ea typeface="標楷體" panose="03000509000000000000" pitchFamily="65" charset="-120"/>
              </a:rPr>
              <a:t>第 </a:t>
            </a:r>
            <a:r>
              <a:rPr lang="en-US" altLang="zh-TW" sz="2000" dirty="0">
                <a:latin typeface="標楷體" panose="03000509000000000000" pitchFamily="65" charset="-120"/>
                <a:ea typeface="標楷體" panose="03000509000000000000" pitchFamily="65" charset="-120"/>
              </a:rPr>
              <a:t>3 </a:t>
            </a:r>
            <a:r>
              <a:rPr lang="zh-TW" altLang="en-US" sz="2000" dirty="0">
                <a:latin typeface="標楷體" panose="03000509000000000000" pitchFamily="65" charset="-120"/>
                <a:ea typeface="標楷體" panose="03000509000000000000" pitchFamily="65" charset="-120"/>
              </a:rPr>
              <a:t>條 </a:t>
            </a:r>
            <a:endParaRPr lang="en-US" altLang="zh-TW" sz="2000" dirty="0">
              <a:latin typeface="標楷體" panose="03000509000000000000" pitchFamily="65" charset="-120"/>
              <a:ea typeface="標楷體" panose="03000509000000000000" pitchFamily="65" charset="-120"/>
            </a:endParaRPr>
          </a:p>
          <a:p>
            <a:pPr marL="0" indent="0">
              <a:buNone/>
            </a:pPr>
            <a:r>
              <a:rPr lang="zh-TW" altLang="en-US" sz="2000" dirty="0">
                <a:latin typeface="標楷體" panose="03000509000000000000" pitchFamily="65" charset="-120"/>
                <a:ea typeface="標楷體" panose="03000509000000000000" pitchFamily="65" charset="-120"/>
              </a:rPr>
              <a:t>父母或監護人對兒童及少年應負保護、教養之責任。對於主管機關、目的事業主管機關或兒童及少年福利機構、團體依本法所為之各項措施，應配合及協助之。</a:t>
            </a:r>
          </a:p>
        </p:txBody>
      </p:sp>
    </p:spTree>
    <p:extLst>
      <p:ext uri="{BB962C8B-B14F-4D97-AF65-F5344CB8AC3E}">
        <p14:creationId xmlns:p14="http://schemas.microsoft.com/office/powerpoint/2010/main" val="12385092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a:extLst>
              <a:ext uri="{FF2B5EF4-FFF2-40B4-BE49-F238E27FC236}">
                <a16:creationId xmlns:a16="http://schemas.microsoft.com/office/drawing/2014/main" id="{FF02AE4D-DA9B-4CF0-9993-A303FDD0C993}"/>
              </a:ext>
            </a:extLst>
          </p:cNvPr>
          <p:cNvSpPr txBox="1">
            <a:spLocks/>
          </p:cNvSpPr>
          <p:nvPr/>
        </p:nvSpPr>
        <p:spPr bwMode="auto">
          <a:xfrm>
            <a:off x="442943" y="1844824"/>
            <a:ext cx="8258114"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r>
              <a:rPr kumimoji="0" lang="zh-TW" altLang="en-US" sz="4800" b="1" dirty="0">
                <a:solidFill>
                  <a:srgbClr val="7030A0"/>
                </a:solidFill>
                <a:latin typeface="標楷體" panose="03000509000000000000" pitchFamily="65" charset="-120"/>
                <a:ea typeface="標楷體" panose="03000509000000000000" pitchFamily="65" charset="-120"/>
              </a:rPr>
              <a:t>實務照顧落實篇</a:t>
            </a:r>
            <a:r>
              <a:rPr kumimoji="0" lang="en-US" altLang="zh-TW" sz="4800" b="1" dirty="0">
                <a:solidFill>
                  <a:srgbClr val="7030A0"/>
                </a:solidFill>
                <a:latin typeface="標楷體" panose="03000509000000000000" pitchFamily="65" charset="-120"/>
                <a:ea typeface="標楷體" panose="03000509000000000000" pitchFamily="65" charset="-120"/>
              </a:rPr>
              <a:t>-1</a:t>
            </a:r>
            <a:endParaRPr kumimoji="0" lang="zh-TW" altLang="en-US" sz="4800" b="1" dirty="0">
              <a:solidFill>
                <a:srgbClr val="7030A0"/>
              </a:solidFill>
              <a:latin typeface="標楷體" panose="03000509000000000000" pitchFamily="65" charset="-120"/>
              <a:ea typeface="標楷體" panose="03000509000000000000" pitchFamily="65" charset="-120"/>
            </a:endParaRPr>
          </a:p>
        </p:txBody>
      </p:sp>
      <p:sp>
        <p:nvSpPr>
          <p:cNvPr id="8" name="副標題 2">
            <a:extLst>
              <a:ext uri="{FF2B5EF4-FFF2-40B4-BE49-F238E27FC236}">
                <a16:creationId xmlns:a16="http://schemas.microsoft.com/office/drawing/2014/main" id="{7391B8FA-3E24-4DA2-8E23-C20B2BA47646}"/>
              </a:ext>
            </a:extLst>
          </p:cNvPr>
          <p:cNvSpPr txBox="1">
            <a:spLocks/>
          </p:cNvSpPr>
          <p:nvPr/>
        </p:nvSpPr>
        <p:spPr bwMode="auto">
          <a:xfrm>
            <a:off x="1128742" y="3600599"/>
            <a:ext cx="7475706"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kumimoji="0" lang="en-US" altLang="zh-TW" sz="4000" dirty="0" smtClean="0">
                <a:solidFill>
                  <a:srgbClr val="002060"/>
                </a:solidFill>
                <a:latin typeface="標楷體" panose="03000509000000000000" pitchFamily="65" charset="-120"/>
                <a:ea typeface="標楷體" panose="03000509000000000000" pitchFamily="65" charset="-120"/>
                <a:cs typeface="+mj-cs"/>
              </a:rPr>
              <a:t>--</a:t>
            </a:r>
            <a:r>
              <a:rPr kumimoji="0" lang="zh-TW" altLang="en-US" sz="4000" dirty="0" smtClean="0">
                <a:solidFill>
                  <a:srgbClr val="002060"/>
                </a:solidFill>
                <a:latin typeface="標楷體" panose="03000509000000000000" pitchFamily="65" charset="-120"/>
                <a:ea typeface="標楷體" panose="03000509000000000000" pitchFamily="65" charset="-120"/>
                <a:cs typeface="+mj-cs"/>
              </a:rPr>
              <a:t>落實</a:t>
            </a:r>
            <a:r>
              <a:rPr kumimoji="0" lang="zh-TW" altLang="en-US" sz="4000" dirty="0">
                <a:solidFill>
                  <a:srgbClr val="002060"/>
                </a:solidFill>
                <a:latin typeface="標楷體" panose="03000509000000000000" pitchFamily="65" charset="-120"/>
                <a:ea typeface="標楷體" panose="03000509000000000000" pitchFamily="65" charset="-120"/>
                <a:cs typeface="+mj-cs"/>
              </a:rPr>
              <a:t>兒童權利公約精神</a:t>
            </a:r>
            <a:r>
              <a:rPr kumimoji="0" lang="en-US" altLang="zh-TW" sz="4000" dirty="0">
                <a:solidFill>
                  <a:srgbClr val="002060"/>
                </a:solidFill>
                <a:latin typeface="標楷體" panose="03000509000000000000" pitchFamily="65" charset="-120"/>
                <a:ea typeface="標楷體" panose="03000509000000000000" pitchFamily="65" charset="-120"/>
                <a:cs typeface="+mj-cs"/>
              </a:rPr>
              <a:t>--</a:t>
            </a:r>
            <a:endParaRPr kumimoji="0" lang="zh-TW" altLang="en-US" sz="4000" dirty="0">
              <a:solidFill>
                <a:srgbClr val="002060"/>
              </a:solidFill>
              <a:latin typeface="標楷體" panose="03000509000000000000" pitchFamily="65" charset="-120"/>
              <a:ea typeface="標楷體" panose="03000509000000000000" pitchFamily="65" charset="-120"/>
              <a:cs typeface="+mj-cs"/>
            </a:endParaRPr>
          </a:p>
        </p:txBody>
      </p:sp>
    </p:spTree>
    <p:extLst>
      <p:ext uri="{BB962C8B-B14F-4D97-AF65-F5344CB8AC3E}">
        <p14:creationId xmlns:p14="http://schemas.microsoft.com/office/powerpoint/2010/main" val="20944644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標題 1">
            <a:extLst>
              <a:ext uri="{FF2B5EF4-FFF2-40B4-BE49-F238E27FC236}">
                <a16:creationId xmlns:a16="http://schemas.microsoft.com/office/drawing/2014/main" id="{F78FE030-5344-45BA-A20E-38D4BBF599E0}"/>
              </a:ext>
            </a:extLst>
          </p:cNvPr>
          <p:cNvSpPr>
            <a:spLocks noGrp="1"/>
          </p:cNvSpPr>
          <p:nvPr>
            <p:ph type="title"/>
          </p:nvPr>
        </p:nvSpPr>
        <p:spPr>
          <a:xfrm>
            <a:off x="457200" y="529803"/>
            <a:ext cx="8229600" cy="1143000"/>
          </a:xfrm>
        </p:spPr>
        <p:txBody>
          <a:bodyPr/>
          <a:lstStyle/>
          <a:p>
            <a:r>
              <a:rPr lang="zh-TW" altLang="en-US" sz="4000" dirty="0">
                <a:solidFill>
                  <a:srgbClr val="7030A0"/>
                </a:solidFill>
                <a:latin typeface="標楷體" panose="03000509000000000000" pitchFamily="65" charset="-120"/>
                <a:ea typeface="標楷體" panose="03000509000000000000" pitchFamily="65" charset="-120"/>
              </a:rPr>
              <a:t>兒童照顧與健康發展權</a:t>
            </a:r>
            <a:r>
              <a:rPr lang="en-US" altLang="zh-TW" sz="4000" dirty="0">
                <a:solidFill>
                  <a:srgbClr val="7030A0"/>
                </a:solidFill>
                <a:latin typeface="標楷體" panose="03000509000000000000" pitchFamily="65" charset="-120"/>
                <a:ea typeface="標楷體" panose="03000509000000000000" pitchFamily="65" charset="-120"/>
              </a:rPr>
              <a:t>-1</a:t>
            </a:r>
            <a:endParaRPr lang="zh-TW" altLang="en-US" sz="4000" dirty="0">
              <a:solidFill>
                <a:srgbClr val="7030A0"/>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AC8EA246-69ED-4EDC-ADFA-898860E7D211}"/>
              </a:ext>
            </a:extLst>
          </p:cNvPr>
          <p:cNvSpPr>
            <a:spLocks noGrp="1"/>
          </p:cNvSpPr>
          <p:nvPr>
            <p:ph idx="1"/>
          </p:nvPr>
        </p:nvSpPr>
        <p:spPr>
          <a:xfrm>
            <a:off x="457200" y="1672803"/>
            <a:ext cx="8229600" cy="4525963"/>
          </a:xfrm>
        </p:spPr>
        <p:txBody>
          <a:bodyPr/>
          <a:lstStyle/>
          <a:p>
            <a:pPr marL="0" indent="0">
              <a:buFont typeface="Arial" panose="020B0604020202020204" pitchFamily="34" charset="0"/>
              <a:buNone/>
              <a:defRPr/>
            </a:pPr>
            <a:r>
              <a:rPr lang="zh-TW" altLang="en-US" sz="2400" b="1" dirty="0">
                <a:solidFill>
                  <a:srgbClr val="0070C0"/>
                </a:solidFill>
                <a:latin typeface="標楷體" panose="03000509000000000000" pitchFamily="65" charset="-120"/>
                <a:ea typeface="標楷體" panose="03000509000000000000" pitchFamily="65" charset="-120"/>
              </a:rPr>
              <a:t>一、重要相關指引條文</a:t>
            </a:r>
            <a:endParaRPr lang="en-US" altLang="zh-TW" sz="2400" b="1" dirty="0">
              <a:solidFill>
                <a:srgbClr val="0070C0"/>
              </a:solidFill>
              <a:latin typeface="標楷體" panose="03000509000000000000" pitchFamily="65" charset="-120"/>
              <a:ea typeface="標楷體" panose="03000509000000000000" pitchFamily="65" charset="-120"/>
            </a:endParaRPr>
          </a:p>
          <a:p>
            <a:pPr>
              <a:defRPr/>
            </a:pPr>
            <a:r>
              <a:rPr lang="zh-TW" altLang="en-US" sz="2400" dirty="0">
                <a:solidFill>
                  <a:srgbClr val="0070C0"/>
                </a:solidFill>
                <a:latin typeface="標楷體" panose="03000509000000000000" pitchFamily="65" charset="-120"/>
                <a:ea typeface="標楷體" panose="03000509000000000000" pitchFamily="65" charset="-120"/>
              </a:rPr>
              <a:t>第</a:t>
            </a:r>
            <a:r>
              <a:rPr lang="en-US" altLang="zh-TW" sz="2400" dirty="0">
                <a:solidFill>
                  <a:srgbClr val="0070C0"/>
                </a:solidFill>
                <a:latin typeface="PMingLiU" panose="02020500000000000000" pitchFamily="18" charset="-120"/>
              </a:rPr>
              <a:t>24</a:t>
            </a:r>
            <a:r>
              <a:rPr lang="zh-TW" altLang="en-US" sz="2400" dirty="0">
                <a:solidFill>
                  <a:srgbClr val="0070C0"/>
                </a:solidFill>
                <a:latin typeface="標楷體" panose="03000509000000000000" pitchFamily="65" charset="-120"/>
                <a:ea typeface="標楷體" panose="03000509000000000000" pitchFamily="65" charset="-120"/>
              </a:rPr>
              <a:t>條 健康權為主</a:t>
            </a:r>
            <a:endParaRPr lang="en-US" altLang="zh-TW" sz="2400" dirty="0">
              <a:solidFill>
                <a:srgbClr val="0070C0"/>
              </a:solidFill>
              <a:latin typeface="標楷體" panose="03000509000000000000" pitchFamily="65" charset="-120"/>
              <a:ea typeface="標楷體" panose="03000509000000000000" pitchFamily="65" charset="-120"/>
            </a:endParaRPr>
          </a:p>
          <a:p>
            <a:pPr marL="0" indent="0">
              <a:buFont typeface="Arial" panose="020B0604020202020204" pitchFamily="34" charset="0"/>
              <a:buNone/>
              <a:defRPr/>
            </a:pPr>
            <a:r>
              <a:rPr lang="zh-TW" altLang="en-US" sz="2400" dirty="0">
                <a:solidFill>
                  <a:srgbClr val="0070C0"/>
                </a:solidFill>
                <a:latin typeface="標楷體" panose="03000509000000000000" pitchFamily="65" charset="-120"/>
                <a:ea typeface="標楷體" panose="03000509000000000000" pitchFamily="65" charset="-120"/>
              </a:rPr>
              <a:t>兒童應有良好的體魄，有住在衛生的環境、獲得充足的營養食品和清潔食水的權利，並且享有保健服務、醫療和康復設施的權利，以防疾病和營養不良（第</a:t>
            </a:r>
            <a:r>
              <a:rPr lang="en-US" altLang="zh-TW" sz="2400" dirty="0">
                <a:solidFill>
                  <a:srgbClr val="0070C0"/>
                </a:solidFill>
                <a:latin typeface="標楷體" panose="03000509000000000000" pitchFamily="65" charset="-120"/>
                <a:ea typeface="標楷體" panose="03000509000000000000" pitchFamily="65" charset="-120"/>
              </a:rPr>
              <a:t>24</a:t>
            </a:r>
            <a:r>
              <a:rPr lang="zh-TW" altLang="en-US" sz="2400" dirty="0">
                <a:solidFill>
                  <a:srgbClr val="0070C0"/>
                </a:solidFill>
                <a:latin typeface="標楷體" panose="03000509000000000000" pitchFamily="65" charset="-120"/>
                <a:ea typeface="標楷體" panose="03000509000000000000" pitchFamily="65" charset="-120"/>
              </a:rPr>
              <a:t>條）。 </a:t>
            </a:r>
            <a:endParaRPr lang="en-US" altLang="zh-TW" sz="2400" dirty="0">
              <a:solidFill>
                <a:srgbClr val="0070C0"/>
              </a:solidFill>
              <a:latin typeface="標楷體" panose="03000509000000000000" pitchFamily="65" charset="-120"/>
              <a:ea typeface="標楷體" panose="03000509000000000000" pitchFamily="65" charset="-120"/>
            </a:endParaRPr>
          </a:p>
          <a:p>
            <a:pPr>
              <a:defRPr/>
            </a:pPr>
            <a:r>
              <a:rPr lang="zh-TW" altLang="en-US" sz="2400" dirty="0">
                <a:solidFill>
                  <a:srgbClr val="0070C0"/>
                </a:solidFill>
                <a:latin typeface="標楷體" panose="03000509000000000000" pitchFamily="65" charset="-120"/>
                <a:ea typeface="標楷體" panose="03000509000000000000" pitchFamily="65" charset="-120"/>
              </a:rPr>
              <a:t>第</a:t>
            </a:r>
            <a:r>
              <a:rPr lang="en-US" altLang="zh-TW" sz="2400" dirty="0">
                <a:solidFill>
                  <a:srgbClr val="0070C0"/>
                </a:solidFill>
                <a:latin typeface="標楷體" panose="03000509000000000000" pitchFamily="65" charset="-120"/>
                <a:ea typeface="標楷體" panose="03000509000000000000" pitchFamily="65" charset="-120"/>
              </a:rPr>
              <a:t>2</a:t>
            </a:r>
            <a:r>
              <a:rPr lang="zh-TW" altLang="en-US" sz="2400" dirty="0">
                <a:solidFill>
                  <a:srgbClr val="0070C0"/>
                </a:solidFill>
                <a:latin typeface="標楷體" panose="03000509000000000000" pitchFamily="65" charset="-120"/>
                <a:ea typeface="標楷體" panose="03000509000000000000" pitchFamily="65" charset="-120"/>
              </a:rPr>
              <a:t>條 不歧視</a:t>
            </a:r>
            <a:endParaRPr lang="en-US" altLang="zh-TW" sz="2400" dirty="0">
              <a:solidFill>
                <a:srgbClr val="0070C0"/>
              </a:solidFill>
              <a:latin typeface="標楷體" panose="03000509000000000000" pitchFamily="65" charset="-120"/>
              <a:ea typeface="標楷體" panose="03000509000000000000" pitchFamily="65" charset="-120"/>
            </a:endParaRPr>
          </a:p>
          <a:p>
            <a:pPr>
              <a:defRPr/>
            </a:pPr>
            <a:r>
              <a:rPr lang="zh-TW" altLang="en-US" sz="2400" dirty="0">
                <a:solidFill>
                  <a:srgbClr val="0070C0"/>
                </a:solidFill>
                <a:latin typeface="標楷體" panose="03000509000000000000" pitchFamily="65" charset="-120"/>
                <a:ea typeface="標楷體" panose="03000509000000000000" pitchFamily="65" charset="-120"/>
              </a:rPr>
              <a:t>第</a:t>
            </a:r>
            <a:r>
              <a:rPr lang="en-US" altLang="zh-TW" sz="2400" dirty="0">
                <a:solidFill>
                  <a:srgbClr val="0070C0"/>
                </a:solidFill>
                <a:latin typeface="標楷體" panose="03000509000000000000" pitchFamily="65" charset="-120"/>
                <a:ea typeface="標楷體" panose="03000509000000000000" pitchFamily="65" charset="-120"/>
              </a:rPr>
              <a:t>3</a:t>
            </a:r>
            <a:r>
              <a:rPr lang="zh-TW" altLang="en-US" sz="2400" dirty="0">
                <a:solidFill>
                  <a:srgbClr val="0070C0"/>
                </a:solidFill>
                <a:latin typeface="標楷體" panose="03000509000000000000" pitchFamily="65" charset="-120"/>
                <a:ea typeface="標楷體" panose="03000509000000000000" pitchFamily="65" charset="-120"/>
              </a:rPr>
              <a:t>條 最佳利益</a:t>
            </a:r>
            <a:endParaRPr lang="en-US" altLang="zh-TW" sz="2400" dirty="0">
              <a:solidFill>
                <a:srgbClr val="0070C0"/>
              </a:solidFill>
              <a:latin typeface="標楷體" panose="03000509000000000000" pitchFamily="65" charset="-120"/>
              <a:ea typeface="標楷體" panose="03000509000000000000" pitchFamily="65" charset="-120"/>
            </a:endParaRPr>
          </a:p>
          <a:p>
            <a:pPr>
              <a:defRPr/>
            </a:pPr>
            <a:r>
              <a:rPr lang="zh-TW" altLang="en-US" sz="2400" dirty="0">
                <a:solidFill>
                  <a:srgbClr val="0070C0"/>
                </a:solidFill>
                <a:latin typeface="標楷體" panose="03000509000000000000" pitchFamily="65" charset="-120"/>
                <a:ea typeface="標楷體" panose="03000509000000000000" pitchFamily="65" charset="-120"/>
              </a:rPr>
              <a:t>第</a:t>
            </a:r>
            <a:r>
              <a:rPr lang="en-US" altLang="zh-TW" sz="2400" dirty="0">
                <a:solidFill>
                  <a:srgbClr val="0070C0"/>
                </a:solidFill>
                <a:latin typeface="標楷體" panose="03000509000000000000" pitchFamily="65" charset="-120"/>
                <a:ea typeface="標楷體" panose="03000509000000000000" pitchFamily="65" charset="-120"/>
              </a:rPr>
              <a:t>6</a:t>
            </a:r>
            <a:r>
              <a:rPr lang="zh-TW" altLang="en-US" sz="2400" dirty="0">
                <a:solidFill>
                  <a:srgbClr val="0070C0"/>
                </a:solidFill>
                <a:latin typeface="標楷體" panose="03000509000000000000" pitchFamily="65" charset="-120"/>
                <a:ea typeface="標楷體" panose="03000509000000000000" pitchFamily="65" charset="-120"/>
              </a:rPr>
              <a:t>條 生命</a:t>
            </a:r>
            <a:r>
              <a:rPr lang="zh-TW" altLang="en-US" sz="2400" dirty="0">
                <a:solidFill>
                  <a:srgbClr val="0070C0"/>
                </a:solidFill>
                <a:latin typeface="PMingLiU" panose="02020500000000000000" pitchFamily="18" charset="-120"/>
              </a:rPr>
              <a:t>、</a:t>
            </a:r>
            <a:r>
              <a:rPr lang="zh-TW" altLang="en-US" sz="2400" dirty="0">
                <a:solidFill>
                  <a:srgbClr val="0070C0"/>
                </a:solidFill>
                <a:latin typeface="標楷體" panose="03000509000000000000" pitchFamily="65" charset="-120"/>
                <a:ea typeface="標楷體" panose="03000509000000000000" pitchFamily="65" charset="-120"/>
              </a:rPr>
              <a:t>生存和發展權</a:t>
            </a:r>
            <a:endParaRPr lang="en-US" altLang="zh-TW" sz="2400" dirty="0">
              <a:solidFill>
                <a:srgbClr val="0070C0"/>
              </a:solidFill>
              <a:latin typeface="標楷體" panose="03000509000000000000" pitchFamily="65" charset="-120"/>
              <a:ea typeface="標楷體" panose="03000509000000000000" pitchFamily="65" charset="-120"/>
            </a:endParaRPr>
          </a:p>
          <a:p>
            <a:pPr>
              <a:defRPr/>
            </a:pPr>
            <a:r>
              <a:rPr lang="zh-TW" altLang="en-US" sz="2400" dirty="0">
                <a:solidFill>
                  <a:srgbClr val="0070C0"/>
                </a:solidFill>
                <a:latin typeface="標楷體" panose="03000509000000000000" pitchFamily="65" charset="-120"/>
                <a:ea typeface="標楷體" panose="03000509000000000000" pitchFamily="65" charset="-120"/>
              </a:rPr>
              <a:t>第</a:t>
            </a:r>
            <a:r>
              <a:rPr lang="en-US" altLang="zh-TW" sz="2400" dirty="0">
                <a:solidFill>
                  <a:srgbClr val="0070C0"/>
                </a:solidFill>
                <a:latin typeface="標楷體" panose="03000509000000000000" pitchFamily="65" charset="-120"/>
                <a:ea typeface="標楷體" panose="03000509000000000000" pitchFamily="65" charset="-120"/>
              </a:rPr>
              <a:t>12 </a:t>
            </a:r>
            <a:r>
              <a:rPr lang="zh-TW" altLang="en-US" sz="2400" dirty="0">
                <a:solidFill>
                  <a:srgbClr val="0070C0"/>
                </a:solidFill>
                <a:latin typeface="標楷體" panose="03000509000000000000" pitchFamily="65" charset="-120"/>
                <a:ea typeface="標楷體" panose="03000509000000000000" pitchFamily="65" charset="-120"/>
              </a:rPr>
              <a:t>條兒童意見應得到尊重的權利</a:t>
            </a:r>
            <a:endParaRPr lang="en-US" altLang="zh-TW" sz="2400" dirty="0">
              <a:solidFill>
                <a:srgbClr val="0070C0"/>
              </a:solidFill>
              <a:latin typeface="標楷體" panose="03000509000000000000" pitchFamily="65" charset="-120"/>
              <a:ea typeface="標楷體" panose="03000509000000000000" pitchFamily="65" charset="-120"/>
            </a:endParaRPr>
          </a:p>
          <a:p>
            <a:pPr marL="0" indent="0">
              <a:buFont typeface="Arial" panose="020B0604020202020204" pitchFamily="34" charset="0"/>
              <a:buNone/>
              <a:defRPr/>
            </a:pPr>
            <a:endParaRPr lang="en-US" altLang="zh-TW" sz="2400" b="1" dirty="0">
              <a:solidFill>
                <a:srgbClr val="0070C0"/>
              </a:solidFill>
              <a:latin typeface="標楷體" panose="03000509000000000000" pitchFamily="65" charset="-120"/>
              <a:ea typeface="標楷體" panose="03000509000000000000" pitchFamily="65" charset="-120"/>
            </a:endParaRPr>
          </a:p>
          <a:p>
            <a:pPr marL="0" indent="0">
              <a:buFont typeface="Arial" panose="020B0604020202020204" pitchFamily="34" charset="0"/>
              <a:buNone/>
              <a:defRPr/>
            </a:pPr>
            <a:endParaRPr lang="en-US" altLang="zh-TW" sz="2400" dirty="0">
              <a:solidFill>
                <a:srgbClr val="0070C0"/>
              </a:solidFill>
              <a:latin typeface="標楷體" panose="03000509000000000000" pitchFamily="65" charset="-120"/>
              <a:ea typeface="標楷體" panose="03000509000000000000" pitchFamily="65" charset="-120"/>
            </a:endParaRP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標題 1">
            <a:extLst>
              <a:ext uri="{FF2B5EF4-FFF2-40B4-BE49-F238E27FC236}">
                <a16:creationId xmlns:a16="http://schemas.microsoft.com/office/drawing/2014/main" id="{A022C278-6008-48DC-AEE4-F0CECD521D0D}"/>
              </a:ext>
            </a:extLst>
          </p:cNvPr>
          <p:cNvSpPr>
            <a:spLocks noGrp="1"/>
          </p:cNvSpPr>
          <p:nvPr>
            <p:ph type="title"/>
          </p:nvPr>
        </p:nvSpPr>
        <p:spPr>
          <a:xfrm>
            <a:off x="457200" y="529803"/>
            <a:ext cx="8229600" cy="1143000"/>
          </a:xfrm>
        </p:spPr>
        <p:txBody>
          <a:bodyPr/>
          <a:lstStyle/>
          <a:p>
            <a:r>
              <a:rPr lang="zh-TW" altLang="en-US" sz="4000" dirty="0">
                <a:solidFill>
                  <a:srgbClr val="7030A0"/>
                </a:solidFill>
                <a:latin typeface="標楷體" panose="03000509000000000000" pitchFamily="65" charset="-120"/>
                <a:ea typeface="標楷體" panose="03000509000000000000" pitchFamily="65" charset="-120"/>
              </a:rPr>
              <a:t>兒童照顧與健康發展權</a:t>
            </a:r>
            <a:r>
              <a:rPr lang="en-US" altLang="zh-TW" sz="4000" dirty="0">
                <a:solidFill>
                  <a:srgbClr val="7030A0"/>
                </a:solidFill>
                <a:latin typeface="標楷體" panose="03000509000000000000" pitchFamily="65" charset="-120"/>
                <a:ea typeface="標楷體" panose="03000509000000000000" pitchFamily="65" charset="-120"/>
              </a:rPr>
              <a:t>-2</a:t>
            </a:r>
            <a:endParaRPr lang="zh-TW" altLang="en-US" sz="4000" dirty="0">
              <a:solidFill>
                <a:srgbClr val="7030A0"/>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AC8EA246-69ED-4EDC-ADFA-898860E7D211}"/>
              </a:ext>
            </a:extLst>
          </p:cNvPr>
          <p:cNvSpPr>
            <a:spLocks noGrp="1"/>
          </p:cNvSpPr>
          <p:nvPr>
            <p:ph idx="1"/>
          </p:nvPr>
        </p:nvSpPr>
        <p:spPr>
          <a:xfrm>
            <a:off x="457200" y="1672803"/>
            <a:ext cx="8229600" cy="4525963"/>
          </a:xfrm>
        </p:spPr>
        <p:txBody>
          <a:bodyPr/>
          <a:lstStyle/>
          <a:p>
            <a:pPr marL="0" indent="0">
              <a:buFont typeface="Arial" panose="020B0604020202020204" pitchFamily="34" charset="0"/>
              <a:buNone/>
              <a:defRPr/>
            </a:pPr>
            <a:r>
              <a:rPr lang="zh-TW" altLang="en-US" sz="2400" b="1" dirty="0">
                <a:solidFill>
                  <a:srgbClr val="0070C0"/>
                </a:solidFill>
                <a:latin typeface="標楷體" panose="03000509000000000000" pitchFamily="65" charset="-120"/>
                <a:ea typeface="標楷體" panose="03000509000000000000" pitchFamily="65" charset="-120"/>
              </a:rPr>
              <a:t>二、預防與照顧相關指引條文</a:t>
            </a:r>
            <a:endParaRPr lang="en-US" altLang="zh-TW" sz="2400" b="1" dirty="0">
              <a:solidFill>
                <a:srgbClr val="0070C0"/>
              </a:solidFill>
              <a:latin typeface="標楷體" panose="03000509000000000000" pitchFamily="65" charset="-120"/>
              <a:ea typeface="標楷體" panose="03000509000000000000" pitchFamily="65" charset="-120"/>
            </a:endParaRPr>
          </a:p>
          <a:p>
            <a:pPr>
              <a:defRPr/>
            </a:pPr>
            <a:r>
              <a:rPr lang="zh-TW" altLang="en-US" sz="1800" dirty="0">
                <a:solidFill>
                  <a:srgbClr val="0070C0"/>
                </a:solidFill>
                <a:latin typeface="標楷體" panose="03000509000000000000" pitchFamily="65" charset="-120"/>
                <a:ea typeface="標楷體" panose="03000509000000000000" pitchFamily="65" charset="-120"/>
              </a:rPr>
              <a:t>第</a:t>
            </a:r>
            <a:r>
              <a:rPr lang="en-US" altLang="zh-TW" sz="1800" dirty="0">
                <a:solidFill>
                  <a:srgbClr val="0070C0"/>
                </a:solidFill>
                <a:latin typeface="標楷體" panose="03000509000000000000" pitchFamily="65" charset="-120"/>
                <a:ea typeface="標楷體" panose="03000509000000000000" pitchFamily="65" charset="-120"/>
              </a:rPr>
              <a:t>13</a:t>
            </a:r>
            <a:r>
              <a:rPr lang="zh-TW" altLang="en-US" sz="1800" dirty="0">
                <a:solidFill>
                  <a:srgbClr val="0070C0"/>
                </a:solidFill>
                <a:latin typeface="標楷體" panose="03000509000000000000" pitchFamily="65" charset="-120"/>
                <a:ea typeface="標楷體" panose="03000509000000000000" pitchFamily="65" charset="-120"/>
              </a:rPr>
              <a:t>條 兒童有藉不同媒介如說話、文字和藝術發表言論的權利</a:t>
            </a:r>
            <a:r>
              <a:rPr lang="zh-TW" altLang="en-US" sz="2400" dirty="0">
                <a:solidFill>
                  <a:srgbClr val="0070C0"/>
                </a:solidFill>
                <a:latin typeface="標楷體" panose="03000509000000000000" pitchFamily="65" charset="-120"/>
                <a:ea typeface="標楷體" panose="03000509000000000000" pitchFamily="65" charset="-120"/>
              </a:rPr>
              <a:t>。</a:t>
            </a:r>
            <a:endParaRPr lang="en-US" altLang="zh-TW" sz="2400" dirty="0">
              <a:solidFill>
                <a:srgbClr val="0070C0"/>
              </a:solidFill>
              <a:latin typeface="標楷體" panose="03000509000000000000" pitchFamily="65" charset="-120"/>
              <a:ea typeface="標楷體" panose="03000509000000000000" pitchFamily="65" charset="-120"/>
            </a:endParaRPr>
          </a:p>
          <a:p>
            <a:pPr>
              <a:defRPr/>
            </a:pPr>
            <a:r>
              <a:rPr lang="zh-TW" altLang="en-US" sz="1800" dirty="0">
                <a:solidFill>
                  <a:srgbClr val="0070C0"/>
                </a:solidFill>
                <a:latin typeface="標楷體" panose="03000509000000000000" pitchFamily="65" charset="-120"/>
                <a:ea typeface="標楷體" panose="03000509000000000000" pitchFamily="65" charset="-120"/>
              </a:rPr>
              <a:t>第</a:t>
            </a:r>
            <a:r>
              <a:rPr lang="en-US" altLang="zh-TW" sz="1800" dirty="0">
                <a:solidFill>
                  <a:srgbClr val="0070C0"/>
                </a:solidFill>
                <a:latin typeface="標楷體" panose="03000509000000000000" pitchFamily="65" charset="-120"/>
                <a:ea typeface="標楷體" panose="03000509000000000000" pitchFamily="65" charset="-120"/>
              </a:rPr>
              <a:t>17</a:t>
            </a:r>
            <a:r>
              <a:rPr lang="zh-TW" altLang="en-US" sz="1800" dirty="0">
                <a:solidFill>
                  <a:srgbClr val="0070C0"/>
                </a:solidFill>
                <a:latin typeface="標楷體" panose="03000509000000000000" pitchFamily="65" charset="-120"/>
                <a:ea typeface="標楷體" panose="03000509000000000000" pitchFamily="65" charset="-120"/>
              </a:rPr>
              <a:t>條 締約國體認大眾傳播媒體之重要功能，故應確保兒童可自國內與國際各種不同來源獲得資訊及資料，尤其是為提升兒童之社會、精神與道德福祉及其身心健康之資訊與資料。為此締約國應：</a:t>
            </a:r>
          </a:p>
          <a:p>
            <a:pPr marL="0" indent="0">
              <a:buNone/>
              <a:defRPr/>
            </a:pPr>
            <a:r>
              <a:rPr lang="zh-TW" altLang="en-US" sz="1800" dirty="0">
                <a:solidFill>
                  <a:srgbClr val="0070C0"/>
                </a:solidFill>
                <a:latin typeface="標楷體" panose="03000509000000000000" pitchFamily="65" charset="-120"/>
                <a:ea typeface="標楷體" panose="03000509000000000000" pitchFamily="65" charset="-120"/>
              </a:rPr>
              <a:t> （</a:t>
            </a:r>
            <a:r>
              <a:rPr lang="en-US" altLang="zh-TW" sz="1800" dirty="0">
                <a:solidFill>
                  <a:srgbClr val="0070C0"/>
                </a:solidFill>
                <a:latin typeface="標楷體" panose="03000509000000000000" pitchFamily="65" charset="-120"/>
                <a:ea typeface="標楷體" panose="03000509000000000000" pitchFamily="65" charset="-120"/>
              </a:rPr>
              <a:t>a</a:t>
            </a:r>
            <a:r>
              <a:rPr lang="zh-TW" altLang="en-US" sz="1800" dirty="0">
                <a:solidFill>
                  <a:srgbClr val="0070C0"/>
                </a:solidFill>
                <a:latin typeface="標楷體" panose="03000509000000000000" pitchFamily="65" charset="-120"/>
                <a:ea typeface="標楷體" panose="03000509000000000000" pitchFamily="65" charset="-120"/>
              </a:rPr>
              <a:t>）鼓勵大眾傳播媒體依據第 </a:t>
            </a:r>
            <a:r>
              <a:rPr lang="en-US" altLang="zh-TW" sz="1800" dirty="0">
                <a:solidFill>
                  <a:srgbClr val="0070C0"/>
                </a:solidFill>
                <a:latin typeface="標楷體" panose="03000509000000000000" pitchFamily="65" charset="-120"/>
                <a:ea typeface="標楷體" panose="03000509000000000000" pitchFamily="65" charset="-120"/>
              </a:rPr>
              <a:t>29 </a:t>
            </a:r>
            <a:r>
              <a:rPr lang="zh-TW" altLang="en-US" sz="1800" dirty="0">
                <a:solidFill>
                  <a:srgbClr val="0070C0"/>
                </a:solidFill>
                <a:latin typeface="標楷體" panose="03000509000000000000" pitchFamily="65" charset="-120"/>
                <a:ea typeface="標楷體" panose="03000509000000000000" pitchFamily="65" charset="-120"/>
              </a:rPr>
              <a:t>條之精神，傳播在社會與文化方面有</a:t>
            </a:r>
          </a:p>
          <a:p>
            <a:pPr marL="0" indent="0">
              <a:buNone/>
              <a:defRPr/>
            </a:pPr>
            <a:r>
              <a:rPr lang="zh-TW" altLang="en-US" sz="1800" dirty="0">
                <a:solidFill>
                  <a:srgbClr val="0070C0"/>
                </a:solidFill>
                <a:latin typeface="標楷體" panose="03000509000000000000" pitchFamily="65" charset="-120"/>
                <a:ea typeface="標楷體" panose="03000509000000000000" pitchFamily="65" charset="-120"/>
              </a:rPr>
              <a:t>      益於兒童之資訊及資料；</a:t>
            </a:r>
          </a:p>
          <a:p>
            <a:pPr marL="0" indent="0">
              <a:buNone/>
              <a:defRPr/>
            </a:pPr>
            <a:r>
              <a:rPr lang="zh-TW" altLang="en-US" sz="1800" dirty="0">
                <a:solidFill>
                  <a:srgbClr val="0070C0"/>
                </a:solidFill>
                <a:latin typeface="標楷體" panose="03000509000000000000" pitchFamily="65" charset="-120"/>
                <a:ea typeface="標楷體" panose="03000509000000000000" pitchFamily="65" charset="-120"/>
              </a:rPr>
              <a:t> （</a:t>
            </a:r>
            <a:r>
              <a:rPr lang="en-US" altLang="zh-TW" sz="1800" dirty="0">
                <a:solidFill>
                  <a:srgbClr val="0070C0"/>
                </a:solidFill>
                <a:latin typeface="標楷體" panose="03000509000000000000" pitchFamily="65" charset="-120"/>
                <a:ea typeface="標楷體" panose="03000509000000000000" pitchFamily="65" charset="-120"/>
              </a:rPr>
              <a:t>b</a:t>
            </a:r>
            <a:r>
              <a:rPr lang="zh-TW" altLang="en-US" sz="1800" dirty="0">
                <a:solidFill>
                  <a:srgbClr val="0070C0"/>
                </a:solidFill>
                <a:latin typeface="標楷體" panose="03000509000000000000" pitchFamily="65" charset="-120"/>
                <a:ea typeface="標楷體" panose="03000509000000000000" pitchFamily="65" charset="-120"/>
              </a:rPr>
              <a:t>）鼓勵源自不同文化、國家與國際的資訊及資料，在此等資訊之產製</a:t>
            </a:r>
          </a:p>
          <a:p>
            <a:pPr marL="0" indent="0">
              <a:buNone/>
              <a:defRPr/>
            </a:pPr>
            <a:r>
              <a:rPr lang="zh-TW" altLang="en-US" sz="1800" dirty="0">
                <a:solidFill>
                  <a:srgbClr val="0070C0"/>
                </a:solidFill>
                <a:latin typeface="標楷體" panose="03000509000000000000" pitchFamily="65" charset="-120"/>
                <a:ea typeface="標楷體" panose="03000509000000000000" pitchFamily="65" charset="-120"/>
              </a:rPr>
              <a:t>      、交流與散播上進行國際合作；</a:t>
            </a:r>
          </a:p>
          <a:p>
            <a:pPr marL="0" indent="0">
              <a:buNone/>
              <a:defRPr/>
            </a:pPr>
            <a:r>
              <a:rPr lang="zh-TW" altLang="en-US" sz="1800" dirty="0">
                <a:solidFill>
                  <a:srgbClr val="0070C0"/>
                </a:solidFill>
                <a:latin typeface="標楷體" panose="03000509000000000000" pitchFamily="65" charset="-120"/>
                <a:ea typeface="標楷體" panose="03000509000000000000" pitchFamily="65" charset="-120"/>
              </a:rPr>
              <a:t> （</a:t>
            </a:r>
            <a:r>
              <a:rPr lang="en-US" altLang="zh-TW" sz="1800" dirty="0">
                <a:solidFill>
                  <a:srgbClr val="0070C0"/>
                </a:solidFill>
                <a:latin typeface="標楷體" panose="03000509000000000000" pitchFamily="65" charset="-120"/>
                <a:ea typeface="標楷體" panose="03000509000000000000" pitchFamily="65" charset="-120"/>
              </a:rPr>
              <a:t>c</a:t>
            </a:r>
            <a:r>
              <a:rPr lang="zh-TW" altLang="en-US" sz="1800" dirty="0">
                <a:solidFill>
                  <a:srgbClr val="0070C0"/>
                </a:solidFill>
                <a:latin typeface="標楷體" panose="03000509000000000000" pitchFamily="65" charset="-120"/>
                <a:ea typeface="標楷體" panose="03000509000000000000" pitchFamily="65" charset="-120"/>
              </a:rPr>
              <a:t>）鼓勵兒童讀物之出版及散播；</a:t>
            </a:r>
          </a:p>
          <a:p>
            <a:pPr marL="0" indent="0">
              <a:buNone/>
              <a:defRPr/>
            </a:pPr>
            <a:r>
              <a:rPr lang="zh-TW" altLang="en-US" sz="1800" dirty="0">
                <a:solidFill>
                  <a:srgbClr val="0070C0"/>
                </a:solidFill>
                <a:latin typeface="標楷體" panose="03000509000000000000" pitchFamily="65" charset="-120"/>
                <a:ea typeface="標楷體" panose="03000509000000000000" pitchFamily="65" charset="-120"/>
              </a:rPr>
              <a:t> （</a:t>
            </a:r>
            <a:r>
              <a:rPr lang="en-US" altLang="zh-TW" sz="1800" dirty="0">
                <a:solidFill>
                  <a:srgbClr val="0070C0"/>
                </a:solidFill>
                <a:latin typeface="標楷體" panose="03000509000000000000" pitchFamily="65" charset="-120"/>
                <a:ea typeface="標楷體" panose="03000509000000000000" pitchFamily="65" charset="-120"/>
              </a:rPr>
              <a:t>d</a:t>
            </a:r>
            <a:r>
              <a:rPr lang="zh-TW" altLang="en-US" sz="1800" dirty="0">
                <a:solidFill>
                  <a:srgbClr val="0070C0"/>
                </a:solidFill>
                <a:latin typeface="標楷體" panose="03000509000000000000" pitchFamily="65" charset="-120"/>
                <a:ea typeface="標楷體" panose="03000509000000000000" pitchFamily="65" charset="-120"/>
              </a:rPr>
              <a:t>）鼓勵大眾傳播媒體對少數族群或原住民兒童在語言方面之需要，予</a:t>
            </a:r>
          </a:p>
          <a:p>
            <a:pPr marL="0" indent="0">
              <a:buNone/>
              <a:defRPr/>
            </a:pPr>
            <a:r>
              <a:rPr lang="zh-TW" altLang="en-US" sz="1800" dirty="0">
                <a:solidFill>
                  <a:srgbClr val="0070C0"/>
                </a:solidFill>
                <a:latin typeface="標楷體" panose="03000509000000000000" pitchFamily="65" charset="-120"/>
                <a:ea typeface="標楷體" panose="03000509000000000000" pitchFamily="65" charset="-120"/>
              </a:rPr>
              <a:t>      以特別關注；</a:t>
            </a:r>
          </a:p>
          <a:p>
            <a:pPr marL="0" indent="0">
              <a:buNone/>
              <a:defRPr/>
            </a:pPr>
            <a:r>
              <a:rPr lang="zh-TW" altLang="en-US" sz="1800" dirty="0">
                <a:solidFill>
                  <a:srgbClr val="0070C0"/>
                </a:solidFill>
                <a:latin typeface="標楷體" panose="03000509000000000000" pitchFamily="65" charset="-120"/>
                <a:ea typeface="標楷體" panose="03000509000000000000" pitchFamily="65" charset="-120"/>
              </a:rPr>
              <a:t> （</a:t>
            </a:r>
            <a:r>
              <a:rPr lang="en-US" altLang="zh-TW" sz="1800" dirty="0">
                <a:solidFill>
                  <a:srgbClr val="0070C0"/>
                </a:solidFill>
                <a:latin typeface="標楷體" panose="03000509000000000000" pitchFamily="65" charset="-120"/>
                <a:ea typeface="標楷體" panose="03000509000000000000" pitchFamily="65" charset="-120"/>
              </a:rPr>
              <a:t>e</a:t>
            </a:r>
            <a:r>
              <a:rPr lang="zh-TW" altLang="en-US" sz="1800" dirty="0">
                <a:solidFill>
                  <a:srgbClr val="0070C0"/>
                </a:solidFill>
                <a:latin typeface="標楷體" panose="03000509000000000000" pitchFamily="65" charset="-120"/>
                <a:ea typeface="標楷體" panose="03000509000000000000" pitchFamily="65" charset="-120"/>
              </a:rPr>
              <a:t>）參考第 </a:t>
            </a:r>
            <a:r>
              <a:rPr lang="en-US" altLang="zh-TW" sz="1800" dirty="0">
                <a:solidFill>
                  <a:srgbClr val="0070C0"/>
                </a:solidFill>
                <a:latin typeface="標楷體" panose="03000509000000000000" pitchFamily="65" charset="-120"/>
                <a:ea typeface="標楷體" panose="03000509000000000000" pitchFamily="65" charset="-120"/>
              </a:rPr>
              <a:t>13 </a:t>
            </a:r>
            <a:r>
              <a:rPr lang="zh-TW" altLang="en-US" sz="1800" dirty="0">
                <a:solidFill>
                  <a:srgbClr val="0070C0"/>
                </a:solidFill>
                <a:latin typeface="標楷體" panose="03000509000000000000" pitchFamily="65" charset="-120"/>
                <a:ea typeface="標楷體" panose="03000509000000000000" pitchFamily="65" charset="-120"/>
              </a:rPr>
              <a:t>條及第 </a:t>
            </a:r>
            <a:r>
              <a:rPr lang="en-US" altLang="zh-TW" sz="1800" dirty="0">
                <a:solidFill>
                  <a:srgbClr val="0070C0"/>
                </a:solidFill>
                <a:latin typeface="標楷體" panose="03000509000000000000" pitchFamily="65" charset="-120"/>
                <a:ea typeface="標楷體" panose="03000509000000000000" pitchFamily="65" charset="-120"/>
              </a:rPr>
              <a:t>18 </a:t>
            </a:r>
            <a:r>
              <a:rPr lang="zh-TW" altLang="en-US" sz="1800" dirty="0">
                <a:solidFill>
                  <a:srgbClr val="0070C0"/>
                </a:solidFill>
                <a:latin typeface="標楷體" panose="03000509000000000000" pitchFamily="65" charset="-120"/>
                <a:ea typeface="標楷體" panose="03000509000000000000" pitchFamily="65" charset="-120"/>
              </a:rPr>
              <a:t>條之規定，鼓勵發展適當準則，以保護兒童</a:t>
            </a:r>
          </a:p>
          <a:p>
            <a:pPr marL="0" indent="0">
              <a:buNone/>
              <a:defRPr/>
            </a:pPr>
            <a:r>
              <a:rPr lang="zh-TW" altLang="en-US" sz="1800" dirty="0">
                <a:solidFill>
                  <a:srgbClr val="0070C0"/>
                </a:solidFill>
                <a:latin typeface="標楷體" panose="03000509000000000000" pitchFamily="65" charset="-120"/>
                <a:ea typeface="標楷體" panose="03000509000000000000" pitchFamily="65" charset="-120"/>
              </a:rPr>
              <a:t>      免於受有損其福祉之資訊及資料之傷害。</a:t>
            </a:r>
          </a:p>
          <a:p>
            <a:pPr>
              <a:defRPr/>
            </a:pPr>
            <a:endParaRPr lang="en-US" altLang="zh-TW" sz="1800" b="1" dirty="0">
              <a:solidFill>
                <a:srgbClr val="0070C0"/>
              </a:solidFill>
              <a:latin typeface="標楷體" panose="03000509000000000000" pitchFamily="65" charset="-120"/>
              <a:ea typeface="標楷體" panose="03000509000000000000" pitchFamily="65" charset="-120"/>
            </a:endParaRPr>
          </a:p>
          <a:p>
            <a:pPr>
              <a:defRPr/>
            </a:pPr>
            <a:endParaRPr lang="en-US" altLang="zh-TW" sz="2400" b="1" dirty="0">
              <a:solidFill>
                <a:srgbClr val="0070C0"/>
              </a:solidFill>
              <a:latin typeface="標楷體" panose="03000509000000000000" pitchFamily="65" charset="-120"/>
              <a:ea typeface="標楷體" panose="03000509000000000000" pitchFamily="65" charset="-120"/>
            </a:endParaRPr>
          </a:p>
          <a:p>
            <a:pPr marL="0" indent="0">
              <a:buFont typeface="Arial" panose="020B0604020202020204" pitchFamily="34" charset="0"/>
              <a:buNone/>
              <a:defRPr/>
            </a:pPr>
            <a:endParaRPr lang="en-US" altLang="zh-TW" sz="2400" dirty="0">
              <a:solidFill>
                <a:srgbClr val="0070C0"/>
              </a:solidFill>
              <a:latin typeface="標楷體" panose="03000509000000000000" pitchFamily="65" charset="-120"/>
              <a:ea typeface="標楷體" panose="03000509000000000000" pitchFamily="65" charset="-12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a:extLst>
              <a:ext uri="{FF2B5EF4-FFF2-40B4-BE49-F238E27FC236}">
                <a16:creationId xmlns:a16="http://schemas.microsoft.com/office/drawing/2014/main" id="{FF02AE4D-DA9B-4CF0-9993-A303FDD0C993}"/>
              </a:ext>
            </a:extLst>
          </p:cNvPr>
          <p:cNvSpPr txBox="1">
            <a:spLocks/>
          </p:cNvSpPr>
          <p:nvPr/>
        </p:nvSpPr>
        <p:spPr bwMode="auto">
          <a:xfrm>
            <a:off x="442943" y="1844824"/>
            <a:ext cx="8258114"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r>
              <a:rPr kumimoji="0" lang="zh-TW" altLang="en-US" dirty="0">
                <a:solidFill>
                  <a:srgbClr val="7030A0"/>
                </a:solidFill>
                <a:latin typeface="標楷體" panose="03000509000000000000" pitchFamily="65" charset="-120"/>
                <a:ea typeface="標楷體" panose="03000509000000000000" pitchFamily="65" charset="-120"/>
              </a:rPr>
              <a:t>國家報告結論性</a:t>
            </a:r>
            <a:r>
              <a:rPr kumimoji="0" lang="zh-TW" altLang="en-US" dirty="0" smtClean="0">
                <a:solidFill>
                  <a:srgbClr val="7030A0"/>
                </a:solidFill>
                <a:latin typeface="標楷體" panose="03000509000000000000" pitchFamily="65" charset="-120"/>
                <a:ea typeface="標楷體" panose="03000509000000000000" pitchFamily="65" charset="-120"/>
              </a:rPr>
              <a:t>意見</a:t>
            </a:r>
            <a:endParaRPr kumimoji="0" lang="en-US" altLang="zh-TW" dirty="0" smtClean="0">
              <a:solidFill>
                <a:srgbClr val="7030A0"/>
              </a:solidFill>
              <a:latin typeface="標楷體" panose="03000509000000000000" pitchFamily="65" charset="-120"/>
              <a:ea typeface="標楷體" panose="03000509000000000000" pitchFamily="65" charset="-120"/>
            </a:endParaRPr>
          </a:p>
          <a:p>
            <a:r>
              <a:rPr kumimoji="0" lang="zh-TW" altLang="en-US" dirty="0" smtClean="0">
                <a:solidFill>
                  <a:srgbClr val="7030A0"/>
                </a:solidFill>
                <a:latin typeface="標楷體" panose="03000509000000000000" pitchFamily="65" charset="-120"/>
                <a:ea typeface="標楷體" panose="03000509000000000000" pitchFamily="65" charset="-120"/>
              </a:rPr>
              <a:t>行動回</a:t>
            </a:r>
            <a:r>
              <a:rPr kumimoji="0" lang="zh-TW" altLang="en-US" dirty="0">
                <a:solidFill>
                  <a:srgbClr val="7030A0"/>
                </a:solidFill>
                <a:latin typeface="標楷體" panose="03000509000000000000" pitchFamily="65" charset="-120"/>
                <a:ea typeface="標楷體" panose="03000509000000000000" pitchFamily="65" charset="-120"/>
              </a:rPr>
              <a:t>應</a:t>
            </a:r>
            <a:r>
              <a:rPr kumimoji="0" lang="zh-TW" altLang="en-US" dirty="0" smtClean="0">
                <a:solidFill>
                  <a:srgbClr val="7030A0"/>
                </a:solidFill>
                <a:latin typeface="標楷體" panose="03000509000000000000" pitchFamily="65" charset="-120"/>
                <a:ea typeface="標楷體" panose="03000509000000000000" pitchFamily="65" charset="-120"/>
              </a:rPr>
              <a:t>與</a:t>
            </a:r>
            <a:r>
              <a:rPr kumimoji="0" lang="zh-TW" altLang="en-US" dirty="0">
                <a:solidFill>
                  <a:srgbClr val="7030A0"/>
                </a:solidFill>
                <a:latin typeface="標楷體" panose="03000509000000000000" pitchFamily="65" charset="-120"/>
                <a:ea typeface="標楷體" panose="03000509000000000000" pitchFamily="65" charset="-120"/>
              </a:rPr>
              <a:t>服務</a:t>
            </a:r>
            <a:r>
              <a:rPr kumimoji="0" lang="zh-TW" altLang="en-US" dirty="0" smtClean="0">
                <a:solidFill>
                  <a:srgbClr val="7030A0"/>
                </a:solidFill>
                <a:latin typeface="標楷體" panose="03000509000000000000" pitchFamily="65" charset="-120"/>
                <a:ea typeface="標楷體" panose="03000509000000000000" pitchFamily="65" charset="-120"/>
              </a:rPr>
              <a:t>檢視</a:t>
            </a:r>
            <a:endParaRPr kumimoji="0" lang="zh-TW" altLang="en-US" dirty="0">
              <a:solidFill>
                <a:srgbClr val="7030A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6844614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副標題 2">
            <a:extLst>
              <a:ext uri="{FF2B5EF4-FFF2-40B4-BE49-F238E27FC236}">
                <a16:creationId xmlns:a16="http://schemas.microsoft.com/office/drawing/2014/main" id="{7391B8FA-3E24-4DA2-8E23-C20B2BA47646}"/>
              </a:ext>
            </a:extLst>
          </p:cNvPr>
          <p:cNvSpPr txBox="1">
            <a:spLocks/>
          </p:cNvSpPr>
          <p:nvPr/>
        </p:nvSpPr>
        <p:spPr bwMode="auto">
          <a:xfrm>
            <a:off x="971600" y="2636912"/>
            <a:ext cx="7572315"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kumimoji="0" lang="en-US" altLang="zh-TW" sz="4000" dirty="0" smtClean="0">
                <a:solidFill>
                  <a:srgbClr val="002060"/>
                </a:solidFill>
                <a:latin typeface="標楷體" panose="03000509000000000000" pitchFamily="65" charset="-120"/>
                <a:ea typeface="標楷體" panose="03000509000000000000" pitchFamily="65" charset="-120"/>
                <a:cs typeface="+mj-cs"/>
              </a:rPr>
              <a:t>--</a:t>
            </a:r>
            <a:r>
              <a:rPr kumimoji="0" lang="zh-TW" altLang="en-US" sz="4000" dirty="0" smtClean="0">
                <a:solidFill>
                  <a:srgbClr val="002060"/>
                </a:solidFill>
                <a:latin typeface="標楷體" panose="03000509000000000000" pitchFamily="65" charset="-120"/>
                <a:ea typeface="標楷體" panose="03000509000000000000" pitchFamily="65" charset="-120"/>
                <a:cs typeface="+mj-cs"/>
              </a:rPr>
              <a:t>第一次國家</a:t>
            </a:r>
            <a:r>
              <a:rPr kumimoji="0" lang="zh-TW" altLang="en-US" sz="4000" dirty="0">
                <a:solidFill>
                  <a:srgbClr val="002060"/>
                </a:solidFill>
                <a:latin typeface="標楷體" panose="03000509000000000000" pitchFamily="65" charset="-120"/>
                <a:ea typeface="標楷體" panose="03000509000000000000" pitchFamily="65" charset="-120"/>
                <a:cs typeface="+mj-cs"/>
              </a:rPr>
              <a:t>報告結論性意見</a:t>
            </a:r>
            <a:r>
              <a:rPr kumimoji="0" lang="en-US" altLang="zh-TW" sz="4000" dirty="0">
                <a:solidFill>
                  <a:srgbClr val="002060"/>
                </a:solidFill>
                <a:latin typeface="標楷體" panose="03000509000000000000" pitchFamily="65" charset="-120"/>
                <a:ea typeface="標楷體" panose="03000509000000000000" pitchFamily="65" charset="-120"/>
                <a:cs typeface="+mj-cs"/>
              </a:rPr>
              <a:t>--</a:t>
            </a:r>
            <a:endParaRPr kumimoji="0" lang="zh-TW" altLang="en-US" sz="4000" dirty="0">
              <a:solidFill>
                <a:srgbClr val="002060"/>
              </a:solidFill>
              <a:latin typeface="標楷體" panose="03000509000000000000" pitchFamily="65" charset="-120"/>
              <a:ea typeface="標楷體" panose="03000509000000000000" pitchFamily="65" charset="-120"/>
              <a:cs typeface="+mj-cs"/>
            </a:endParaRPr>
          </a:p>
        </p:txBody>
      </p:sp>
    </p:spTree>
    <p:extLst>
      <p:ext uri="{BB962C8B-B14F-4D97-AF65-F5344CB8AC3E}">
        <p14:creationId xmlns:p14="http://schemas.microsoft.com/office/powerpoint/2010/main" val="12831764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44B0225-8054-492E-84B7-E277F6968F85}"/>
              </a:ext>
            </a:extLst>
          </p:cNvPr>
          <p:cNvSpPr>
            <a:spLocks noGrp="1"/>
          </p:cNvSpPr>
          <p:nvPr>
            <p:ph type="title"/>
          </p:nvPr>
        </p:nvSpPr>
        <p:spPr>
          <a:xfrm>
            <a:off x="457200" y="457200"/>
            <a:ext cx="8229600" cy="1143000"/>
          </a:xfrm>
        </p:spPr>
        <p:txBody>
          <a:bodyPr/>
          <a:lstStyle/>
          <a:p>
            <a:r>
              <a:rPr lang="zh-TW" altLang="en-US" sz="4000" dirty="0" smtClean="0">
                <a:solidFill>
                  <a:srgbClr val="7030A0"/>
                </a:solidFill>
                <a:latin typeface="標楷體" panose="03000509000000000000" pitchFamily="65" charset="-120"/>
                <a:ea typeface="標楷體" panose="03000509000000000000" pitchFamily="65" charset="-120"/>
              </a:rPr>
              <a:t>對</a:t>
            </a:r>
            <a:r>
              <a:rPr lang="zh-TW" altLang="en-US" sz="4000" dirty="0">
                <a:solidFill>
                  <a:srgbClr val="7030A0"/>
                </a:solidFill>
                <a:latin typeface="標楷體" panose="03000509000000000000" pitchFamily="65" charset="-120"/>
                <a:ea typeface="標楷體" panose="03000509000000000000" pitchFamily="65" charset="-120"/>
              </a:rPr>
              <a:t>兒權落實建議</a:t>
            </a:r>
          </a:p>
        </p:txBody>
      </p:sp>
      <p:sp>
        <p:nvSpPr>
          <p:cNvPr id="3" name="內容版面配置區 2">
            <a:extLst>
              <a:ext uri="{FF2B5EF4-FFF2-40B4-BE49-F238E27FC236}">
                <a16:creationId xmlns:a16="http://schemas.microsoft.com/office/drawing/2014/main" id="{16227AA5-13E6-4755-BDEC-D445874B2898}"/>
              </a:ext>
            </a:extLst>
          </p:cNvPr>
          <p:cNvSpPr>
            <a:spLocks noGrp="1"/>
          </p:cNvSpPr>
          <p:nvPr>
            <p:ph idx="1"/>
          </p:nvPr>
        </p:nvSpPr>
        <p:spPr>
          <a:xfrm>
            <a:off x="457200" y="1600200"/>
            <a:ext cx="8229600" cy="4709120"/>
          </a:xfrm>
        </p:spPr>
        <p:txBody>
          <a:bodyPr/>
          <a:lstStyle/>
          <a:p>
            <a:pPr marL="0" indent="0">
              <a:buNone/>
            </a:pPr>
            <a:r>
              <a:rPr lang="zh-TW" altLang="en-US" sz="1800" dirty="0">
                <a:solidFill>
                  <a:srgbClr val="7030A0"/>
                </a:solidFill>
                <a:latin typeface="標楷體" panose="03000509000000000000" pitchFamily="65" charset="-120"/>
                <a:ea typeface="標楷體" panose="03000509000000000000" pitchFamily="65" charset="-120"/>
              </a:rPr>
              <a:t>一</a:t>
            </a:r>
            <a:r>
              <a:rPr lang="zh-TW" altLang="en-US" sz="1800" dirty="0">
                <a:solidFill>
                  <a:srgbClr val="7030A0"/>
                </a:solidFill>
                <a:latin typeface="PMingLiU" panose="02020500000000000000" pitchFamily="18" charset="-120"/>
                <a:ea typeface="PMingLiU" panose="02020500000000000000" pitchFamily="18" charset="-120"/>
              </a:rPr>
              <a:t>、</a:t>
            </a:r>
            <a:r>
              <a:rPr lang="zh-TW" altLang="en-US" sz="1800" dirty="0">
                <a:solidFill>
                  <a:srgbClr val="7030A0"/>
                </a:solidFill>
                <a:latin typeface="標楷體" panose="03000509000000000000" pitchFamily="65" charset="-120"/>
                <a:ea typeface="標楷體" panose="03000509000000000000" pitchFamily="65" charset="-120"/>
              </a:rPr>
              <a:t>依據兒童權利公約</a:t>
            </a:r>
            <a:r>
              <a:rPr lang="en-US" altLang="zh-TW" sz="1800" dirty="0">
                <a:solidFill>
                  <a:srgbClr val="7030A0"/>
                </a:solidFill>
                <a:latin typeface="標楷體" panose="03000509000000000000" pitchFamily="65" charset="-120"/>
                <a:ea typeface="標楷體" panose="03000509000000000000" pitchFamily="65" charset="-120"/>
              </a:rPr>
              <a:t>(CRC)</a:t>
            </a:r>
            <a:r>
              <a:rPr lang="zh-TW" altLang="en-US" sz="1800" dirty="0">
                <a:solidFill>
                  <a:srgbClr val="7030A0"/>
                </a:solidFill>
                <a:latin typeface="標楷體" panose="03000509000000000000" pitchFamily="65" charset="-120"/>
                <a:ea typeface="標楷體" panose="03000509000000000000" pitchFamily="65" charset="-120"/>
              </a:rPr>
              <a:t>首次國家報告審查流程</a:t>
            </a:r>
            <a:endParaRPr lang="en-US" altLang="zh-TW" sz="1800" dirty="0">
              <a:solidFill>
                <a:srgbClr val="7030A0"/>
              </a:solidFill>
              <a:latin typeface="標楷體" panose="03000509000000000000" pitchFamily="65" charset="-120"/>
              <a:ea typeface="標楷體" panose="03000509000000000000" pitchFamily="65" charset="-120"/>
            </a:endParaRPr>
          </a:p>
          <a:p>
            <a:pPr marL="0" indent="0">
              <a:buNone/>
            </a:pPr>
            <a:r>
              <a:rPr lang="zh-TW" altLang="en-US" sz="1800" dirty="0">
                <a:solidFill>
                  <a:srgbClr val="7030A0"/>
                </a:solidFill>
                <a:latin typeface="標楷體" panose="03000509000000000000" pitchFamily="65" charset="-120"/>
                <a:ea typeface="標楷體" panose="03000509000000000000" pitchFamily="65" charset="-120"/>
              </a:rPr>
              <a:t>二</a:t>
            </a:r>
            <a:r>
              <a:rPr lang="zh-TW" altLang="en-US" sz="1800" dirty="0">
                <a:solidFill>
                  <a:srgbClr val="7030A0"/>
                </a:solidFill>
                <a:latin typeface="PMingLiU" panose="02020500000000000000" pitchFamily="18" charset="-120"/>
                <a:ea typeface="PMingLiU" panose="02020500000000000000" pitchFamily="18" charset="-120"/>
              </a:rPr>
              <a:t>、</a:t>
            </a:r>
            <a:r>
              <a:rPr lang="zh-TW" altLang="en-US" sz="1800" dirty="0">
                <a:solidFill>
                  <a:srgbClr val="7030A0"/>
                </a:solidFill>
                <a:latin typeface="標楷體" panose="03000509000000000000" pitchFamily="65" charset="-120"/>
                <a:ea typeface="標楷體" panose="03000509000000000000" pitchFamily="65" charset="-120"/>
              </a:rPr>
              <a:t>國際審查結論性意見</a:t>
            </a:r>
            <a:endParaRPr lang="en-US" altLang="zh-TW" sz="1800" dirty="0">
              <a:solidFill>
                <a:srgbClr val="7030A0"/>
              </a:solidFill>
              <a:latin typeface="標楷體" panose="03000509000000000000" pitchFamily="65" charset="-120"/>
              <a:ea typeface="標楷體" panose="03000509000000000000" pitchFamily="65" charset="-120"/>
            </a:endParaRPr>
          </a:p>
          <a:p>
            <a:pPr marL="0" indent="0">
              <a:buNone/>
            </a:pPr>
            <a:r>
              <a:rPr lang="en-US" altLang="zh-TW" sz="1800" dirty="0">
                <a:solidFill>
                  <a:srgbClr val="7030A0"/>
                </a:solidFill>
                <a:latin typeface="標楷體" panose="03000509000000000000" pitchFamily="65" charset="-120"/>
                <a:ea typeface="標楷體" panose="03000509000000000000" pitchFamily="65" charset="-120"/>
              </a:rPr>
              <a:t>1.</a:t>
            </a:r>
            <a:r>
              <a:rPr lang="zh-TW" altLang="en-US" sz="1800" dirty="0">
                <a:solidFill>
                  <a:srgbClr val="7030A0"/>
                </a:solidFill>
                <a:latin typeface="標楷體" panose="03000509000000000000" pitchFamily="65" charset="-120"/>
                <a:ea typeface="標楷體" panose="03000509000000000000" pitchFamily="65" charset="-120"/>
              </a:rPr>
              <a:t>共</a:t>
            </a:r>
            <a:r>
              <a:rPr lang="en-US" altLang="zh-TW" sz="1800" dirty="0">
                <a:solidFill>
                  <a:srgbClr val="7030A0"/>
                </a:solidFill>
                <a:latin typeface="標楷體" panose="03000509000000000000" pitchFamily="65" charset="-120"/>
                <a:ea typeface="標楷體" panose="03000509000000000000" pitchFamily="65" charset="-120"/>
              </a:rPr>
              <a:t>98</a:t>
            </a:r>
            <a:r>
              <a:rPr lang="zh-TW" altLang="en-US" sz="1800" dirty="0">
                <a:solidFill>
                  <a:srgbClr val="7030A0"/>
                </a:solidFill>
                <a:latin typeface="標楷體" panose="03000509000000000000" pitchFamily="65" charset="-120"/>
                <a:ea typeface="標楷體" panose="03000509000000000000" pitchFamily="65" charset="-120"/>
              </a:rPr>
              <a:t>點結論性意見</a:t>
            </a:r>
            <a:r>
              <a:rPr lang="en-US" altLang="zh-TW" sz="1800" dirty="0">
                <a:solidFill>
                  <a:srgbClr val="7030A0"/>
                </a:solidFill>
                <a:latin typeface="標楷體" panose="03000509000000000000" pitchFamily="65" charset="-120"/>
                <a:ea typeface="標楷體" panose="03000509000000000000" pitchFamily="65" charset="-120"/>
              </a:rPr>
              <a:t>(</a:t>
            </a:r>
            <a:r>
              <a:rPr lang="zh-TW" altLang="en-US" sz="1800" dirty="0">
                <a:solidFill>
                  <a:srgbClr val="7030A0"/>
                </a:solidFill>
                <a:latin typeface="標楷體" panose="03000509000000000000" pitchFamily="65" charset="-120"/>
                <a:ea typeface="標楷體" panose="03000509000000000000" pitchFamily="65" charset="-120"/>
              </a:rPr>
              <a:t>詳見</a:t>
            </a:r>
            <a:r>
              <a:rPr lang="en-US" altLang="zh-TW" sz="1800" dirty="0">
                <a:solidFill>
                  <a:srgbClr val="7030A0"/>
                </a:solidFill>
                <a:latin typeface="標楷體" panose="03000509000000000000" pitchFamily="65" charset="-120"/>
                <a:ea typeface="標楷體" panose="03000509000000000000" pitchFamily="65" charset="-120"/>
              </a:rPr>
              <a:t>CRC</a:t>
            </a:r>
            <a:r>
              <a:rPr lang="zh-TW" altLang="en-US" sz="1800" dirty="0">
                <a:solidFill>
                  <a:srgbClr val="7030A0"/>
                </a:solidFill>
                <a:latin typeface="標楷體" panose="03000509000000000000" pitchFamily="65" charset="-120"/>
                <a:ea typeface="標楷體" panose="03000509000000000000" pitchFamily="65" charset="-120"/>
              </a:rPr>
              <a:t>資訊網 </a:t>
            </a:r>
            <a:r>
              <a:rPr lang="en-US" altLang="zh-TW" sz="1800" dirty="0">
                <a:solidFill>
                  <a:srgbClr val="7030A0"/>
                </a:solidFill>
                <a:latin typeface="標楷體" panose="03000509000000000000" pitchFamily="65" charset="-120"/>
                <a:ea typeface="標楷體" panose="03000509000000000000" pitchFamily="65" charset="-120"/>
              </a:rPr>
              <a:t>http://crc.sfaa.gov.tw/crc_front/)</a:t>
            </a:r>
          </a:p>
          <a:p>
            <a:pPr marL="0" indent="0">
              <a:buNone/>
            </a:pPr>
            <a:r>
              <a:rPr lang="en-US" altLang="zh-TW" sz="1800" dirty="0">
                <a:solidFill>
                  <a:srgbClr val="7030A0"/>
                </a:solidFill>
                <a:latin typeface="標楷體" panose="03000509000000000000" pitchFamily="65" charset="-120"/>
                <a:ea typeface="標楷體" panose="03000509000000000000" pitchFamily="65" charset="-120"/>
              </a:rPr>
              <a:t>2.</a:t>
            </a:r>
            <a:r>
              <a:rPr lang="zh-TW" altLang="en-US" sz="1800" dirty="0">
                <a:solidFill>
                  <a:srgbClr val="7030A0"/>
                </a:solidFill>
                <a:latin typeface="標楷體" panose="03000509000000000000" pitchFamily="65" charset="-120"/>
                <a:ea typeface="標楷體" panose="03000509000000000000" pitchFamily="65" charset="-120"/>
              </a:rPr>
              <a:t>結論性意見共分三部分</a:t>
            </a:r>
            <a:r>
              <a:rPr lang="zh-TW" altLang="en-US" sz="1800" dirty="0">
                <a:solidFill>
                  <a:srgbClr val="7030A0"/>
                </a:solidFill>
                <a:latin typeface="PMingLiU" panose="02020500000000000000" pitchFamily="18" charset="-120"/>
                <a:ea typeface="PMingLiU" panose="02020500000000000000" pitchFamily="18" charset="-120"/>
              </a:rPr>
              <a:t>：</a:t>
            </a:r>
            <a:endParaRPr lang="en-US" altLang="zh-TW" sz="1800" dirty="0">
              <a:solidFill>
                <a:srgbClr val="7030A0"/>
              </a:solidFill>
              <a:latin typeface="PMingLiU" panose="02020500000000000000" pitchFamily="18" charset="-120"/>
              <a:ea typeface="PMingLiU" panose="02020500000000000000" pitchFamily="18" charset="-120"/>
            </a:endParaRPr>
          </a:p>
          <a:p>
            <a:pPr marL="0" indent="0">
              <a:buNone/>
            </a:pPr>
            <a:r>
              <a:rPr lang="zh-TW" altLang="en-US" sz="1800" dirty="0">
                <a:solidFill>
                  <a:srgbClr val="7030A0"/>
                </a:solidFill>
                <a:latin typeface="標楷體" panose="03000509000000000000" pitchFamily="65" charset="-120"/>
                <a:ea typeface="標楷體" panose="03000509000000000000" pitchFamily="65" charset="-120"/>
              </a:rPr>
              <a:t>  </a:t>
            </a:r>
            <a:r>
              <a:rPr lang="en-US" altLang="zh-TW" sz="1800" dirty="0">
                <a:solidFill>
                  <a:srgbClr val="7030A0"/>
                </a:solidFill>
                <a:latin typeface="標楷體" panose="03000509000000000000" pitchFamily="65" charset="-120"/>
                <a:ea typeface="標楷體" panose="03000509000000000000" pitchFamily="65" charset="-120"/>
              </a:rPr>
              <a:t>(1)</a:t>
            </a:r>
            <a:r>
              <a:rPr lang="zh-TW" altLang="en-US" sz="1800" dirty="0">
                <a:solidFill>
                  <a:srgbClr val="7030A0"/>
                </a:solidFill>
                <a:latin typeface="標楷體" panose="03000509000000000000" pitchFamily="65" charset="-120"/>
                <a:ea typeface="標楷體" panose="03000509000000000000" pitchFamily="65" charset="-120"/>
              </a:rPr>
              <a:t>第一部分為前言</a:t>
            </a:r>
            <a:r>
              <a:rPr lang="en-US" altLang="zh-TW" sz="1800" dirty="0">
                <a:solidFill>
                  <a:srgbClr val="7030A0"/>
                </a:solidFill>
                <a:latin typeface="標楷體" panose="03000509000000000000" pitchFamily="65" charset="-120"/>
                <a:ea typeface="標楷體" panose="03000509000000000000" pitchFamily="65" charset="-120"/>
              </a:rPr>
              <a:t>(</a:t>
            </a:r>
            <a:r>
              <a:rPr lang="zh-TW" altLang="en-US" sz="1800" dirty="0">
                <a:solidFill>
                  <a:srgbClr val="7030A0"/>
                </a:solidFill>
                <a:latin typeface="標楷體" panose="03000509000000000000" pitchFamily="65" charset="-120"/>
                <a:ea typeface="標楷體" panose="03000509000000000000" pitchFamily="65" charset="-120"/>
              </a:rPr>
              <a:t>共</a:t>
            </a:r>
            <a:r>
              <a:rPr lang="en-US" altLang="zh-TW" sz="1800" dirty="0">
                <a:solidFill>
                  <a:srgbClr val="7030A0"/>
                </a:solidFill>
                <a:latin typeface="標楷體" panose="03000509000000000000" pitchFamily="65" charset="-120"/>
                <a:ea typeface="標楷體" panose="03000509000000000000" pitchFamily="65" charset="-120"/>
              </a:rPr>
              <a:t>6</a:t>
            </a:r>
            <a:r>
              <a:rPr lang="zh-TW" altLang="en-US" sz="1800" dirty="0">
                <a:solidFill>
                  <a:srgbClr val="7030A0"/>
                </a:solidFill>
                <a:latin typeface="標楷體" panose="03000509000000000000" pitchFamily="65" charset="-120"/>
                <a:ea typeface="標楷體" panose="03000509000000000000" pitchFamily="65" charset="-120"/>
              </a:rPr>
              <a:t>點</a:t>
            </a:r>
            <a:r>
              <a:rPr lang="en-US" altLang="zh-TW" sz="1800" dirty="0">
                <a:solidFill>
                  <a:srgbClr val="7030A0"/>
                </a:solidFill>
                <a:latin typeface="標楷體" panose="03000509000000000000" pitchFamily="65" charset="-120"/>
                <a:ea typeface="標楷體" panose="03000509000000000000" pitchFamily="65" charset="-120"/>
              </a:rPr>
              <a:t>)</a:t>
            </a:r>
          </a:p>
          <a:p>
            <a:pPr marL="0" indent="0">
              <a:buNone/>
            </a:pPr>
            <a:r>
              <a:rPr lang="zh-TW" altLang="en-US" sz="1800" dirty="0">
                <a:solidFill>
                  <a:srgbClr val="7030A0"/>
                </a:solidFill>
                <a:latin typeface="標楷體" panose="03000509000000000000" pitchFamily="65" charset="-120"/>
                <a:ea typeface="標楷體" panose="03000509000000000000" pitchFamily="65" charset="-120"/>
              </a:rPr>
              <a:t>  </a:t>
            </a:r>
            <a:r>
              <a:rPr lang="en-US" altLang="zh-TW" sz="1800" dirty="0">
                <a:solidFill>
                  <a:srgbClr val="7030A0"/>
                </a:solidFill>
                <a:latin typeface="標楷體" panose="03000509000000000000" pitchFamily="65" charset="-120"/>
                <a:ea typeface="標楷體" panose="03000509000000000000" pitchFamily="65" charset="-120"/>
              </a:rPr>
              <a:t>(2)</a:t>
            </a:r>
            <a:r>
              <a:rPr lang="zh-TW" altLang="en-US" sz="1800" dirty="0">
                <a:solidFill>
                  <a:srgbClr val="7030A0"/>
                </a:solidFill>
                <a:latin typeface="標楷體" panose="03000509000000000000" pitchFamily="65" charset="-120"/>
                <a:ea typeface="標楷體" panose="03000509000000000000" pitchFamily="65" charset="-120"/>
              </a:rPr>
              <a:t>第二部分為承認之國際人權公約</a:t>
            </a:r>
            <a:r>
              <a:rPr lang="en-US" altLang="zh-TW" sz="1800" dirty="0">
                <a:solidFill>
                  <a:srgbClr val="7030A0"/>
                </a:solidFill>
                <a:latin typeface="標楷體" panose="03000509000000000000" pitchFamily="65" charset="-120"/>
                <a:ea typeface="標楷體" panose="03000509000000000000" pitchFamily="65" charset="-120"/>
              </a:rPr>
              <a:t>(</a:t>
            </a:r>
            <a:r>
              <a:rPr lang="zh-TW" altLang="en-US" sz="1800" dirty="0">
                <a:solidFill>
                  <a:srgbClr val="7030A0"/>
                </a:solidFill>
                <a:latin typeface="標楷體" panose="03000509000000000000" pitchFamily="65" charset="-120"/>
                <a:ea typeface="標楷體" panose="03000509000000000000" pitchFamily="65" charset="-120"/>
              </a:rPr>
              <a:t>共</a:t>
            </a:r>
            <a:r>
              <a:rPr lang="en-US" altLang="zh-TW" sz="1800" dirty="0">
                <a:solidFill>
                  <a:srgbClr val="7030A0"/>
                </a:solidFill>
                <a:latin typeface="標楷體" panose="03000509000000000000" pitchFamily="65" charset="-120"/>
                <a:ea typeface="標楷體" panose="03000509000000000000" pitchFamily="65" charset="-120"/>
              </a:rPr>
              <a:t>1</a:t>
            </a:r>
            <a:r>
              <a:rPr lang="zh-TW" altLang="en-US" sz="1800" dirty="0">
                <a:solidFill>
                  <a:srgbClr val="7030A0"/>
                </a:solidFill>
                <a:latin typeface="標楷體" panose="03000509000000000000" pitchFamily="65" charset="-120"/>
                <a:ea typeface="標楷體" panose="03000509000000000000" pitchFamily="65" charset="-120"/>
              </a:rPr>
              <a:t>點</a:t>
            </a:r>
            <a:r>
              <a:rPr lang="en-US" altLang="zh-TW" sz="1800" dirty="0">
                <a:solidFill>
                  <a:srgbClr val="7030A0"/>
                </a:solidFill>
                <a:latin typeface="標楷體" panose="03000509000000000000" pitchFamily="65" charset="-120"/>
                <a:ea typeface="標楷體" panose="03000509000000000000" pitchFamily="65" charset="-120"/>
              </a:rPr>
              <a:t>)</a:t>
            </a:r>
          </a:p>
          <a:p>
            <a:pPr marL="0" indent="0">
              <a:buNone/>
            </a:pPr>
            <a:r>
              <a:rPr lang="zh-TW" altLang="en-US" sz="1800" dirty="0">
                <a:solidFill>
                  <a:srgbClr val="7030A0"/>
                </a:solidFill>
                <a:latin typeface="標楷體" panose="03000509000000000000" pitchFamily="65" charset="-120"/>
                <a:ea typeface="標楷體" panose="03000509000000000000" pitchFamily="65" charset="-120"/>
              </a:rPr>
              <a:t>  </a:t>
            </a:r>
            <a:r>
              <a:rPr lang="en-US" altLang="zh-TW" sz="1800" dirty="0">
                <a:solidFill>
                  <a:srgbClr val="7030A0"/>
                </a:solidFill>
                <a:latin typeface="標楷體" panose="03000509000000000000" pitchFamily="65" charset="-120"/>
                <a:ea typeface="標楷體" panose="03000509000000000000" pitchFamily="65" charset="-120"/>
              </a:rPr>
              <a:t>(3)</a:t>
            </a:r>
            <a:r>
              <a:rPr lang="zh-TW" altLang="en-US" sz="1800" dirty="0">
                <a:solidFill>
                  <a:srgbClr val="7030A0"/>
                </a:solidFill>
                <a:latin typeface="標楷體" panose="03000509000000000000" pitchFamily="65" charset="-120"/>
                <a:ea typeface="標楷體" panose="03000509000000000000" pitchFamily="65" charset="-120"/>
              </a:rPr>
              <a:t>第三部分為對兒權落實的關切重點與建議</a:t>
            </a:r>
            <a:r>
              <a:rPr lang="en-US" altLang="zh-TW" sz="1800" dirty="0">
                <a:solidFill>
                  <a:srgbClr val="7030A0"/>
                </a:solidFill>
                <a:latin typeface="標楷體" panose="03000509000000000000" pitchFamily="65" charset="-120"/>
                <a:ea typeface="標楷體" panose="03000509000000000000" pitchFamily="65" charset="-120"/>
              </a:rPr>
              <a:t>(</a:t>
            </a:r>
            <a:r>
              <a:rPr lang="zh-TW" altLang="en-US" sz="1800" dirty="0">
                <a:solidFill>
                  <a:srgbClr val="7030A0"/>
                </a:solidFill>
                <a:latin typeface="標楷體" panose="03000509000000000000" pitchFamily="65" charset="-120"/>
                <a:ea typeface="標楷體" panose="03000509000000000000" pitchFamily="65" charset="-120"/>
              </a:rPr>
              <a:t>共</a:t>
            </a:r>
            <a:r>
              <a:rPr lang="en-US" altLang="zh-TW" sz="1800" dirty="0">
                <a:solidFill>
                  <a:srgbClr val="7030A0"/>
                </a:solidFill>
                <a:latin typeface="標楷體" panose="03000509000000000000" pitchFamily="65" charset="-120"/>
                <a:ea typeface="標楷體" panose="03000509000000000000" pitchFamily="65" charset="-120"/>
              </a:rPr>
              <a:t>91</a:t>
            </a:r>
            <a:r>
              <a:rPr lang="zh-TW" altLang="en-US" sz="1800" dirty="0">
                <a:solidFill>
                  <a:srgbClr val="7030A0"/>
                </a:solidFill>
                <a:latin typeface="標楷體" panose="03000509000000000000" pitchFamily="65" charset="-120"/>
                <a:ea typeface="標楷體" panose="03000509000000000000" pitchFamily="65" charset="-120"/>
              </a:rPr>
              <a:t>點</a:t>
            </a:r>
            <a:r>
              <a:rPr lang="en-US" altLang="zh-TW" sz="1800" dirty="0">
                <a:solidFill>
                  <a:srgbClr val="7030A0"/>
                </a:solidFill>
                <a:latin typeface="標楷體" panose="03000509000000000000" pitchFamily="65" charset="-120"/>
                <a:ea typeface="標楷體" panose="03000509000000000000" pitchFamily="65" charset="-120"/>
              </a:rPr>
              <a:t>)</a:t>
            </a:r>
          </a:p>
          <a:p>
            <a:pPr marL="0" indent="0">
              <a:buNone/>
            </a:pPr>
            <a:r>
              <a:rPr lang="en-US" altLang="zh-TW" sz="1800" dirty="0">
                <a:solidFill>
                  <a:srgbClr val="7030A0"/>
                </a:solidFill>
                <a:latin typeface="標楷體" panose="03000509000000000000" pitchFamily="65" charset="-120"/>
                <a:ea typeface="標楷體" panose="03000509000000000000" pitchFamily="65" charset="-120"/>
              </a:rPr>
              <a:t>3.</a:t>
            </a:r>
            <a:r>
              <a:rPr lang="zh-TW" altLang="en-US" sz="1800" dirty="0">
                <a:solidFill>
                  <a:srgbClr val="7030A0"/>
                </a:solidFill>
                <a:latin typeface="標楷體" panose="03000509000000000000" pitchFamily="65" charset="-120"/>
                <a:ea typeface="標楷體" panose="03000509000000000000" pitchFamily="65" charset="-120"/>
              </a:rPr>
              <a:t>對兒童權利落實之建議重點</a:t>
            </a:r>
            <a:r>
              <a:rPr lang="en-US" altLang="zh-TW" sz="1800" dirty="0">
                <a:solidFill>
                  <a:srgbClr val="7030A0"/>
                </a:solidFill>
                <a:latin typeface="標楷體" panose="03000509000000000000" pitchFamily="65" charset="-120"/>
                <a:ea typeface="標楷體" panose="03000509000000000000" pitchFamily="65" charset="-120"/>
              </a:rPr>
              <a:t>,</a:t>
            </a:r>
            <a:r>
              <a:rPr lang="zh-TW" altLang="en-US" sz="1800" dirty="0">
                <a:solidFill>
                  <a:srgbClr val="7030A0"/>
                </a:solidFill>
                <a:latin typeface="標楷體" panose="03000509000000000000" pitchFamily="65" charset="-120"/>
                <a:ea typeface="標楷體" panose="03000509000000000000" pitchFamily="65" charset="-120"/>
              </a:rPr>
              <a:t>共分</a:t>
            </a:r>
            <a:r>
              <a:rPr lang="en-US" altLang="zh-TW" sz="1800" dirty="0">
                <a:solidFill>
                  <a:srgbClr val="7030A0"/>
                </a:solidFill>
                <a:latin typeface="標楷體" panose="03000509000000000000" pitchFamily="65" charset="-120"/>
                <a:ea typeface="標楷體" panose="03000509000000000000" pitchFamily="65" charset="-120"/>
              </a:rPr>
              <a:t>10</a:t>
            </a:r>
            <a:r>
              <a:rPr lang="zh-TW" altLang="en-US" sz="1800" dirty="0">
                <a:solidFill>
                  <a:srgbClr val="7030A0"/>
                </a:solidFill>
                <a:latin typeface="標楷體" panose="03000509000000000000" pitchFamily="65" charset="-120"/>
                <a:ea typeface="標楷體" panose="03000509000000000000" pitchFamily="65" charset="-120"/>
              </a:rPr>
              <a:t>個段落</a:t>
            </a:r>
            <a:r>
              <a:rPr lang="en-US" altLang="zh-TW" sz="1800" dirty="0">
                <a:solidFill>
                  <a:srgbClr val="7030A0"/>
                </a:solidFill>
                <a:latin typeface="標楷體" panose="03000509000000000000" pitchFamily="65" charset="-120"/>
                <a:ea typeface="標楷體" panose="03000509000000000000" pitchFamily="65" charset="-120"/>
              </a:rPr>
              <a:t>,</a:t>
            </a:r>
            <a:r>
              <a:rPr lang="zh-TW" altLang="en-US" sz="1800" dirty="0">
                <a:solidFill>
                  <a:srgbClr val="7030A0"/>
                </a:solidFill>
                <a:latin typeface="標楷體" panose="03000509000000000000" pitchFamily="65" charset="-120"/>
                <a:ea typeface="標楷體" panose="03000509000000000000" pitchFamily="65" charset="-120"/>
              </a:rPr>
              <a:t>大綱含</a:t>
            </a:r>
            <a:r>
              <a:rPr lang="en-US" altLang="zh-TW" sz="1800" dirty="0">
                <a:solidFill>
                  <a:srgbClr val="7030A0"/>
                </a:solidFill>
                <a:latin typeface="標楷體" panose="03000509000000000000" pitchFamily="65" charset="-120"/>
                <a:ea typeface="標楷體" panose="03000509000000000000" pitchFamily="65" charset="-120"/>
              </a:rPr>
              <a:t>:</a:t>
            </a:r>
          </a:p>
          <a:p>
            <a:pPr marL="0" indent="0">
              <a:buNone/>
            </a:pPr>
            <a:r>
              <a:rPr lang="zh-TW" altLang="en-US" sz="1800" dirty="0">
                <a:solidFill>
                  <a:srgbClr val="FF0000"/>
                </a:solidFill>
                <a:latin typeface="標楷體" panose="03000509000000000000" pitchFamily="65" charset="-120"/>
                <a:ea typeface="標楷體" panose="03000509000000000000" pitchFamily="65" charset="-120"/>
              </a:rPr>
              <a:t>一般執行措施</a:t>
            </a:r>
            <a:r>
              <a:rPr lang="en-US" altLang="zh-TW" sz="1800" dirty="0">
                <a:solidFill>
                  <a:srgbClr val="FF0000"/>
                </a:solidFill>
                <a:latin typeface="標楷體" panose="03000509000000000000" pitchFamily="65" charset="-120"/>
                <a:ea typeface="標楷體" panose="03000509000000000000" pitchFamily="65" charset="-120"/>
              </a:rPr>
              <a:t>(17</a:t>
            </a:r>
            <a:r>
              <a:rPr lang="zh-TW" altLang="en-US" sz="1800" dirty="0">
                <a:solidFill>
                  <a:srgbClr val="FF0000"/>
                </a:solidFill>
                <a:latin typeface="標楷體" panose="03000509000000000000" pitchFamily="65" charset="-120"/>
                <a:ea typeface="標楷體" panose="03000509000000000000" pitchFamily="65" charset="-120"/>
              </a:rPr>
              <a:t>點</a:t>
            </a:r>
            <a:r>
              <a:rPr lang="en-US" altLang="zh-TW" sz="1800" dirty="0">
                <a:solidFill>
                  <a:srgbClr val="FF0000"/>
                </a:solidFill>
                <a:latin typeface="標楷體" panose="03000509000000000000" pitchFamily="65" charset="-120"/>
                <a:ea typeface="標楷體" panose="03000509000000000000" pitchFamily="65" charset="-120"/>
              </a:rPr>
              <a:t>)</a:t>
            </a:r>
            <a:r>
              <a:rPr lang="zh-TW" altLang="en-US" sz="1800" dirty="0">
                <a:solidFill>
                  <a:srgbClr val="7030A0"/>
                </a:solidFill>
                <a:latin typeface="PMingLiU" panose="02020500000000000000" pitchFamily="18" charset="-120"/>
                <a:ea typeface="PMingLiU" panose="02020500000000000000" pitchFamily="18" charset="-120"/>
              </a:rPr>
              <a:t>、</a:t>
            </a:r>
            <a:r>
              <a:rPr lang="zh-TW" altLang="en-US" sz="1800" dirty="0">
                <a:solidFill>
                  <a:srgbClr val="7030A0"/>
                </a:solidFill>
                <a:latin typeface="標楷體" panose="03000509000000000000" pitchFamily="65" charset="-120"/>
                <a:ea typeface="標楷體" panose="03000509000000000000" pitchFamily="65" charset="-120"/>
              </a:rPr>
              <a:t>兒少之定義</a:t>
            </a:r>
            <a:r>
              <a:rPr lang="en-US" altLang="zh-TW" sz="1800" dirty="0">
                <a:solidFill>
                  <a:srgbClr val="7030A0"/>
                </a:solidFill>
                <a:latin typeface="標楷體" panose="03000509000000000000" pitchFamily="65" charset="-120"/>
                <a:ea typeface="標楷體" panose="03000509000000000000" pitchFamily="65" charset="-120"/>
              </a:rPr>
              <a:t>(2</a:t>
            </a:r>
            <a:r>
              <a:rPr lang="zh-TW" altLang="en-US" sz="1800" dirty="0">
                <a:solidFill>
                  <a:srgbClr val="7030A0"/>
                </a:solidFill>
                <a:latin typeface="標楷體" panose="03000509000000000000" pitchFamily="65" charset="-120"/>
                <a:ea typeface="標楷體" panose="03000509000000000000" pitchFamily="65" charset="-120"/>
              </a:rPr>
              <a:t>點</a:t>
            </a:r>
            <a:r>
              <a:rPr lang="en-US" altLang="zh-TW" sz="1800" dirty="0">
                <a:solidFill>
                  <a:srgbClr val="7030A0"/>
                </a:solidFill>
                <a:latin typeface="標楷體" panose="03000509000000000000" pitchFamily="65" charset="-120"/>
                <a:ea typeface="標楷體" panose="03000509000000000000" pitchFamily="65" charset="-120"/>
              </a:rPr>
              <a:t>)</a:t>
            </a:r>
            <a:r>
              <a:rPr lang="zh-TW" altLang="en-US" sz="1800" dirty="0">
                <a:solidFill>
                  <a:srgbClr val="7030A0"/>
                </a:solidFill>
                <a:latin typeface="標楷體" panose="03000509000000000000" pitchFamily="65" charset="-120"/>
                <a:ea typeface="標楷體" panose="03000509000000000000" pitchFamily="65" charset="-120"/>
              </a:rPr>
              <a:t>、一般性原則</a:t>
            </a:r>
            <a:r>
              <a:rPr lang="en-US" altLang="zh-TW" sz="1800" dirty="0">
                <a:solidFill>
                  <a:srgbClr val="7030A0"/>
                </a:solidFill>
                <a:latin typeface="標楷體" panose="03000509000000000000" pitchFamily="65" charset="-120"/>
                <a:ea typeface="標楷體" panose="03000509000000000000" pitchFamily="65" charset="-120"/>
              </a:rPr>
              <a:t>(6</a:t>
            </a:r>
            <a:r>
              <a:rPr lang="zh-TW" altLang="en-US" sz="1800" dirty="0">
                <a:solidFill>
                  <a:srgbClr val="7030A0"/>
                </a:solidFill>
                <a:latin typeface="標楷體" panose="03000509000000000000" pitchFamily="65" charset="-120"/>
                <a:ea typeface="標楷體" panose="03000509000000000000" pitchFamily="65" charset="-120"/>
              </a:rPr>
              <a:t>點</a:t>
            </a:r>
            <a:r>
              <a:rPr lang="en-US" altLang="zh-TW" sz="1800" dirty="0">
                <a:solidFill>
                  <a:srgbClr val="7030A0"/>
                </a:solidFill>
                <a:latin typeface="標楷體" panose="03000509000000000000" pitchFamily="65" charset="-120"/>
                <a:ea typeface="標楷體" panose="03000509000000000000" pitchFamily="65" charset="-120"/>
              </a:rPr>
              <a:t>)</a:t>
            </a:r>
            <a:r>
              <a:rPr lang="zh-TW" altLang="en-US" sz="1800" dirty="0">
                <a:solidFill>
                  <a:srgbClr val="7030A0"/>
                </a:solidFill>
                <a:latin typeface="標楷體" panose="03000509000000000000" pitchFamily="65" charset="-120"/>
                <a:ea typeface="標楷體" panose="03000509000000000000" pitchFamily="65" charset="-120"/>
              </a:rPr>
              <a:t>、公民權與自由</a:t>
            </a:r>
            <a:r>
              <a:rPr lang="en-US" altLang="zh-TW" sz="1800" dirty="0">
                <a:solidFill>
                  <a:srgbClr val="7030A0"/>
                </a:solidFill>
                <a:latin typeface="標楷體" panose="03000509000000000000" pitchFamily="65" charset="-120"/>
                <a:ea typeface="標楷體" panose="03000509000000000000" pitchFamily="65" charset="-120"/>
              </a:rPr>
              <a:t>(6</a:t>
            </a:r>
            <a:r>
              <a:rPr lang="zh-TW" altLang="en-US" sz="1800" dirty="0">
                <a:solidFill>
                  <a:srgbClr val="7030A0"/>
                </a:solidFill>
                <a:latin typeface="標楷體" panose="03000509000000000000" pitchFamily="65" charset="-120"/>
                <a:ea typeface="標楷體" panose="03000509000000000000" pitchFamily="65" charset="-120"/>
              </a:rPr>
              <a:t>點</a:t>
            </a:r>
            <a:r>
              <a:rPr lang="en-US" altLang="zh-TW" sz="1800" dirty="0">
                <a:solidFill>
                  <a:srgbClr val="7030A0"/>
                </a:solidFill>
                <a:latin typeface="標楷體" panose="03000509000000000000" pitchFamily="65" charset="-120"/>
                <a:ea typeface="標楷體" panose="03000509000000000000" pitchFamily="65" charset="-120"/>
              </a:rPr>
              <a:t>)</a:t>
            </a:r>
            <a:r>
              <a:rPr lang="zh-TW" altLang="en-US" sz="1800" dirty="0">
                <a:solidFill>
                  <a:srgbClr val="7030A0"/>
                </a:solidFill>
                <a:latin typeface="標楷體" panose="03000509000000000000" pitchFamily="65" charset="-120"/>
                <a:ea typeface="標楷體" panose="03000509000000000000" pitchFamily="65" charset="-120"/>
              </a:rPr>
              <a:t>、</a:t>
            </a:r>
            <a:r>
              <a:rPr lang="zh-TW" altLang="en-US" sz="1800" u="sng" dirty="0">
                <a:solidFill>
                  <a:srgbClr val="FF0000"/>
                </a:solidFill>
                <a:latin typeface="標楷體" panose="03000509000000000000" pitchFamily="65" charset="-120"/>
                <a:ea typeface="標楷體" panose="03000509000000000000" pitchFamily="65" charset="-120"/>
              </a:rPr>
              <a:t>家庭環境與替代性照顧</a:t>
            </a:r>
            <a:r>
              <a:rPr lang="en-US" altLang="zh-TW" sz="1800" u="sng" dirty="0">
                <a:solidFill>
                  <a:srgbClr val="FF0000"/>
                </a:solidFill>
                <a:latin typeface="標楷體" panose="03000509000000000000" pitchFamily="65" charset="-120"/>
                <a:ea typeface="標楷體" panose="03000509000000000000" pitchFamily="65" charset="-120"/>
              </a:rPr>
              <a:t>(13</a:t>
            </a:r>
            <a:r>
              <a:rPr lang="zh-TW" altLang="en-US" sz="1800" u="sng" dirty="0">
                <a:solidFill>
                  <a:srgbClr val="FF0000"/>
                </a:solidFill>
                <a:latin typeface="標楷體" panose="03000509000000000000" pitchFamily="65" charset="-120"/>
                <a:ea typeface="標楷體" panose="03000509000000000000" pitchFamily="65" charset="-120"/>
              </a:rPr>
              <a:t>點</a:t>
            </a:r>
            <a:r>
              <a:rPr lang="en-US" altLang="zh-TW" sz="1800" u="sng" dirty="0">
                <a:solidFill>
                  <a:srgbClr val="FF0000"/>
                </a:solidFill>
                <a:latin typeface="標楷體" panose="03000509000000000000" pitchFamily="65" charset="-120"/>
                <a:ea typeface="標楷體" panose="03000509000000000000" pitchFamily="65" charset="-120"/>
              </a:rPr>
              <a:t>)</a:t>
            </a:r>
            <a:r>
              <a:rPr lang="zh-TW" altLang="en-US" sz="1800" dirty="0">
                <a:solidFill>
                  <a:srgbClr val="7030A0"/>
                </a:solidFill>
                <a:latin typeface="標楷體" panose="03000509000000000000" pitchFamily="65" charset="-120"/>
                <a:ea typeface="標楷體" panose="03000509000000000000" pitchFamily="65" charset="-120"/>
              </a:rPr>
              <a:t>、暴力侵害兒童</a:t>
            </a:r>
            <a:r>
              <a:rPr lang="en-US" altLang="zh-TW" sz="1800" dirty="0">
                <a:solidFill>
                  <a:srgbClr val="7030A0"/>
                </a:solidFill>
                <a:latin typeface="標楷體" panose="03000509000000000000" pitchFamily="65" charset="-120"/>
                <a:ea typeface="標楷體" panose="03000509000000000000" pitchFamily="65" charset="-120"/>
              </a:rPr>
              <a:t>(6</a:t>
            </a:r>
            <a:r>
              <a:rPr lang="zh-TW" altLang="en-US" sz="1800" dirty="0">
                <a:solidFill>
                  <a:srgbClr val="7030A0"/>
                </a:solidFill>
                <a:latin typeface="標楷體" panose="03000509000000000000" pitchFamily="65" charset="-120"/>
                <a:ea typeface="標楷體" panose="03000509000000000000" pitchFamily="65" charset="-120"/>
              </a:rPr>
              <a:t>點</a:t>
            </a:r>
            <a:r>
              <a:rPr lang="en-US" altLang="zh-TW" sz="1800" dirty="0">
                <a:solidFill>
                  <a:srgbClr val="7030A0"/>
                </a:solidFill>
                <a:latin typeface="標楷體" panose="03000509000000000000" pitchFamily="65" charset="-120"/>
                <a:ea typeface="標楷體" panose="03000509000000000000" pitchFamily="65" charset="-120"/>
              </a:rPr>
              <a:t>)</a:t>
            </a:r>
            <a:r>
              <a:rPr lang="zh-TW" altLang="en-US" sz="1800" dirty="0">
                <a:solidFill>
                  <a:srgbClr val="7030A0"/>
                </a:solidFill>
                <a:latin typeface="標楷體" panose="03000509000000000000" pitchFamily="65" charset="-120"/>
                <a:ea typeface="標楷體" panose="03000509000000000000" pitchFamily="65" charset="-120"/>
              </a:rPr>
              <a:t>、身心障礙及基本健康與福利</a:t>
            </a:r>
            <a:r>
              <a:rPr lang="en-US" altLang="zh-TW" sz="1800" dirty="0">
                <a:solidFill>
                  <a:srgbClr val="7030A0"/>
                </a:solidFill>
                <a:latin typeface="標楷體" panose="03000509000000000000" pitchFamily="65" charset="-120"/>
                <a:ea typeface="標楷體" panose="03000509000000000000" pitchFamily="65" charset="-120"/>
              </a:rPr>
              <a:t>(11</a:t>
            </a:r>
            <a:r>
              <a:rPr lang="zh-TW" altLang="en-US" sz="1800" dirty="0">
                <a:solidFill>
                  <a:srgbClr val="7030A0"/>
                </a:solidFill>
                <a:latin typeface="標楷體" panose="03000509000000000000" pitchFamily="65" charset="-120"/>
                <a:ea typeface="標楷體" panose="03000509000000000000" pitchFamily="65" charset="-120"/>
              </a:rPr>
              <a:t>點</a:t>
            </a:r>
            <a:r>
              <a:rPr lang="en-US" altLang="zh-TW" sz="1800" dirty="0">
                <a:solidFill>
                  <a:srgbClr val="7030A0"/>
                </a:solidFill>
                <a:latin typeface="標楷體" panose="03000509000000000000" pitchFamily="65" charset="-120"/>
                <a:ea typeface="標楷體" panose="03000509000000000000" pitchFamily="65" charset="-120"/>
              </a:rPr>
              <a:t>)</a:t>
            </a:r>
            <a:r>
              <a:rPr lang="zh-TW" altLang="en-US" sz="1800" dirty="0">
                <a:solidFill>
                  <a:srgbClr val="7030A0"/>
                </a:solidFill>
                <a:latin typeface="標楷體" panose="03000509000000000000" pitchFamily="65" charset="-120"/>
                <a:ea typeface="標楷體" panose="03000509000000000000" pitchFamily="65" charset="-120"/>
              </a:rPr>
              <a:t>、</a:t>
            </a:r>
            <a:r>
              <a:rPr lang="zh-TW" altLang="en-US" sz="1800" dirty="0">
                <a:solidFill>
                  <a:srgbClr val="FF0000"/>
                </a:solidFill>
                <a:latin typeface="標楷體" panose="03000509000000000000" pitchFamily="65" charset="-120"/>
                <a:ea typeface="標楷體" panose="03000509000000000000" pitchFamily="65" charset="-120"/>
              </a:rPr>
              <a:t>教育休閒與文化活動</a:t>
            </a:r>
            <a:r>
              <a:rPr lang="en-US" altLang="zh-TW" sz="1800" dirty="0">
                <a:solidFill>
                  <a:srgbClr val="FF0000"/>
                </a:solidFill>
                <a:latin typeface="標楷體" panose="03000509000000000000" pitchFamily="65" charset="-120"/>
                <a:ea typeface="標楷體" panose="03000509000000000000" pitchFamily="65" charset="-120"/>
              </a:rPr>
              <a:t>(18</a:t>
            </a:r>
            <a:r>
              <a:rPr lang="zh-TW" altLang="en-US" sz="1800" dirty="0">
                <a:solidFill>
                  <a:srgbClr val="FF0000"/>
                </a:solidFill>
                <a:latin typeface="標楷體" panose="03000509000000000000" pitchFamily="65" charset="-120"/>
                <a:ea typeface="標楷體" panose="03000509000000000000" pitchFamily="65" charset="-120"/>
              </a:rPr>
              <a:t>點</a:t>
            </a:r>
            <a:r>
              <a:rPr lang="en-US" altLang="zh-TW" sz="1800" dirty="0">
                <a:solidFill>
                  <a:srgbClr val="FF0000"/>
                </a:solidFill>
                <a:latin typeface="標楷體" panose="03000509000000000000" pitchFamily="65" charset="-120"/>
                <a:ea typeface="標楷體" panose="03000509000000000000" pitchFamily="65" charset="-120"/>
              </a:rPr>
              <a:t>)</a:t>
            </a:r>
            <a:r>
              <a:rPr lang="zh-TW" altLang="en-US" sz="1800" dirty="0">
                <a:solidFill>
                  <a:srgbClr val="7030A0"/>
                </a:solidFill>
                <a:latin typeface="標楷體" panose="03000509000000000000" pitchFamily="65" charset="-120"/>
                <a:ea typeface="標楷體" panose="03000509000000000000" pitchFamily="65" charset="-120"/>
              </a:rPr>
              <a:t>、特別保護措施</a:t>
            </a:r>
            <a:r>
              <a:rPr lang="en-US" altLang="zh-TW" sz="1800" dirty="0">
                <a:solidFill>
                  <a:srgbClr val="7030A0"/>
                </a:solidFill>
                <a:latin typeface="標楷體" panose="03000509000000000000" pitchFamily="65" charset="-120"/>
                <a:ea typeface="標楷體" panose="03000509000000000000" pitchFamily="65" charset="-120"/>
              </a:rPr>
              <a:t>(11</a:t>
            </a:r>
            <a:r>
              <a:rPr lang="zh-TW" altLang="en-US" sz="1800" dirty="0">
                <a:solidFill>
                  <a:srgbClr val="7030A0"/>
                </a:solidFill>
                <a:latin typeface="標楷體" panose="03000509000000000000" pitchFamily="65" charset="-120"/>
                <a:ea typeface="標楷體" panose="03000509000000000000" pitchFamily="65" charset="-120"/>
              </a:rPr>
              <a:t>點</a:t>
            </a:r>
            <a:r>
              <a:rPr lang="en-US" altLang="zh-TW" sz="1800" dirty="0">
                <a:solidFill>
                  <a:srgbClr val="7030A0"/>
                </a:solidFill>
                <a:latin typeface="標楷體" panose="03000509000000000000" pitchFamily="65" charset="-120"/>
                <a:ea typeface="標楷體" panose="03000509000000000000" pitchFamily="65" charset="-120"/>
              </a:rPr>
              <a:t>)</a:t>
            </a:r>
            <a:r>
              <a:rPr lang="zh-TW" altLang="en-US" sz="1800" dirty="0">
                <a:solidFill>
                  <a:srgbClr val="7030A0"/>
                </a:solidFill>
                <a:latin typeface="標楷體" panose="03000509000000000000" pitchFamily="65" charset="-120"/>
                <a:ea typeface="標楷體" panose="03000509000000000000" pitchFamily="65" charset="-120"/>
              </a:rPr>
              <a:t>、宣傳</a:t>
            </a:r>
            <a:r>
              <a:rPr lang="en-US" altLang="zh-TW" sz="1800" dirty="0">
                <a:solidFill>
                  <a:srgbClr val="7030A0"/>
                </a:solidFill>
                <a:latin typeface="標楷體" panose="03000509000000000000" pitchFamily="65" charset="-120"/>
                <a:ea typeface="標楷體" panose="03000509000000000000" pitchFamily="65" charset="-120"/>
              </a:rPr>
              <a:t>(1</a:t>
            </a:r>
            <a:r>
              <a:rPr lang="zh-TW" altLang="en-US" sz="1800" dirty="0">
                <a:solidFill>
                  <a:srgbClr val="7030A0"/>
                </a:solidFill>
                <a:latin typeface="標楷體" panose="03000509000000000000" pitchFamily="65" charset="-120"/>
                <a:ea typeface="標楷體" panose="03000509000000000000" pitchFamily="65" charset="-120"/>
              </a:rPr>
              <a:t>點</a:t>
            </a:r>
            <a:r>
              <a:rPr lang="en-US" altLang="zh-TW" sz="1800" dirty="0">
                <a:solidFill>
                  <a:srgbClr val="7030A0"/>
                </a:solidFill>
                <a:latin typeface="標楷體" panose="03000509000000000000" pitchFamily="65" charset="-120"/>
                <a:ea typeface="標楷體" panose="03000509000000000000" pitchFamily="65" charset="-120"/>
              </a:rPr>
              <a:t>)</a:t>
            </a:r>
          </a:p>
          <a:p>
            <a:pPr marL="0" indent="0">
              <a:buNone/>
            </a:pPr>
            <a:r>
              <a:rPr lang="zh-TW" altLang="en-US" sz="1800" dirty="0">
                <a:solidFill>
                  <a:srgbClr val="7030A0"/>
                </a:solidFill>
                <a:latin typeface="標楷體" panose="03000509000000000000" pitchFamily="65" charset="-120"/>
                <a:ea typeface="標楷體" panose="03000509000000000000" pitchFamily="65" charset="-120"/>
              </a:rPr>
              <a:t>   </a:t>
            </a:r>
            <a:endParaRPr lang="en-US" altLang="zh-TW" sz="1800" dirty="0">
              <a:solidFill>
                <a:srgbClr val="7030A0"/>
              </a:solidFill>
              <a:latin typeface="標楷體" panose="03000509000000000000" pitchFamily="65" charset="-120"/>
              <a:ea typeface="標楷體" panose="03000509000000000000" pitchFamily="65" charset="-120"/>
            </a:endParaRPr>
          </a:p>
          <a:p>
            <a:pPr marL="0" indent="0">
              <a:buNone/>
            </a:pPr>
            <a:r>
              <a:rPr lang="zh-TW" altLang="en-US" sz="1600" dirty="0">
                <a:solidFill>
                  <a:srgbClr val="C00000"/>
                </a:solidFill>
                <a:latin typeface="標楷體" panose="03000509000000000000" pitchFamily="65" charset="-120"/>
                <a:ea typeface="標楷體" panose="03000509000000000000" pitchFamily="65" charset="-120"/>
              </a:rPr>
              <a:t>資料參考來源</a:t>
            </a:r>
            <a:r>
              <a:rPr lang="en-US" altLang="zh-TW" sz="1600" dirty="0">
                <a:solidFill>
                  <a:srgbClr val="C00000"/>
                </a:solidFill>
                <a:latin typeface="標楷體" panose="03000509000000000000" pitchFamily="65" charset="-120"/>
                <a:ea typeface="標楷體" panose="03000509000000000000" pitchFamily="65" charset="-120"/>
              </a:rPr>
              <a:t>:</a:t>
            </a:r>
          </a:p>
          <a:p>
            <a:pPr marL="0" indent="0">
              <a:buNone/>
            </a:pPr>
            <a:r>
              <a:rPr lang="zh-TW" altLang="en-US" sz="1600" dirty="0">
                <a:solidFill>
                  <a:srgbClr val="C00000"/>
                </a:solidFill>
                <a:latin typeface="標楷體" panose="03000509000000000000" pitchFamily="65" charset="-120"/>
                <a:ea typeface="標楷體" panose="03000509000000000000" pitchFamily="65" charset="-120"/>
              </a:rPr>
              <a:t>兒童權利公約首次國家報告國際審查歷程與結論性意見的挑戰</a:t>
            </a:r>
            <a:r>
              <a:rPr lang="en-US" altLang="zh-TW" sz="1600" dirty="0">
                <a:solidFill>
                  <a:srgbClr val="C00000"/>
                </a:solidFill>
                <a:latin typeface="標楷體" panose="03000509000000000000" pitchFamily="65" charset="-120"/>
                <a:ea typeface="標楷體" panose="03000509000000000000" pitchFamily="65" charset="-120"/>
              </a:rPr>
              <a:t>｡ (</a:t>
            </a:r>
            <a:r>
              <a:rPr lang="zh-TW" altLang="en-US" sz="1600" dirty="0">
                <a:solidFill>
                  <a:srgbClr val="C00000"/>
                </a:solidFill>
                <a:latin typeface="標楷體" panose="03000509000000000000" pitchFamily="65" charset="-120"/>
                <a:ea typeface="標楷體" panose="03000509000000000000" pitchFamily="65" charset="-120"/>
              </a:rPr>
              <a:t>簡慧娟、蕭珮姍</a:t>
            </a:r>
            <a:r>
              <a:rPr lang="en-US" altLang="zh-TW" sz="1600" dirty="0">
                <a:solidFill>
                  <a:srgbClr val="C00000"/>
                </a:solidFill>
                <a:latin typeface="標楷體" panose="03000509000000000000" pitchFamily="65" charset="-120"/>
                <a:ea typeface="標楷體" panose="03000509000000000000" pitchFamily="65" charset="-120"/>
              </a:rPr>
              <a:t>, 2018)</a:t>
            </a:r>
          </a:p>
          <a:p>
            <a:endParaRPr lang="en-US" altLang="zh-TW" sz="2400" dirty="0"/>
          </a:p>
        </p:txBody>
      </p:sp>
    </p:spTree>
    <p:extLst>
      <p:ext uri="{BB962C8B-B14F-4D97-AF65-F5344CB8AC3E}">
        <p14:creationId xmlns:p14="http://schemas.microsoft.com/office/powerpoint/2010/main" val="4694717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44B0225-8054-492E-84B7-E277F6968F85}"/>
              </a:ext>
            </a:extLst>
          </p:cNvPr>
          <p:cNvSpPr>
            <a:spLocks noGrp="1"/>
          </p:cNvSpPr>
          <p:nvPr>
            <p:ph type="title"/>
          </p:nvPr>
        </p:nvSpPr>
        <p:spPr>
          <a:xfrm>
            <a:off x="457200" y="457200"/>
            <a:ext cx="8229600" cy="1143000"/>
          </a:xfrm>
        </p:spPr>
        <p:txBody>
          <a:bodyPr/>
          <a:lstStyle/>
          <a:p>
            <a:r>
              <a:rPr lang="zh-TW" altLang="en-US" sz="4000" dirty="0" smtClean="0">
                <a:solidFill>
                  <a:srgbClr val="7030A0"/>
                </a:solidFill>
                <a:latin typeface="標楷體" panose="03000509000000000000" pitchFamily="65" charset="-120"/>
                <a:ea typeface="標楷體" panose="03000509000000000000" pitchFamily="65" charset="-120"/>
              </a:rPr>
              <a:t>關於優先</a:t>
            </a:r>
            <a:r>
              <a:rPr lang="zh-TW" altLang="en-US" sz="4000" dirty="0">
                <a:solidFill>
                  <a:srgbClr val="7030A0"/>
                </a:solidFill>
                <a:latin typeface="標楷體" panose="03000509000000000000" pitchFamily="65" charset="-120"/>
                <a:ea typeface="標楷體" panose="03000509000000000000" pitchFamily="65" charset="-120"/>
              </a:rPr>
              <a:t>議題</a:t>
            </a:r>
            <a:r>
              <a:rPr lang="en-US" altLang="zh-TW" sz="4000" dirty="0">
                <a:solidFill>
                  <a:srgbClr val="7030A0"/>
                </a:solidFill>
                <a:latin typeface="標楷體" panose="03000509000000000000" pitchFamily="65" charset="-120"/>
                <a:ea typeface="標楷體" panose="03000509000000000000" pitchFamily="65" charset="-120"/>
              </a:rPr>
              <a:t>-1</a:t>
            </a:r>
            <a:endParaRPr lang="zh-TW" altLang="en-US" sz="4000" dirty="0">
              <a:solidFill>
                <a:srgbClr val="7030A0"/>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16227AA5-13E6-4755-BDEC-D445874B2898}"/>
              </a:ext>
            </a:extLst>
          </p:cNvPr>
          <p:cNvSpPr>
            <a:spLocks noGrp="1"/>
          </p:cNvSpPr>
          <p:nvPr>
            <p:ph idx="1"/>
          </p:nvPr>
        </p:nvSpPr>
        <p:spPr>
          <a:xfrm>
            <a:off x="457200" y="1600200"/>
            <a:ext cx="8229600" cy="4709120"/>
          </a:xfrm>
        </p:spPr>
        <p:txBody>
          <a:bodyPr/>
          <a:lstStyle/>
          <a:p>
            <a:pPr marL="0" indent="0">
              <a:buNone/>
            </a:pPr>
            <a:r>
              <a:rPr lang="zh-TW" altLang="en-US" sz="2400" dirty="0">
                <a:solidFill>
                  <a:srgbClr val="0070C0"/>
                </a:solidFill>
                <a:latin typeface="標楷體" panose="03000509000000000000" pitchFamily="65" charset="-120"/>
                <a:ea typeface="標楷體" panose="03000509000000000000" pitchFamily="65" charset="-120"/>
              </a:rPr>
              <a:t>一、確實落實教育權</a:t>
            </a:r>
            <a:r>
              <a:rPr lang="en-US" altLang="zh-TW" sz="1600" dirty="0">
                <a:solidFill>
                  <a:srgbClr val="0070C0"/>
                </a:solidFill>
                <a:latin typeface="標楷體" panose="03000509000000000000" pitchFamily="65" charset="-120"/>
                <a:ea typeface="標楷體" panose="03000509000000000000" pitchFamily="65" charset="-120"/>
              </a:rPr>
              <a:t>(</a:t>
            </a:r>
            <a:r>
              <a:rPr lang="zh-TW" altLang="en-US" sz="1600" dirty="0">
                <a:solidFill>
                  <a:srgbClr val="0070C0"/>
                </a:solidFill>
                <a:latin typeface="標楷體" panose="03000509000000000000" pitchFamily="65" charset="-120"/>
                <a:ea typeface="標楷體" panose="03000509000000000000" pitchFamily="65" charset="-120"/>
              </a:rPr>
              <a:t>教育休閒與文化</a:t>
            </a:r>
            <a:r>
              <a:rPr lang="en-US" altLang="zh-TW" sz="1600" dirty="0">
                <a:solidFill>
                  <a:srgbClr val="0070C0"/>
                </a:solidFill>
                <a:latin typeface="標楷體" panose="03000509000000000000" pitchFamily="65" charset="-120"/>
                <a:ea typeface="標楷體" panose="03000509000000000000" pitchFamily="65" charset="-120"/>
              </a:rPr>
              <a:t>18</a:t>
            </a:r>
            <a:r>
              <a:rPr lang="zh-TW" altLang="en-US" sz="1600" dirty="0">
                <a:solidFill>
                  <a:srgbClr val="0070C0"/>
                </a:solidFill>
                <a:latin typeface="標楷體" panose="03000509000000000000" pitchFamily="65" charset="-120"/>
                <a:ea typeface="標楷體" panose="03000509000000000000" pitchFamily="65" charset="-120"/>
              </a:rPr>
              <a:t>點</a:t>
            </a:r>
            <a:r>
              <a:rPr lang="en-US" altLang="zh-TW" sz="1600" dirty="0">
                <a:solidFill>
                  <a:srgbClr val="0070C0"/>
                </a:solidFill>
                <a:latin typeface="標楷體" panose="03000509000000000000" pitchFamily="65" charset="-120"/>
                <a:ea typeface="標楷體" panose="03000509000000000000" pitchFamily="65" charset="-120"/>
              </a:rPr>
              <a:t>)</a:t>
            </a:r>
          </a:p>
          <a:p>
            <a:pPr marL="0" indent="0">
              <a:buNone/>
            </a:pPr>
            <a:r>
              <a:rPr lang="en-US" altLang="zh-TW" sz="1800" dirty="0">
                <a:solidFill>
                  <a:srgbClr val="7030A0"/>
                </a:solidFill>
                <a:latin typeface="標楷體" panose="03000509000000000000" pitchFamily="65" charset="-120"/>
                <a:ea typeface="標楷體" panose="03000509000000000000" pitchFamily="65" charset="-120"/>
              </a:rPr>
              <a:t>1.</a:t>
            </a:r>
            <a:r>
              <a:rPr lang="zh-TW" altLang="en-US" sz="1800" dirty="0">
                <a:solidFill>
                  <a:srgbClr val="7030A0"/>
                </a:solidFill>
                <a:latin typeface="標楷體" panose="03000509000000000000" pitchFamily="65" charset="-120"/>
                <a:ea typeface="標楷體" panose="03000509000000000000" pitchFamily="65" charset="-120"/>
              </a:rPr>
              <a:t>改善就學負擔</a:t>
            </a:r>
            <a:r>
              <a:rPr lang="en-US" altLang="zh-TW" sz="1800" dirty="0">
                <a:solidFill>
                  <a:srgbClr val="7030A0"/>
                </a:solidFill>
                <a:latin typeface="標楷體" panose="03000509000000000000" pitchFamily="65" charset="-120"/>
                <a:ea typeface="標楷體" panose="03000509000000000000" pitchFamily="65" charset="-120"/>
              </a:rPr>
              <a:t>,</a:t>
            </a:r>
            <a:r>
              <a:rPr lang="zh-TW" altLang="en-US" sz="1800" dirty="0">
                <a:solidFill>
                  <a:srgbClr val="7030A0"/>
                </a:solidFill>
                <a:latin typeface="標楷體" panose="03000509000000000000" pitchFamily="65" charset="-120"/>
                <a:ea typeface="標楷體" panose="03000509000000000000" pitchFamily="65" charset="-120"/>
              </a:rPr>
              <a:t>保障弱勢學生</a:t>
            </a:r>
            <a:endParaRPr lang="en-US" altLang="zh-TW" sz="1800" dirty="0">
              <a:solidFill>
                <a:srgbClr val="7030A0"/>
              </a:solidFill>
              <a:latin typeface="標楷體" panose="03000509000000000000" pitchFamily="65" charset="-120"/>
              <a:ea typeface="標楷體" panose="03000509000000000000" pitchFamily="65" charset="-120"/>
            </a:endParaRPr>
          </a:p>
          <a:p>
            <a:pPr marL="0" indent="0">
              <a:buNone/>
            </a:pPr>
            <a:r>
              <a:rPr lang="en-US" altLang="zh-TW" sz="1800" dirty="0">
                <a:solidFill>
                  <a:srgbClr val="7030A0"/>
                </a:solidFill>
                <a:latin typeface="標楷體" panose="03000509000000000000" pitchFamily="65" charset="-120"/>
                <a:ea typeface="標楷體" panose="03000509000000000000" pitchFamily="65" charset="-120"/>
              </a:rPr>
              <a:t>2.</a:t>
            </a:r>
            <a:r>
              <a:rPr lang="zh-TW" altLang="en-US" sz="1800" dirty="0">
                <a:solidFill>
                  <a:srgbClr val="7030A0"/>
                </a:solidFill>
                <a:latin typeface="標楷體" panose="03000509000000000000" pitchFamily="65" charset="-120"/>
                <a:ea typeface="標楷體" panose="03000509000000000000" pitchFamily="65" charset="-120"/>
              </a:rPr>
              <a:t>學前教育</a:t>
            </a:r>
            <a:r>
              <a:rPr lang="en-US" altLang="zh-TW" sz="1800" dirty="0">
                <a:solidFill>
                  <a:srgbClr val="7030A0"/>
                </a:solidFill>
                <a:latin typeface="標楷體" panose="03000509000000000000" pitchFamily="65" charset="-120"/>
                <a:ea typeface="標楷體" panose="03000509000000000000" pitchFamily="65" charset="-120"/>
              </a:rPr>
              <a:t>,</a:t>
            </a:r>
            <a:r>
              <a:rPr lang="zh-TW" altLang="en-US" sz="1800" dirty="0">
                <a:solidFill>
                  <a:srgbClr val="7030A0"/>
                </a:solidFill>
                <a:latin typeface="標楷體" panose="03000509000000000000" pitchFamily="65" charset="-120"/>
                <a:ea typeface="標楷體" panose="03000509000000000000" pitchFamily="65" charset="-120"/>
              </a:rPr>
              <a:t>提供平價可負擔之幼兒教保服務</a:t>
            </a:r>
            <a:endParaRPr lang="en-US" altLang="zh-TW" sz="1800" dirty="0">
              <a:solidFill>
                <a:srgbClr val="7030A0"/>
              </a:solidFill>
              <a:latin typeface="標楷體" panose="03000509000000000000" pitchFamily="65" charset="-120"/>
              <a:ea typeface="標楷體" panose="03000509000000000000" pitchFamily="65" charset="-120"/>
            </a:endParaRPr>
          </a:p>
          <a:p>
            <a:pPr marL="0" indent="0">
              <a:buNone/>
            </a:pPr>
            <a:r>
              <a:rPr lang="en-US" altLang="zh-TW" sz="1800" dirty="0">
                <a:solidFill>
                  <a:srgbClr val="7030A0"/>
                </a:solidFill>
                <a:latin typeface="標楷體" panose="03000509000000000000" pitchFamily="65" charset="-120"/>
                <a:ea typeface="標楷體" panose="03000509000000000000" pitchFamily="65" charset="-120"/>
              </a:rPr>
              <a:t>3.</a:t>
            </a:r>
            <a:r>
              <a:rPr lang="zh-TW" altLang="en-US" sz="1800" dirty="0">
                <a:solidFill>
                  <a:srgbClr val="7030A0"/>
                </a:solidFill>
                <a:latin typeface="標楷體" panose="03000509000000000000" pitchFamily="65" charset="-120"/>
                <a:ea typeface="標楷體" panose="03000509000000000000" pitchFamily="65" charset="-120"/>
              </a:rPr>
              <a:t>偏鄉地區教育分配確保教育品質</a:t>
            </a:r>
            <a:endParaRPr lang="en-US" altLang="zh-TW" sz="1800" dirty="0">
              <a:solidFill>
                <a:srgbClr val="7030A0"/>
              </a:solidFill>
              <a:latin typeface="標楷體" panose="03000509000000000000" pitchFamily="65" charset="-120"/>
              <a:ea typeface="標楷體" panose="03000509000000000000" pitchFamily="65" charset="-120"/>
            </a:endParaRPr>
          </a:p>
          <a:p>
            <a:pPr marL="0" indent="0">
              <a:buNone/>
            </a:pPr>
            <a:r>
              <a:rPr lang="en-US" altLang="zh-TW" sz="1800" dirty="0">
                <a:solidFill>
                  <a:srgbClr val="7030A0"/>
                </a:solidFill>
                <a:latin typeface="標楷體" panose="03000509000000000000" pitchFamily="65" charset="-120"/>
                <a:ea typeface="標楷體" panose="03000509000000000000" pitchFamily="65" charset="-120"/>
              </a:rPr>
              <a:t>4.</a:t>
            </a:r>
            <a:r>
              <a:rPr lang="zh-TW" altLang="en-US" sz="1800" dirty="0">
                <a:solidFill>
                  <a:srgbClr val="7030A0"/>
                </a:solidFill>
                <a:latin typeface="標楷體" panose="03000509000000000000" pitchFamily="65" charset="-120"/>
                <a:ea typeface="標楷體" panose="03000509000000000000" pitchFamily="65" charset="-120"/>
              </a:rPr>
              <a:t>兒童權利與公民教育</a:t>
            </a:r>
            <a:endParaRPr lang="en-US" altLang="zh-TW" sz="1800" dirty="0">
              <a:solidFill>
                <a:srgbClr val="7030A0"/>
              </a:solidFill>
              <a:latin typeface="標楷體" panose="03000509000000000000" pitchFamily="65" charset="-120"/>
              <a:ea typeface="標楷體" panose="03000509000000000000" pitchFamily="65" charset="-120"/>
            </a:endParaRPr>
          </a:p>
          <a:p>
            <a:pPr marL="0" indent="0">
              <a:buNone/>
            </a:pPr>
            <a:r>
              <a:rPr lang="en-US" altLang="zh-TW" sz="1800" dirty="0">
                <a:solidFill>
                  <a:srgbClr val="7030A0"/>
                </a:solidFill>
                <a:latin typeface="標楷體" panose="03000509000000000000" pitchFamily="65" charset="-120"/>
                <a:ea typeface="標楷體" panose="03000509000000000000" pitchFamily="65" charset="-120"/>
              </a:rPr>
              <a:t>5.</a:t>
            </a:r>
            <a:r>
              <a:rPr lang="zh-TW" altLang="en-US" sz="1800" dirty="0">
                <a:solidFill>
                  <a:srgbClr val="7030A0"/>
                </a:solidFill>
                <a:latin typeface="標楷體" panose="03000509000000000000" pitchFamily="65" charset="-120"/>
                <a:ea typeface="標楷體" panose="03000509000000000000" pitchFamily="65" charset="-120"/>
              </a:rPr>
              <a:t>學生參與校務之自治組織並確實落實</a:t>
            </a:r>
            <a:endParaRPr lang="en-US" altLang="zh-TW" sz="1800" dirty="0">
              <a:solidFill>
                <a:srgbClr val="7030A0"/>
              </a:solidFill>
              <a:latin typeface="標楷體" panose="03000509000000000000" pitchFamily="65" charset="-120"/>
              <a:ea typeface="標楷體" panose="03000509000000000000" pitchFamily="65" charset="-120"/>
            </a:endParaRPr>
          </a:p>
          <a:p>
            <a:pPr marL="0" indent="0">
              <a:buNone/>
            </a:pPr>
            <a:r>
              <a:rPr lang="en-US" altLang="zh-TW" sz="1800" dirty="0">
                <a:solidFill>
                  <a:srgbClr val="7030A0"/>
                </a:solidFill>
                <a:latin typeface="標楷體" panose="03000509000000000000" pitchFamily="65" charset="-120"/>
                <a:ea typeface="標楷體" panose="03000509000000000000" pitchFamily="65" charset="-120"/>
              </a:rPr>
              <a:t>6.</a:t>
            </a:r>
            <a:r>
              <a:rPr lang="zh-TW" altLang="en-US" sz="1800" dirty="0">
                <a:solidFill>
                  <a:srgbClr val="7030A0"/>
                </a:solidFill>
                <a:latin typeface="標楷體" panose="03000509000000000000" pitchFamily="65" charset="-120"/>
                <a:ea typeface="標楷體" panose="03000509000000000000" pitchFamily="65" charset="-120"/>
              </a:rPr>
              <a:t>課綱改革具彈性並減輕學生壓力</a:t>
            </a:r>
            <a:endParaRPr lang="en-US" altLang="zh-TW" sz="1800" dirty="0">
              <a:solidFill>
                <a:srgbClr val="7030A0"/>
              </a:solidFill>
              <a:latin typeface="標楷體" panose="03000509000000000000" pitchFamily="65" charset="-120"/>
              <a:ea typeface="標楷體" panose="03000509000000000000" pitchFamily="65" charset="-120"/>
            </a:endParaRPr>
          </a:p>
          <a:p>
            <a:pPr marL="0" indent="0">
              <a:buNone/>
            </a:pPr>
            <a:r>
              <a:rPr lang="en-US" altLang="zh-TW" sz="1800" dirty="0">
                <a:solidFill>
                  <a:srgbClr val="7030A0"/>
                </a:solidFill>
                <a:latin typeface="標楷體" panose="03000509000000000000" pitchFamily="65" charset="-120"/>
                <a:ea typeface="標楷體" panose="03000509000000000000" pitchFamily="65" charset="-120"/>
              </a:rPr>
              <a:t>7.</a:t>
            </a:r>
            <a:r>
              <a:rPr lang="zh-TW" altLang="en-US" sz="1800" dirty="0">
                <a:solidFill>
                  <a:srgbClr val="7030A0"/>
                </a:solidFill>
                <a:latin typeface="標楷體" panose="03000509000000000000" pitchFamily="65" charset="-120"/>
                <a:ea typeface="標楷體" panose="03000509000000000000" pitchFamily="65" charset="-120"/>
              </a:rPr>
              <a:t>中輟生服務之資源整合</a:t>
            </a:r>
            <a:endParaRPr lang="en-US" altLang="zh-TW" sz="1800" dirty="0">
              <a:solidFill>
                <a:srgbClr val="7030A0"/>
              </a:solidFill>
              <a:latin typeface="標楷體" panose="03000509000000000000" pitchFamily="65" charset="-120"/>
              <a:ea typeface="標楷體" panose="03000509000000000000" pitchFamily="65" charset="-120"/>
            </a:endParaRPr>
          </a:p>
          <a:p>
            <a:pPr marL="0" indent="0">
              <a:buNone/>
            </a:pPr>
            <a:r>
              <a:rPr lang="en-US" altLang="zh-TW" sz="1800" dirty="0">
                <a:solidFill>
                  <a:srgbClr val="7030A0"/>
                </a:solidFill>
                <a:latin typeface="標楷體" panose="03000509000000000000" pitchFamily="65" charset="-120"/>
                <a:ea typeface="標楷體" panose="03000509000000000000" pitchFamily="65" charset="-120"/>
              </a:rPr>
              <a:t>8.</a:t>
            </a:r>
            <a:r>
              <a:rPr lang="zh-TW" altLang="en-US" sz="1800" dirty="0">
                <a:solidFill>
                  <a:srgbClr val="7030A0"/>
                </a:solidFill>
                <a:latin typeface="標楷體" panose="03000509000000000000" pitchFamily="65" charset="-120"/>
                <a:ea typeface="標楷體" panose="03000509000000000000" pitchFamily="65" charset="-120"/>
              </a:rPr>
              <a:t>禁止校園體罰並設立適當懲處措施</a:t>
            </a:r>
            <a:endParaRPr lang="en-US" altLang="zh-TW" sz="1800" dirty="0">
              <a:solidFill>
                <a:srgbClr val="7030A0"/>
              </a:solidFill>
              <a:latin typeface="標楷體" panose="03000509000000000000" pitchFamily="65" charset="-120"/>
              <a:ea typeface="標楷體" panose="03000509000000000000" pitchFamily="65" charset="-120"/>
            </a:endParaRPr>
          </a:p>
          <a:p>
            <a:pPr marL="0" indent="0">
              <a:buNone/>
            </a:pPr>
            <a:r>
              <a:rPr lang="en-US" altLang="zh-TW" sz="1800" dirty="0">
                <a:solidFill>
                  <a:srgbClr val="7030A0"/>
                </a:solidFill>
                <a:latin typeface="標楷體" panose="03000509000000000000" pitchFamily="65" charset="-120"/>
                <a:ea typeface="標楷體" panose="03000509000000000000" pitchFamily="65" charset="-120"/>
              </a:rPr>
              <a:t>9.</a:t>
            </a:r>
            <a:r>
              <a:rPr lang="zh-TW" altLang="en-US" sz="1800" dirty="0">
                <a:solidFill>
                  <a:srgbClr val="7030A0"/>
                </a:solidFill>
                <a:latin typeface="標楷體" panose="03000509000000000000" pitchFamily="65" charset="-120"/>
                <a:ea typeface="標楷體" panose="03000509000000000000" pitchFamily="65" charset="-120"/>
              </a:rPr>
              <a:t>建立獨立保密之申訴通報機制</a:t>
            </a:r>
            <a:endParaRPr lang="en-US" altLang="zh-TW" sz="1800" dirty="0">
              <a:solidFill>
                <a:srgbClr val="7030A0"/>
              </a:solidFill>
              <a:latin typeface="標楷體" panose="03000509000000000000" pitchFamily="65" charset="-120"/>
              <a:ea typeface="標楷體" panose="03000509000000000000" pitchFamily="65" charset="-120"/>
            </a:endParaRPr>
          </a:p>
          <a:p>
            <a:pPr marL="0" indent="0">
              <a:buNone/>
            </a:pPr>
            <a:endParaRPr lang="en-US" altLang="zh-TW" sz="1600" dirty="0">
              <a:solidFill>
                <a:srgbClr val="C00000"/>
              </a:solidFill>
              <a:latin typeface="標楷體" panose="03000509000000000000" pitchFamily="65" charset="-120"/>
              <a:ea typeface="標楷體" panose="03000509000000000000" pitchFamily="65" charset="-120"/>
            </a:endParaRPr>
          </a:p>
          <a:p>
            <a:pPr marL="0" indent="0">
              <a:buNone/>
            </a:pPr>
            <a:r>
              <a:rPr lang="zh-TW" altLang="en-US" sz="1600" dirty="0">
                <a:solidFill>
                  <a:srgbClr val="C00000"/>
                </a:solidFill>
                <a:latin typeface="標楷體" panose="03000509000000000000" pitchFamily="65" charset="-120"/>
                <a:ea typeface="標楷體" panose="03000509000000000000" pitchFamily="65" charset="-120"/>
              </a:rPr>
              <a:t>資料參考來源</a:t>
            </a:r>
            <a:r>
              <a:rPr lang="en-US" altLang="zh-TW" sz="1600" dirty="0">
                <a:solidFill>
                  <a:srgbClr val="C00000"/>
                </a:solidFill>
                <a:latin typeface="標楷體" panose="03000509000000000000" pitchFamily="65" charset="-120"/>
                <a:ea typeface="標楷體" panose="03000509000000000000" pitchFamily="65" charset="-120"/>
              </a:rPr>
              <a:t>:</a:t>
            </a:r>
          </a:p>
          <a:p>
            <a:pPr marL="0" indent="0">
              <a:buNone/>
            </a:pPr>
            <a:r>
              <a:rPr lang="zh-TW" altLang="en-US" sz="1600" dirty="0">
                <a:solidFill>
                  <a:srgbClr val="C00000"/>
                </a:solidFill>
                <a:latin typeface="標楷體" panose="03000509000000000000" pitchFamily="65" charset="-120"/>
                <a:ea typeface="標楷體" panose="03000509000000000000" pitchFamily="65" charset="-120"/>
              </a:rPr>
              <a:t>兒童權利公約首次國家報告國際審查歷程與結論性意見的挑戰</a:t>
            </a:r>
            <a:r>
              <a:rPr lang="en-US" altLang="zh-TW" sz="1600" dirty="0">
                <a:solidFill>
                  <a:srgbClr val="C00000"/>
                </a:solidFill>
                <a:latin typeface="標楷體" panose="03000509000000000000" pitchFamily="65" charset="-120"/>
                <a:ea typeface="標楷體" panose="03000509000000000000" pitchFamily="65" charset="-120"/>
              </a:rPr>
              <a:t>｡ (</a:t>
            </a:r>
            <a:r>
              <a:rPr lang="zh-TW" altLang="en-US" sz="1600" dirty="0">
                <a:solidFill>
                  <a:srgbClr val="C00000"/>
                </a:solidFill>
                <a:latin typeface="標楷體" panose="03000509000000000000" pitchFamily="65" charset="-120"/>
                <a:ea typeface="標楷體" panose="03000509000000000000" pitchFamily="65" charset="-120"/>
              </a:rPr>
              <a:t>簡慧娟、蕭珮姍</a:t>
            </a:r>
            <a:r>
              <a:rPr lang="en-US" altLang="zh-TW" sz="1600" dirty="0">
                <a:solidFill>
                  <a:srgbClr val="C00000"/>
                </a:solidFill>
                <a:latin typeface="標楷體" panose="03000509000000000000" pitchFamily="65" charset="-120"/>
                <a:ea typeface="標楷體" panose="03000509000000000000" pitchFamily="65" charset="-120"/>
              </a:rPr>
              <a:t>, 2018)</a:t>
            </a:r>
          </a:p>
          <a:p>
            <a:endParaRPr lang="en-US" altLang="zh-TW" sz="2400" dirty="0"/>
          </a:p>
        </p:txBody>
      </p:sp>
    </p:spTree>
    <p:extLst>
      <p:ext uri="{BB962C8B-B14F-4D97-AF65-F5344CB8AC3E}">
        <p14:creationId xmlns:p14="http://schemas.microsoft.com/office/powerpoint/2010/main" val="19378125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44B0225-8054-492E-84B7-E277F6968F85}"/>
              </a:ext>
            </a:extLst>
          </p:cNvPr>
          <p:cNvSpPr>
            <a:spLocks noGrp="1"/>
          </p:cNvSpPr>
          <p:nvPr>
            <p:ph type="title"/>
          </p:nvPr>
        </p:nvSpPr>
        <p:spPr>
          <a:xfrm>
            <a:off x="457200" y="457200"/>
            <a:ext cx="8229600" cy="1143000"/>
          </a:xfrm>
        </p:spPr>
        <p:txBody>
          <a:bodyPr/>
          <a:lstStyle/>
          <a:p>
            <a:r>
              <a:rPr lang="zh-TW" altLang="en-US" sz="4000" dirty="0" smtClean="0">
                <a:solidFill>
                  <a:srgbClr val="7030A0"/>
                </a:solidFill>
                <a:latin typeface="標楷體" panose="03000509000000000000" pitchFamily="65" charset="-120"/>
                <a:ea typeface="標楷體" panose="03000509000000000000" pitchFamily="65" charset="-120"/>
              </a:rPr>
              <a:t>關於優先</a:t>
            </a:r>
            <a:r>
              <a:rPr lang="zh-TW" altLang="en-US" sz="4000" dirty="0">
                <a:solidFill>
                  <a:srgbClr val="7030A0"/>
                </a:solidFill>
                <a:latin typeface="標楷體" panose="03000509000000000000" pitchFamily="65" charset="-120"/>
                <a:ea typeface="標楷體" panose="03000509000000000000" pitchFamily="65" charset="-120"/>
              </a:rPr>
              <a:t>議題</a:t>
            </a:r>
            <a:r>
              <a:rPr lang="en-US" altLang="zh-TW" sz="4000" dirty="0">
                <a:solidFill>
                  <a:srgbClr val="7030A0"/>
                </a:solidFill>
                <a:latin typeface="標楷體" panose="03000509000000000000" pitchFamily="65" charset="-120"/>
                <a:ea typeface="標楷體" panose="03000509000000000000" pitchFamily="65" charset="-120"/>
              </a:rPr>
              <a:t>-2</a:t>
            </a:r>
            <a:endParaRPr lang="zh-TW" altLang="en-US" sz="4000" dirty="0">
              <a:solidFill>
                <a:srgbClr val="7030A0"/>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16227AA5-13E6-4755-BDEC-D445874B2898}"/>
              </a:ext>
            </a:extLst>
          </p:cNvPr>
          <p:cNvSpPr>
            <a:spLocks noGrp="1"/>
          </p:cNvSpPr>
          <p:nvPr>
            <p:ph idx="1"/>
          </p:nvPr>
        </p:nvSpPr>
        <p:spPr>
          <a:xfrm>
            <a:off x="457200" y="1600200"/>
            <a:ext cx="8229600" cy="4709120"/>
          </a:xfrm>
        </p:spPr>
        <p:txBody>
          <a:bodyPr/>
          <a:lstStyle/>
          <a:p>
            <a:pPr marL="0" indent="0">
              <a:buNone/>
            </a:pPr>
            <a:r>
              <a:rPr lang="zh-TW" altLang="en-US" sz="2400" dirty="0">
                <a:solidFill>
                  <a:srgbClr val="0070C0"/>
                </a:solidFill>
                <a:latin typeface="標楷體" panose="03000509000000000000" pitchFamily="65" charset="-120"/>
                <a:ea typeface="標楷體" panose="03000509000000000000" pitchFamily="65" charset="-120"/>
              </a:rPr>
              <a:t>二、設置獨立國家人權機構</a:t>
            </a:r>
            <a:r>
              <a:rPr lang="en-US" altLang="zh-TW" sz="1600" dirty="0">
                <a:solidFill>
                  <a:srgbClr val="0070C0"/>
                </a:solidFill>
                <a:latin typeface="標楷體" panose="03000509000000000000" pitchFamily="65" charset="-120"/>
                <a:ea typeface="標楷體" panose="03000509000000000000" pitchFamily="65" charset="-120"/>
              </a:rPr>
              <a:t>(</a:t>
            </a:r>
            <a:r>
              <a:rPr lang="zh-TW" altLang="en-US" sz="1600" dirty="0">
                <a:solidFill>
                  <a:srgbClr val="0070C0"/>
                </a:solidFill>
                <a:latin typeface="標楷體" panose="03000509000000000000" pitchFamily="65" charset="-120"/>
                <a:ea typeface="標楷體" panose="03000509000000000000" pitchFamily="65" charset="-120"/>
              </a:rPr>
              <a:t>一般執行措施</a:t>
            </a:r>
            <a:r>
              <a:rPr lang="en-US" altLang="zh-TW" sz="1600" dirty="0">
                <a:solidFill>
                  <a:srgbClr val="0070C0"/>
                </a:solidFill>
                <a:latin typeface="標楷體" panose="03000509000000000000" pitchFamily="65" charset="-120"/>
                <a:ea typeface="標楷體" panose="03000509000000000000" pitchFamily="65" charset="-120"/>
              </a:rPr>
              <a:t>17</a:t>
            </a:r>
            <a:r>
              <a:rPr lang="zh-TW" altLang="en-US" sz="1600" dirty="0">
                <a:solidFill>
                  <a:srgbClr val="0070C0"/>
                </a:solidFill>
                <a:latin typeface="標楷體" panose="03000509000000000000" pitchFamily="65" charset="-120"/>
                <a:ea typeface="標楷體" panose="03000509000000000000" pitchFamily="65" charset="-120"/>
              </a:rPr>
              <a:t>點</a:t>
            </a:r>
            <a:r>
              <a:rPr lang="en-US" altLang="zh-TW" sz="1600" dirty="0">
                <a:solidFill>
                  <a:srgbClr val="0070C0"/>
                </a:solidFill>
                <a:latin typeface="標楷體" panose="03000509000000000000" pitchFamily="65" charset="-120"/>
                <a:ea typeface="標楷體" panose="03000509000000000000" pitchFamily="65" charset="-120"/>
              </a:rPr>
              <a:t>)</a:t>
            </a:r>
          </a:p>
          <a:p>
            <a:pPr marL="0" indent="0">
              <a:buNone/>
            </a:pPr>
            <a:r>
              <a:rPr lang="en-US" altLang="zh-TW" sz="2000" dirty="0">
                <a:solidFill>
                  <a:srgbClr val="7030A0"/>
                </a:solidFill>
                <a:latin typeface="標楷體" panose="03000509000000000000" pitchFamily="65" charset="-120"/>
                <a:ea typeface="標楷體" panose="03000509000000000000" pitchFamily="65" charset="-120"/>
              </a:rPr>
              <a:t>1.</a:t>
            </a:r>
            <a:r>
              <a:rPr lang="zh-TW" altLang="en-US" sz="2000" dirty="0">
                <a:solidFill>
                  <a:srgbClr val="7030A0"/>
                </a:solidFill>
                <a:latin typeface="標楷體" panose="03000509000000000000" pitchFamily="65" charset="-120"/>
                <a:ea typeface="標楷體" panose="03000509000000000000" pitchFamily="65" charset="-120"/>
              </a:rPr>
              <a:t>建議政府盡速依巴黎原則設置獨立國家人權機構並設監督兒童權利</a:t>
            </a:r>
            <a:endParaRPr lang="en-US" altLang="zh-TW" sz="2000" dirty="0">
              <a:solidFill>
                <a:srgbClr val="7030A0"/>
              </a:solidFill>
              <a:latin typeface="標楷體" panose="03000509000000000000" pitchFamily="65" charset="-120"/>
              <a:ea typeface="標楷體" panose="03000509000000000000" pitchFamily="65" charset="-120"/>
            </a:endParaRPr>
          </a:p>
          <a:p>
            <a:pPr marL="0" indent="0">
              <a:buNone/>
            </a:pPr>
            <a:r>
              <a:rPr lang="zh-TW" altLang="en-US" sz="2000" dirty="0">
                <a:solidFill>
                  <a:srgbClr val="7030A0"/>
                </a:solidFill>
                <a:latin typeface="標楷體" panose="03000509000000000000" pitchFamily="65" charset="-120"/>
                <a:ea typeface="標楷體" panose="03000509000000000000" pitchFamily="65" charset="-120"/>
              </a:rPr>
              <a:t>  專責單位</a:t>
            </a:r>
            <a:endParaRPr lang="en-US" altLang="zh-TW" sz="2000" dirty="0">
              <a:solidFill>
                <a:srgbClr val="7030A0"/>
              </a:solidFill>
              <a:latin typeface="標楷體" panose="03000509000000000000" pitchFamily="65" charset="-120"/>
              <a:ea typeface="標楷體" panose="03000509000000000000" pitchFamily="65" charset="-120"/>
            </a:endParaRPr>
          </a:p>
          <a:p>
            <a:pPr marL="0" indent="0">
              <a:buNone/>
            </a:pPr>
            <a:r>
              <a:rPr lang="en-US" altLang="zh-TW" sz="2000" dirty="0">
                <a:solidFill>
                  <a:srgbClr val="7030A0"/>
                </a:solidFill>
                <a:latin typeface="標楷體" panose="03000509000000000000" pitchFamily="65" charset="-120"/>
                <a:ea typeface="標楷體" panose="03000509000000000000" pitchFamily="65" charset="-120"/>
              </a:rPr>
              <a:t>2.</a:t>
            </a:r>
            <a:r>
              <a:rPr lang="zh-TW" altLang="en-US" sz="2000" dirty="0">
                <a:solidFill>
                  <a:srgbClr val="7030A0"/>
                </a:solidFill>
                <a:latin typeface="標楷體" panose="03000509000000000000" pitchFamily="65" charset="-120"/>
                <a:ea typeface="標楷體" panose="03000509000000000000" pitchFamily="65" charset="-120"/>
              </a:rPr>
              <a:t>建立兒童監察使或兒童權利委員制度</a:t>
            </a:r>
            <a:r>
              <a:rPr lang="en-US" altLang="zh-TW" sz="2000" dirty="0">
                <a:solidFill>
                  <a:srgbClr val="7030A0"/>
                </a:solidFill>
                <a:latin typeface="標楷體" panose="03000509000000000000" pitchFamily="65" charset="-120"/>
                <a:ea typeface="標楷體" panose="03000509000000000000" pitchFamily="65" charset="-120"/>
              </a:rPr>
              <a:t>,</a:t>
            </a:r>
            <a:r>
              <a:rPr lang="zh-TW" altLang="en-US" sz="2000" dirty="0">
                <a:solidFill>
                  <a:srgbClr val="7030A0"/>
                </a:solidFill>
                <a:latin typeface="標楷體" panose="03000509000000000000" pitchFamily="65" charset="-120"/>
                <a:ea typeface="標楷體" panose="03000509000000000000" pitchFamily="65" charset="-120"/>
              </a:rPr>
              <a:t>保護兒少隱私受理、調查、</a:t>
            </a:r>
            <a:endParaRPr lang="en-US" altLang="zh-TW" sz="2000" dirty="0">
              <a:solidFill>
                <a:srgbClr val="7030A0"/>
              </a:solidFill>
              <a:latin typeface="標楷體" panose="03000509000000000000" pitchFamily="65" charset="-120"/>
              <a:ea typeface="標楷體" panose="03000509000000000000" pitchFamily="65" charset="-120"/>
            </a:endParaRPr>
          </a:p>
          <a:p>
            <a:pPr marL="0" indent="0">
              <a:buNone/>
            </a:pPr>
            <a:r>
              <a:rPr lang="zh-TW" altLang="en-US" sz="2000" dirty="0">
                <a:solidFill>
                  <a:srgbClr val="7030A0"/>
                </a:solidFill>
                <a:latin typeface="標楷體" panose="03000509000000000000" pitchFamily="65" charset="-120"/>
                <a:ea typeface="標楷體" panose="03000509000000000000" pitchFamily="65" charset="-120"/>
              </a:rPr>
              <a:t>  處理有關兒童權利申訴事件</a:t>
            </a:r>
            <a:endParaRPr lang="en-US" altLang="zh-TW" sz="2000" dirty="0">
              <a:solidFill>
                <a:srgbClr val="7030A0"/>
              </a:solidFill>
              <a:latin typeface="標楷體" panose="03000509000000000000" pitchFamily="65" charset="-120"/>
              <a:ea typeface="標楷體" panose="03000509000000000000" pitchFamily="65" charset="-120"/>
            </a:endParaRPr>
          </a:p>
          <a:p>
            <a:pPr marL="0" indent="0">
              <a:buNone/>
            </a:pPr>
            <a:endParaRPr lang="en-US" altLang="zh-TW" sz="2400" dirty="0">
              <a:solidFill>
                <a:srgbClr val="0070C0"/>
              </a:solidFill>
              <a:latin typeface="標楷體" panose="03000509000000000000" pitchFamily="65" charset="-120"/>
              <a:ea typeface="標楷體" panose="03000509000000000000" pitchFamily="65" charset="-120"/>
            </a:endParaRPr>
          </a:p>
          <a:p>
            <a:pPr marL="0" indent="0">
              <a:buNone/>
            </a:pPr>
            <a:r>
              <a:rPr lang="zh-TW" altLang="en-US" sz="2400" dirty="0">
                <a:solidFill>
                  <a:srgbClr val="0070C0"/>
                </a:solidFill>
                <a:latin typeface="標楷體" panose="03000509000000000000" pitchFamily="65" charset="-120"/>
                <a:ea typeface="標楷體" panose="03000509000000000000" pitchFamily="65" charset="-120"/>
              </a:rPr>
              <a:t>三、推動以家庭環境為主的替代性照顧</a:t>
            </a:r>
            <a:r>
              <a:rPr lang="en-US" altLang="zh-TW" sz="1600" dirty="0">
                <a:solidFill>
                  <a:srgbClr val="0070C0"/>
                </a:solidFill>
                <a:latin typeface="標楷體" panose="03000509000000000000" pitchFamily="65" charset="-120"/>
                <a:ea typeface="標楷體" panose="03000509000000000000" pitchFamily="65" charset="-120"/>
              </a:rPr>
              <a:t>(</a:t>
            </a:r>
            <a:r>
              <a:rPr lang="zh-TW" altLang="en-US" sz="1600" dirty="0">
                <a:solidFill>
                  <a:srgbClr val="0070C0"/>
                </a:solidFill>
                <a:latin typeface="標楷體" panose="03000509000000000000" pitchFamily="65" charset="-120"/>
                <a:ea typeface="標楷體" panose="03000509000000000000" pitchFamily="65" charset="-120"/>
              </a:rPr>
              <a:t>家庭環境與替代性照顧</a:t>
            </a:r>
            <a:r>
              <a:rPr lang="en-US" altLang="zh-TW" sz="1600" dirty="0">
                <a:solidFill>
                  <a:srgbClr val="0070C0"/>
                </a:solidFill>
                <a:latin typeface="標楷體" panose="03000509000000000000" pitchFamily="65" charset="-120"/>
                <a:ea typeface="標楷體" panose="03000509000000000000" pitchFamily="65" charset="-120"/>
              </a:rPr>
              <a:t>13</a:t>
            </a:r>
            <a:r>
              <a:rPr lang="zh-TW" altLang="en-US" sz="1600" dirty="0">
                <a:solidFill>
                  <a:srgbClr val="0070C0"/>
                </a:solidFill>
                <a:latin typeface="標楷體" panose="03000509000000000000" pitchFamily="65" charset="-120"/>
                <a:ea typeface="標楷體" panose="03000509000000000000" pitchFamily="65" charset="-120"/>
              </a:rPr>
              <a:t>點</a:t>
            </a:r>
            <a:r>
              <a:rPr lang="en-US" altLang="zh-TW" sz="1600" dirty="0">
                <a:solidFill>
                  <a:srgbClr val="0070C0"/>
                </a:solidFill>
                <a:latin typeface="標楷體" panose="03000509000000000000" pitchFamily="65" charset="-120"/>
                <a:ea typeface="標楷體" panose="03000509000000000000" pitchFamily="65" charset="-120"/>
              </a:rPr>
              <a:t>)</a:t>
            </a:r>
          </a:p>
          <a:p>
            <a:pPr marL="0" indent="0">
              <a:buNone/>
            </a:pPr>
            <a:r>
              <a:rPr lang="en-US" altLang="zh-TW" sz="2000" dirty="0">
                <a:solidFill>
                  <a:srgbClr val="7030A0"/>
                </a:solidFill>
                <a:latin typeface="標楷體" panose="03000509000000000000" pitchFamily="65" charset="-120"/>
                <a:ea typeface="標楷體" panose="03000509000000000000" pitchFamily="65" charset="-120"/>
              </a:rPr>
              <a:t>1.</a:t>
            </a:r>
            <a:r>
              <a:rPr lang="zh-TW" altLang="en-US" sz="2000" dirty="0">
                <a:solidFill>
                  <a:srgbClr val="7030A0"/>
                </a:solidFill>
                <a:latin typeface="標楷體" panose="03000509000000000000" pitchFamily="65" charset="-120"/>
                <a:ea typeface="標楷體" panose="03000509000000000000" pitchFamily="65" charset="-120"/>
              </a:rPr>
              <a:t>建議依據聯合國兒童替代照顧準則制定全面性策略</a:t>
            </a:r>
            <a:endParaRPr lang="en-US" altLang="zh-TW" sz="2000" dirty="0">
              <a:solidFill>
                <a:srgbClr val="7030A0"/>
              </a:solidFill>
              <a:latin typeface="標楷體" panose="03000509000000000000" pitchFamily="65" charset="-120"/>
              <a:ea typeface="標楷體" panose="03000509000000000000" pitchFamily="65" charset="-120"/>
            </a:endParaRPr>
          </a:p>
          <a:p>
            <a:pPr marL="0" indent="0">
              <a:buNone/>
            </a:pPr>
            <a:r>
              <a:rPr lang="en-US" altLang="zh-TW" sz="2000" dirty="0">
                <a:solidFill>
                  <a:srgbClr val="7030A0"/>
                </a:solidFill>
                <a:latin typeface="標楷體" panose="03000509000000000000" pitchFamily="65" charset="-120"/>
                <a:ea typeface="標楷體" panose="03000509000000000000" pitchFamily="65" charset="-120"/>
              </a:rPr>
              <a:t>2.</a:t>
            </a:r>
            <a:r>
              <a:rPr lang="zh-TW" altLang="en-US" sz="2000" dirty="0">
                <a:solidFill>
                  <a:srgbClr val="7030A0"/>
                </a:solidFill>
                <a:latin typeface="標楷體" panose="03000509000000000000" pitchFamily="65" charset="-120"/>
                <a:ea typeface="標楷體" panose="03000509000000000000" pitchFamily="65" charset="-120"/>
              </a:rPr>
              <a:t>建議替代性照顧去機構化</a:t>
            </a:r>
            <a:r>
              <a:rPr lang="en-US" altLang="zh-TW" sz="2000" dirty="0">
                <a:solidFill>
                  <a:srgbClr val="7030A0"/>
                </a:solidFill>
                <a:latin typeface="標楷體" panose="03000509000000000000" pitchFamily="65" charset="-120"/>
                <a:ea typeface="標楷體" panose="03000509000000000000" pitchFamily="65" charset="-120"/>
              </a:rPr>
              <a:t>,</a:t>
            </a:r>
            <a:r>
              <a:rPr lang="zh-TW" altLang="en-US" sz="2000" dirty="0">
                <a:solidFill>
                  <a:srgbClr val="7030A0"/>
                </a:solidFill>
                <a:latin typeface="標楷體" panose="03000509000000000000" pitchFamily="65" charset="-120"/>
                <a:ea typeface="標楷體" panose="03000509000000000000" pitchFamily="65" charset="-120"/>
              </a:rPr>
              <a:t>制定支持及強化家庭功能以降低安置需求</a:t>
            </a:r>
            <a:endParaRPr lang="en-US" altLang="zh-TW" sz="2000" dirty="0">
              <a:solidFill>
                <a:srgbClr val="7030A0"/>
              </a:solidFill>
              <a:latin typeface="標楷體" panose="03000509000000000000" pitchFamily="65" charset="-120"/>
              <a:ea typeface="標楷體" panose="03000509000000000000" pitchFamily="65" charset="-120"/>
            </a:endParaRPr>
          </a:p>
          <a:p>
            <a:pPr marL="0" indent="0">
              <a:buNone/>
            </a:pPr>
            <a:r>
              <a:rPr lang="en-US" altLang="zh-TW" sz="2000" dirty="0">
                <a:solidFill>
                  <a:srgbClr val="7030A0"/>
                </a:solidFill>
                <a:latin typeface="標楷體" panose="03000509000000000000" pitchFamily="65" charset="-120"/>
                <a:ea typeface="標楷體" panose="03000509000000000000" pitchFamily="65" charset="-120"/>
              </a:rPr>
              <a:t>3.</a:t>
            </a:r>
            <a:r>
              <a:rPr lang="zh-TW" altLang="en-US" sz="2000" dirty="0">
                <a:solidFill>
                  <a:srgbClr val="7030A0"/>
                </a:solidFill>
                <a:latin typeface="標楷體" panose="03000509000000000000" pitchFamily="65" charset="-120"/>
                <a:ea typeface="標楷體" panose="03000509000000000000" pitchFamily="65" charset="-120"/>
              </a:rPr>
              <a:t>推動提倡以家庭環境為主的替代性照顧</a:t>
            </a:r>
            <a:r>
              <a:rPr lang="en-US" altLang="zh-TW" sz="2000" dirty="0">
                <a:solidFill>
                  <a:srgbClr val="7030A0"/>
                </a:solidFill>
                <a:latin typeface="標楷體" panose="03000509000000000000" pitchFamily="65" charset="-120"/>
                <a:ea typeface="標楷體" panose="03000509000000000000" pitchFamily="65" charset="-120"/>
              </a:rPr>
              <a:t>,</a:t>
            </a:r>
            <a:r>
              <a:rPr lang="zh-TW" altLang="en-US" sz="2000" dirty="0">
                <a:solidFill>
                  <a:srgbClr val="7030A0"/>
                </a:solidFill>
                <a:latin typeface="標楷體" panose="03000509000000000000" pitchFamily="65" charset="-120"/>
                <a:ea typeface="標楷體" panose="03000509000000000000" pitchFamily="65" charset="-120"/>
              </a:rPr>
              <a:t>特別以親屬照顧為優先</a:t>
            </a:r>
            <a:endParaRPr lang="en-US" altLang="zh-TW" sz="2000" dirty="0">
              <a:solidFill>
                <a:srgbClr val="7030A0"/>
              </a:solidFill>
              <a:latin typeface="標楷體" panose="03000509000000000000" pitchFamily="65" charset="-120"/>
              <a:ea typeface="標楷體" panose="03000509000000000000" pitchFamily="65" charset="-120"/>
            </a:endParaRPr>
          </a:p>
          <a:p>
            <a:pPr marL="0" indent="0">
              <a:buNone/>
            </a:pPr>
            <a:endParaRPr lang="en-US" altLang="zh-TW" sz="1600" dirty="0">
              <a:solidFill>
                <a:srgbClr val="C00000"/>
              </a:solidFill>
              <a:latin typeface="標楷體" panose="03000509000000000000" pitchFamily="65" charset="-120"/>
              <a:ea typeface="標楷體" panose="03000509000000000000" pitchFamily="65" charset="-120"/>
            </a:endParaRPr>
          </a:p>
          <a:p>
            <a:pPr marL="0" indent="0">
              <a:buNone/>
            </a:pPr>
            <a:r>
              <a:rPr lang="zh-TW" altLang="en-US" sz="1600" dirty="0">
                <a:solidFill>
                  <a:srgbClr val="C00000"/>
                </a:solidFill>
                <a:latin typeface="標楷體" panose="03000509000000000000" pitchFamily="65" charset="-120"/>
                <a:ea typeface="標楷體" panose="03000509000000000000" pitchFamily="65" charset="-120"/>
              </a:rPr>
              <a:t>資料參考來源</a:t>
            </a:r>
            <a:r>
              <a:rPr lang="en-US" altLang="zh-TW" sz="1600" dirty="0">
                <a:solidFill>
                  <a:srgbClr val="C00000"/>
                </a:solidFill>
                <a:latin typeface="標楷體" panose="03000509000000000000" pitchFamily="65" charset="-120"/>
                <a:ea typeface="標楷體" panose="03000509000000000000" pitchFamily="65" charset="-120"/>
              </a:rPr>
              <a:t>:</a:t>
            </a:r>
          </a:p>
          <a:p>
            <a:pPr marL="0" indent="0">
              <a:buNone/>
            </a:pPr>
            <a:r>
              <a:rPr lang="zh-TW" altLang="en-US" sz="1600" dirty="0">
                <a:solidFill>
                  <a:srgbClr val="C00000"/>
                </a:solidFill>
                <a:latin typeface="標楷體" panose="03000509000000000000" pitchFamily="65" charset="-120"/>
                <a:ea typeface="標楷體" panose="03000509000000000000" pitchFamily="65" charset="-120"/>
              </a:rPr>
              <a:t>兒童權利公約首次國家報告國際審查歷程與結論性意見的挑戰</a:t>
            </a:r>
            <a:r>
              <a:rPr lang="en-US" altLang="zh-TW" sz="1600" dirty="0">
                <a:solidFill>
                  <a:srgbClr val="C00000"/>
                </a:solidFill>
                <a:latin typeface="標楷體" panose="03000509000000000000" pitchFamily="65" charset="-120"/>
                <a:ea typeface="標楷體" panose="03000509000000000000" pitchFamily="65" charset="-120"/>
              </a:rPr>
              <a:t>｡ (</a:t>
            </a:r>
            <a:r>
              <a:rPr lang="zh-TW" altLang="en-US" sz="1600" dirty="0">
                <a:solidFill>
                  <a:srgbClr val="C00000"/>
                </a:solidFill>
                <a:latin typeface="標楷體" panose="03000509000000000000" pitchFamily="65" charset="-120"/>
                <a:ea typeface="標楷體" panose="03000509000000000000" pitchFamily="65" charset="-120"/>
              </a:rPr>
              <a:t>簡慧娟、蕭珮姍</a:t>
            </a:r>
            <a:r>
              <a:rPr lang="en-US" altLang="zh-TW" sz="1600" dirty="0">
                <a:solidFill>
                  <a:srgbClr val="C00000"/>
                </a:solidFill>
                <a:latin typeface="標楷體" panose="03000509000000000000" pitchFamily="65" charset="-120"/>
                <a:ea typeface="標楷體" panose="03000509000000000000" pitchFamily="65" charset="-120"/>
              </a:rPr>
              <a:t>, 2018)</a:t>
            </a:r>
          </a:p>
          <a:p>
            <a:endParaRPr lang="en-US" altLang="zh-TW" sz="2400" dirty="0"/>
          </a:p>
        </p:txBody>
      </p:sp>
    </p:spTree>
    <p:extLst>
      <p:ext uri="{BB962C8B-B14F-4D97-AF65-F5344CB8AC3E}">
        <p14:creationId xmlns:p14="http://schemas.microsoft.com/office/powerpoint/2010/main" val="25864633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92696"/>
            <a:ext cx="8229600" cy="724942"/>
          </a:xfrm>
        </p:spPr>
        <p:txBody>
          <a:bodyPr/>
          <a:lstStyle/>
          <a:p>
            <a:r>
              <a:rPr lang="zh-TW" altLang="en-US" sz="3600" dirty="0" smtClean="0">
                <a:solidFill>
                  <a:srgbClr val="7030A0"/>
                </a:solidFill>
                <a:latin typeface="標楷體" panose="03000509000000000000" pitchFamily="65" charset="-120"/>
                <a:ea typeface="標楷體" panose="03000509000000000000" pitchFamily="65" charset="-120"/>
              </a:rPr>
              <a:t>第一次國家</a:t>
            </a:r>
            <a:r>
              <a:rPr lang="zh-TW" altLang="en-US" sz="3600" dirty="0">
                <a:solidFill>
                  <a:srgbClr val="7030A0"/>
                </a:solidFill>
                <a:latin typeface="標楷體" panose="03000509000000000000" pitchFamily="65" charset="-120"/>
                <a:ea typeface="標楷體" panose="03000509000000000000" pitchFamily="65" charset="-120"/>
              </a:rPr>
              <a:t>報告審查後的政策參考建議</a:t>
            </a:r>
          </a:p>
        </p:txBody>
      </p:sp>
      <p:sp>
        <p:nvSpPr>
          <p:cNvPr id="3" name="內容版面配置區 2"/>
          <p:cNvSpPr>
            <a:spLocks noGrp="1"/>
          </p:cNvSpPr>
          <p:nvPr>
            <p:ph idx="1"/>
          </p:nvPr>
        </p:nvSpPr>
        <p:spPr>
          <a:xfrm>
            <a:off x="457200" y="1600200"/>
            <a:ext cx="8229600" cy="4997152"/>
          </a:xfrm>
        </p:spPr>
        <p:txBody>
          <a:bodyPr/>
          <a:lstStyle/>
          <a:p>
            <a:pPr marL="0" indent="0">
              <a:buNone/>
            </a:pPr>
            <a:r>
              <a:rPr lang="zh-TW" altLang="en-US" sz="1600" dirty="0">
                <a:latin typeface="標楷體" panose="03000509000000000000" pitchFamily="65" charset="-120"/>
                <a:ea typeface="標楷體" panose="03000509000000000000" pitchFamily="65" charset="-120"/>
              </a:rPr>
              <a:t>對國家提出以下政策性的訴求</a:t>
            </a:r>
            <a:r>
              <a:rPr lang="en-US" altLang="zh-TW" sz="1600" dirty="0">
                <a:latin typeface="標楷體" panose="03000509000000000000" pitchFamily="65" charset="-120"/>
                <a:ea typeface="標楷體" panose="03000509000000000000" pitchFamily="65" charset="-120"/>
              </a:rPr>
              <a:t>(</a:t>
            </a:r>
            <a:r>
              <a:rPr lang="zh-TW" altLang="en-US" sz="1600" dirty="0">
                <a:latin typeface="標楷體" panose="03000509000000000000" pitchFamily="65" charset="-120"/>
                <a:ea typeface="標楷體" panose="03000509000000000000" pitchFamily="65" charset="-120"/>
              </a:rPr>
              <a:t>台灣少年權益與福利促進聯盟少盟</a:t>
            </a:r>
            <a:r>
              <a:rPr lang="en-US" altLang="zh-TW" sz="1600" dirty="0">
                <a:latin typeface="標楷體" panose="03000509000000000000" pitchFamily="65" charset="-120"/>
                <a:ea typeface="標楷體" panose="03000509000000000000" pitchFamily="65" charset="-120"/>
              </a:rPr>
              <a:t>,2017</a:t>
            </a:r>
            <a:r>
              <a:rPr lang="zh-TW" altLang="en-US" sz="1600" dirty="0">
                <a:latin typeface="標楷體" panose="03000509000000000000" pitchFamily="65" charset="-120"/>
                <a:ea typeface="標楷體" panose="03000509000000000000" pitchFamily="65" charset="-120"/>
              </a:rPr>
              <a:t>於報導者投書</a:t>
            </a:r>
            <a:r>
              <a:rPr lang="en-US" altLang="zh-TW" sz="1600" dirty="0">
                <a:latin typeface="標楷體" panose="03000509000000000000" pitchFamily="65" charset="-120"/>
                <a:ea typeface="標楷體" panose="03000509000000000000" pitchFamily="65" charset="-120"/>
              </a:rPr>
              <a:t>)</a:t>
            </a:r>
          </a:p>
          <a:p>
            <a:pPr marL="0" indent="0">
              <a:buNone/>
            </a:pPr>
            <a:r>
              <a:rPr lang="zh-TW" altLang="en-US" sz="1600" dirty="0">
                <a:solidFill>
                  <a:srgbClr val="C00000"/>
                </a:solidFill>
                <a:latin typeface="標楷體" panose="03000509000000000000" pitchFamily="65" charset="-120"/>
                <a:ea typeface="標楷體" panose="03000509000000000000" pitchFamily="65" charset="-120"/>
              </a:rPr>
              <a:t>一、落實兒少表意及參與權：</a:t>
            </a:r>
          </a:p>
          <a:p>
            <a:pPr marL="0" indent="0">
              <a:buNone/>
            </a:pPr>
            <a:r>
              <a:rPr lang="zh-TW" altLang="en-US" sz="1600" dirty="0">
                <a:latin typeface="標楷體" panose="03000509000000000000" pitchFamily="65" charset="-120"/>
                <a:ea typeface="標楷體" panose="03000509000000000000" pitchFamily="65" charset="-120"/>
              </a:rPr>
              <a:t>    國家務必檢討相關機制與思維，面對眾多涉及兒少的相關法令、政策及事務，必須主動邀請兒少參與討論，並盡其所能提供兒少得以自由表示意見的友善機制，正視兒少才是這些議題的專家，將其意見納入重要考量。</a:t>
            </a:r>
          </a:p>
          <a:p>
            <a:pPr marL="0" indent="0">
              <a:buNone/>
            </a:pPr>
            <a:r>
              <a:rPr lang="zh-TW" altLang="en-US" sz="1600" dirty="0">
                <a:solidFill>
                  <a:srgbClr val="C00000"/>
                </a:solidFill>
                <a:latin typeface="標楷體" panose="03000509000000000000" pitchFamily="65" charset="-120"/>
                <a:ea typeface="標楷體" panose="03000509000000000000" pitchFamily="65" charset="-120"/>
              </a:rPr>
              <a:t>二、深化</a:t>
            </a:r>
            <a:r>
              <a:rPr lang="en-US" altLang="zh-TW" sz="1600" dirty="0">
                <a:solidFill>
                  <a:srgbClr val="C00000"/>
                </a:solidFill>
                <a:latin typeface="標楷體" panose="03000509000000000000" pitchFamily="65" charset="-120"/>
                <a:ea typeface="標楷體" panose="03000509000000000000" pitchFamily="65" charset="-120"/>
              </a:rPr>
              <a:t>CRC</a:t>
            </a:r>
            <a:r>
              <a:rPr lang="zh-TW" altLang="en-US" sz="1600" dirty="0">
                <a:solidFill>
                  <a:srgbClr val="C00000"/>
                </a:solidFill>
                <a:latin typeface="標楷體" panose="03000509000000000000" pitchFamily="65" charset="-120"/>
                <a:ea typeface="標楷體" panose="03000509000000000000" pitchFamily="65" charset="-120"/>
              </a:rPr>
              <a:t>教育：</a:t>
            </a:r>
          </a:p>
          <a:p>
            <a:pPr marL="0" indent="0">
              <a:buNone/>
            </a:pPr>
            <a:r>
              <a:rPr lang="zh-TW" altLang="en-US" sz="1600" dirty="0">
                <a:latin typeface="標楷體" panose="03000509000000000000" pitchFamily="65" charset="-120"/>
                <a:ea typeface="標楷體" panose="03000509000000000000" pitchFamily="65" charset="-120"/>
              </a:rPr>
              <a:t>    行政立法司法部門、學校、教師、家長、照料者等皆需透過在職訓練、課程或大眾媒體宣傳，來了解</a:t>
            </a:r>
            <a:r>
              <a:rPr lang="en-US" altLang="zh-TW" sz="1600" dirty="0">
                <a:latin typeface="標楷體" panose="03000509000000000000" pitchFamily="65" charset="-120"/>
                <a:ea typeface="標楷體" panose="03000509000000000000" pitchFamily="65" charset="-120"/>
              </a:rPr>
              <a:t>CRC</a:t>
            </a:r>
            <a:r>
              <a:rPr lang="zh-TW" altLang="en-US" sz="1600" dirty="0">
                <a:latin typeface="標楷體" panose="03000509000000000000" pitchFamily="65" charset="-120"/>
                <a:ea typeface="標楷體" panose="03000509000000000000" pitchFamily="65" charset="-120"/>
              </a:rPr>
              <a:t>公約的實質內涵，發展兒童人權的敏感度。此外，各級政府與學校應積極檢視法規命令和校內規定是否違背</a:t>
            </a:r>
            <a:r>
              <a:rPr lang="en-US" altLang="zh-TW" sz="1600" dirty="0">
                <a:latin typeface="標楷體" panose="03000509000000000000" pitchFamily="65" charset="-120"/>
                <a:ea typeface="標楷體" panose="03000509000000000000" pitchFamily="65" charset="-120"/>
              </a:rPr>
              <a:t>CRC</a:t>
            </a:r>
            <a:r>
              <a:rPr lang="zh-TW" altLang="en-US" sz="1600" dirty="0">
                <a:latin typeface="標楷體" panose="03000509000000000000" pitchFamily="65" charset="-120"/>
                <a:ea typeface="標楷體" panose="03000509000000000000" pitchFamily="65" charset="-120"/>
              </a:rPr>
              <a:t>，還要落實於未來每一個和兒少相關的決定。且為了讓兒少都能理解切身相關的權利保障，必須在高級中等以下學校課程納入</a:t>
            </a:r>
            <a:r>
              <a:rPr lang="en-US" altLang="zh-TW" sz="1600" dirty="0">
                <a:latin typeface="標楷體" panose="03000509000000000000" pitchFamily="65" charset="-120"/>
                <a:ea typeface="標楷體" panose="03000509000000000000" pitchFamily="65" charset="-120"/>
              </a:rPr>
              <a:t>CRC</a:t>
            </a:r>
            <a:r>
              <a:rPr lang="zh-TW" altLang="en-US" sz="1600" dirty="0">
                <a:latin typeface="標楷體" panose="03000509000000000000" pitchFamily="65" charset="-120"/>
                <a:ea typeface="標楷體" panose="03000509000000000000" pitchFamily="65" charset="-120"/>
              </a:rPr>
              <a:t>，再加上其他核心人權公約，才是完整的人權教育。</a:t>
            </a:r>
          </a:p>
          <a:p>
            <a:pPr marL="0" indent="0">
              <a:buNone/>
            </a:pPr>
            <a:r>
              <a:rPr lang="zh-TW" altLang="en-US" sz="1600" dirty="0">
                <a:solidFill>
                  <a:srgbClr val="C00000"/>
                </a:solidFill>
                <a:latin typeface="標楷體" panose="03000509000000000000" pitchFamily="65" charset="-120"/>
                <a:ea typeface="標楷體" panose="03000509000000000000" pitchFamily="65" charset="-120"/>
              </a:rPr>
              <a:t>三、制定國家級的兒少人權行動計劃：</a:t>
            </a:r>
          </a:p>
          <a:p>
            <a:pPr marL="0" indent="0">
              <a:buNone/>
            </a:pPr>
            <a:r>
              <a:rPr lang="zh-TW" altLang="en-US" sz="1600" dirty="0">
                <a:latin typeface="標楷體" panose="03000509000000000000" pitchFamily="65" charset="-120"/>
                <a:ea typeface="標楷體" panose="03000509000000000000" pitchFamily="65" charset="-120"/>
              </a:rPr>
              <a:t>    為落實兒少人權，國家必須與兒童和青年共同擬定國家行動計劃，包含：具體目標、明確的執行措施，以及財政和人力資源的分配。政府缺乏更高決策層級的兒童及青少事務為主體的專責單位，以協調統整各部門資源的整合與政策推動，我們建議應於行政院下設置兒童及青少年事務專責單位，實質推動與捍衛兒少人權。現行沒有獨立的國家人權機構，接受兒童針對私部門權利被侵害的申訴與調查。我們建議總統應盡速落實其承諾，依據巴黎原則設立國家人權機構。兒少預算及專責人力不足且有城鄉差異，實質影響對多元兒少人權的保障。我們建議兒少預算應全面提高到至少總預算的</a:t>
            </a:r>
            <a:r>
              <a:rPr lang="en-US" altLang="zh-TW" sz="1600" dirty="0">
                <a:latin typeface="標楷體" panose="03000509000000000000" pitchFamily="65" charset="-120"/>
                <a:ea typeface="標楷體" panose="03000509000000000000" pitchFamily="65" charset="-120"/>
              </a:rPr>
              <a:t>5%</a:t>
            </a:r>
            <a:r>
              <a:rPr lang="zh-TW" altLang="en-US" sz="1600" dirty="0">
                <a:latin typeface="標楷體" panose="03000509000000000000" pitchFamily="65" charset="-120"/>
                <a:ea typeface="標楷體" panose="03000509000000000000" pitchFamily="65" charset="-120"/>
              </a:rPr>
              <a:t>以上。</a:t>
            </a:r>
          </a:p>
          <a:p>
            <a:endParaRPr lang="zh-TW" altLang="en-US" sz="2400" dirty="0"/>
          </a:p>
        </p:txBody>
      </p:sp>
    </p:spTree>
    <p:extLst>
      <p:ext uri="{BB962C8B-B14F-4D97-AF65-F5344CB8AC3E}">
        <p14:creationId xmlns:p14="http://schemas.microsoft.com/office/powerpoint/2010/main" val="3763655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20688"/>
            <a:ext cx="8229600" cy="796950"/>
          </a:xfrm>
        </p:spPr>
        <p:txBody>
          <a:bodyPr/>
          <a:lstStyle/>
          <a:p>
            <a:r>
              <a:rPr lang="zh-TW" altLang="en-US" sz="4000" dirty="0">
                <a:solidFill>
                  <a:srgbClr val="7030A0"/>
                </a:solidFill>
                <a:latin typeface="標楷體" panose="03000509000000000000" pitchFamily="65" charset="-120"/>
                <a:ea typeface="標楷體" panose="03000509000000000000" pitchFamily="65" charset="-120"/>
              </a:rPr>
              <a:t>有關尊重兒童觀點與參與權</a:t>
            </a:r>
          </a:p>
        </p:txBody>
      </p:sp>
      <p:sp>
        <p:nvSpPr>
          <p:cNvPr id="3" name="內容版面配置區 2"/>
          <p:cNvSpPr>
            <a:spLocks noGrp="1"/>
          </p:cNvSpPr>
          <p:nvPr>
            <p:ph idx="1"/>
          </p:nvPr>
        </p:nvSpPr>
        <p:spPr>
          <a:xfrm>
            <a:off x="457200" y="1600200"/>
            <a:ext cx="8229600" cy="4925144"/>
          </a:xfrm>
        </p:spPr>
        <p:txBody>
          <a:bodyPr/>
          <a:lstStyle/>
          <a:p>
            <a:pPr marL="0" indent="0">
              <a:buNone/>
            </a:pPr>
            <a:r>
              <a:rPr lang="en-US" altLang="zh-TW" sz="1400" dirty="0" smtClean="0">
                <a:latin typeface="標楷體" panose="03000509000000000000" pitchFamily="65" charset="-120"/>
                <a:ea typeface="標楷體" panose="03000509000000000000" pitchFamily="65" charset="-120"/>
              </a:rPr>
              <a:t>2020.3.24</a:t>
            </a:r>
            <a:r>
              <a:rPr lang="zh-TW" altLang="en-US" sz="1400" dirty="0" smtClean="0">
                <a:latin typeface="標楷體" panose="03000509000000000000" pitchFamily="65" charset="-120"/>
                <a:ea typeface="標楷體" panose="03000509000000000000" pitchFamily="65" charset="-120"/>
              </a:rPr>
              <a:t>兒</a:t>
            </a:r>
            <a:r>
              <a:rPr lang="zh-TW" altLang="en-US" sz="1400" dirty="0">
                <a:latin typeface="標楷體" panose="03000509000000000000" pitchFamily="65" charset="-120"/>
                <a:ea typeface="標楷體" panose="03000509000000000000" pitchFamily="65" charset="-120"/>
              </a:rPr>
              <a:t>少代表首次出席行政院兒童及少年福利與權益推動小組委員會議，提案關注觸法兒少緊急照顧服務機制，及受安置輔導兒少權益保障相關措施</a:t>
            </a:r>
            <a:r>
              <a:rPr lang="zh-TW" altLang="en-US" sz="1400" dirty="0" smtClean="0">
                <a:latin typeface="標楷體" panose="03000509000000000000" pitchFamily="65" charset="-120"/>
                <a:ea typeface="標楷體" panose="03000509000000000000" pitchFamily="65" charset="-120"/>
              </a:rPr>
              <a:t>。</a:t>
            </a:r>
            <a:endParaRPr lang="en-US" altLang="zh-TW" sz="1400" dirty="0" smtClean="0">
              <a:latin typeface="標楷體" panose="03000509000000000000" pitchFamily="65" charset="-120"/>
              <a:ea typeface="標楷體" panose="03000509000000000000" pitchFamily="65" charset="-120"/>
            </a:endParaRPr>
          </a:p>
          <a:p>
            <a:pPr marL="0" indent="0">
              <a:buNone/>
            </a:pPr>
            <a:r>
              <a:rPr lang="en-US" altLang="zh-TW" sz="1400" dirty="0" smtClean="0">
                <a:latin typeface="標楷體" panose="03000509000000000000" pitchFamily="65" charset="-120"/>
                <a:ea typeface="標楷體" panose="03000509000000000000" pitchFamily="65" charset="-120"/>
              </a:rPr>
              <a:t>2020.4.27</a:t>
            </a:r>
            <a:r>
              <a:rPr lang="zh-TW" altLang="en-US" sz="1400" dirty="0" smtClean="0">
                <a:latin typeface="標楷體" panose="03000509000000000000" pitchFamily="65" charset="-120"/>
                <a:ea typeface="標楷體" panose="03000509000000000000" pitchFamily="65" charset="-120"/>
              </a:rPr>
              <a:t>兒</a:t>
            </a:r>
            <a:r>
              <a:rPr lang="zh-TW" altLang="en-US" sz="1400" dirty="0">
                <a:latin typeface="標楷體" panose="03000509000000000000" pitchFamily="65" charset="-120"/>
                <a:ea typeface="標楷體" panose="03000509000000000000" pitchFamily="65" charset="-120"/>
              </a:rPr>
              <a:t>少代表首次出席衛生福利部兒童及少年福利與權益推動小組委員會議，兒少提案計</a:t>
            </a:r>
            <a:r>
              <a:rPr lang="en-US" altLang="zh-TW" sz="1400" dirty="0">
                <a:latin typeface="標楷體" panose="03000509000000000000" pitchFamily="65" charset="-120"/>
                <a:ea typeface="標楷體" panose="03000509000000000000" pitchFamily="65" charset="-120"/>
              </a:rPr>
              <a:t>2</a:t>
            </a:r>
            <a:r>
              <a:rPr lang="zh-TW" altLang="en-US" sz="1400" dirty="0">
                <a:latin typeface="標楷體" panose="03000509000000000000" pitchFamily="65" charset="-120"/>
                <a:ea typeface="標楷體" panose="03000509000000000000" pitchFamily="65" charset="-120"/>
              </a:rPr>
              <a:t>案，包括休閒場館設計與規劃應納入兒少參與；及改善校園輔導機制，以提升兒少心理健康、降低兒少自殺機率</a:t>
            </a:r>
            <a:r>
              <a:rPr lang="zh-TW" altLang="en-US" sz="1400" dirty="0" smtClean="0">
                <a:latin typeface="標楷體" panose="03000509000000000000" pitchFamily="65" charset="-120"/>
                <a:ea typeface="標楷體" panose="03000509000000000000" pitchFamily="65" charset="-120"/>
              </a:rPr>
              <a:t>。</a:t>
            </a:r>
            <a:endParaRPr lang="en-US" altLang="zh-TW" sz="1400" dirty="0" smtClean="0">
              <a:latin typeface="標楷體" panose="03000509000000000000" pitchFamily="65" charset="-120"/>
              <a:ea typeface="標楷體" panose="03000509000000000000" pitchFamily="65" charset="-120"/>
            </a:endParaRPr>
          </a:p>
          <a:p>
            <a:pPr marL="0" indent="0">
              <a:buNone/>
            </a:pPr>
            <a:r>
              <a:rPr lang="en-US" altLang="zh-TW" sz="1400" dirty="0" smtClean="0">
                <a:latin typeface="標楷體" panose="03000509000000000000" pitchFamily="65" charset="-120"/>
                <a:ea typeface="標楷體" panose="03000509000000000000" pitchFamily="65" charset="-120"/>
              </a:rPr>
              <a:t>2020.4.23</a:t>
            </a:r>
            <a:r>
              <a:rPr lang="zh-TW" altLang="en-US" sz="1400" dirty="0" smtClean="0">
                <a:latin typeface="標楷體" panose="03000509000000000000" pitchFamily="65" charset="-120"/>
                <a:ea typeface="標楷體" panose="03000509000000000000" pitchFamily="65" charset="-120"/>
              </a:rPr>
              <a:t>衛生</a:t>
            </a:r>
            <a:r>
              <a:rPr lang="zh-TW" altLang="en-US" sz="1400" dirty="0">
                <a:latin typeface="標楷體" panose="03000509000000000000" pitchFamily="65" charset="-120"/>
                <a:ea typeface="標楷體" panose="03000509000000000000" pitchFamily="65" charset="-120"/>
              </a:rPr>
              <a:t>福利部調查</a:t>
            </a:r>
            <a:r>
              <a:rPr lang="en-US" altLang="zh-TW" sz="1400" dirty="0">
                <a:latin typeface="標楷體" panose="03000509000000000000" pitchFamily="65" charset="-120"/>
                <a:ea typeface="標楷體" panose="03000509000000000000" pitchFamily="65" charset="-120"/>
              </a:rPr>
              <a:t>2019</a:t>
            </a:r>
            <a:r>
              <a:rPr lang="zh-TW" altLang="en-US" sz="1400" dirty="0">
                <a:latin typeface="標楷體" panose="03000509000000000000" pitchFamily="65" charset="-120"/>
                <a:ea typeface="標楷體" panose="03000509000000000000" pitchFamily="65" charset="-120"/>
              </a:rPr>
              <a:t>年各縣市兒少代表人數為</a:t>
            </a:r>
            <a:r>
              <a:rPr lang="en-US" altLang="zh-TW" sz="1400" dirty="0">
                <a:latin typeface="標楷體" panose="03000509000000000000" pitchFamily="65" charset="-120"/>
                <a:ea typeface="標楷體" panose="03000509000000000000" pitchFamily="65" charset="-120"/>
              </a:rPr>
              <a:t>355</a:t>
            </a:r>
            <a:r>
              <a:rPr lang="zh-TW" altLang="en-US" sz="1400" dirty="0">
                <a:latin typeface="標楷體" panose="03000509000000000000" pitchFamily="65" charset="-120"/>
                <a:ea typeface="標楷體" panose="03000509000000000000" pitchFamily="65" charset="-120"/>
              </a:rPr>
              <a:t>名，參與各縣市兒少福利與權益促進委員會之關注議題聚焦於「兒少參與政府決策」、「交通安全」、「學校作息」、「休閒活動空間」</a:t>
            </a:r>
            <a:r>
              <a:rPr lang="zh-TW" altLang="en-US" sz="1400" dirty="0" smtClean="0">
                <a:latin typeface="標楷體" panose="03000509000000000000" pitchFamily="65" charset="-120"/>
                <a:ea typeface="標楷體" panose="03000509000000000000" pitchFamily="65" charset="-120"/>
              </a:rPr>
              <a:t>。</a:t>
            </a:r>
            <a:endParaRPr lang="en-US" altLang="zh-TW" sz="1400" dirty="0" smtClean="0">
              <a:latin typeface="標楷體" panose="03000509000000000000" pitchFamily="65" charset="-120"/>
              <a:ea typeface="標楷體" panose="03000509000000000000" pitchFamily="65" charset="-120"/>
            </a:endParaRPr>
          </a:p>
          <a:p>
            <a:pPr marL="0" indent="0">
              <a:buNone/>
            </a:pPr>
            <a:r>
              <a:rPr lang="en-US" altLang="zh-TW" sz="1400" dirty="0" smtClean="0">
                <a:latin typeface="標楷體" panose="03000509000000000000" pitchFamily="65" charset="-120"/>
                <a:ea typeface="標楷體" panose="03000509000000000000" pitchFamily="65" charset="-120"/>
              </a:rPr>
              <a:t>2021.2.26</a:t>
            </a:r>
            <a:r>
              <a:rPr lang="zh-TW" altLang="en-US" sz="1400" dirty="0" smtClean="0">
                <a:latin typeface="標楷體" panose="03000509000000000000" pitchFamily="65" charset="-120"/>
                <a:ea typeface="標楷體" panose="03000509000000000000" pitchFamily="65" charset="-120"/>
              </a:rPr>
              <a:t>衛生</a:t>
            </a:r>
            <a:r>
              <a:rPr lang="zh-TW" altLang="en-US" sz="1400" dirty="0">
                <a:latin typeface="標楷體" panose="03000509000000000000" pitchFamily="65" charset="-120"/>
                <a:ea typeface="標楷體" panose="03000509000000000000" pitchFamily="65" charset="-120"/>
              </a:rPr>
              <a:t>福利部調查</a:t>
            </a:r>
            <a:r>
              <a:rPr lang="en-US" altLang="zh-TW" sz="1400" dirty="0">
                <a:latin typeface="標楷體" panose="03000509000000000000" pitchFamily="65" charset="-120"/>
                <a:ea typeface="標楷體" panose="03000509000000000000" pitchFamily="65" charset="-120"/>
              </a:rPr>
              <a:t>2020</a:t>
            </a:r>
            <a:r>
              <a:rPr lang="zh-TW" altLang="en-US" sz="1400" dirty="0">
                <a:latin typeface="標楷體" panose="03000509000000000000" pitchFamily="65" charset="-120"/>
                <a:ea typeface="標楷體" panose="03000509000000000000" pitchFamily="65" charset="-120"/>
              </a:rPr>
              <a:t>年各縣市兒少代表人數為</a:t>
            </a:r>
            <a:r>
              <a:rPr lang="en-US" altLang="zh-TW" sz="1400" dirty="0">
                <a:latin typeface="標楷體" panose="03000509000000000000" pitchFamily="65" charset="-120"/>
                <a:ea typeface="標楷體" panose="03000509000000000000" pitchFamily="65" charset="-120"/>
              </a:rPr>
              <a:t>392</a:t>
            </a:r>
            <a:r>
              <a:rPr lang="zh-TW" altLang="en-US" sz="1400" dirty="0">
                <a:latin typeface="標楷體" panose="03000509000000000000" pitchFamily="65" charset="-120"/>
                <a:ea typeface="標楷體" panose="03000509000000000000" pitchFamily="65" charset="-120"/>
              </a:rPr>
              <a:t>名，參與各縣市兒少福利與權益促進委員會之關注議題聚焦於「交通安全」、「兒少參與政府決策」、「休閒活動空間」</a:t>
            </a:r>
            <a:r>
              <a:rPr lang="zh-TW" altLang="en-US" sz="1400" dirty="0" smtClean="0">
                <a:latin typeface="標楷體" panose="03000509000000000000" pitchFamily="65" charset="-120"/>
                <a:ea typeface="標楷體" panose="03000509000000000000" pitchFamily="65" charset="-120"/>
              </a:rPr>
              <a:t>。</a:t>
            </a:r>
            <a:endParaRPr lang="en-US" altLang="zh-TW" sz="1400" dirty="0" smtClean="0">
              <a:latin typeface="標楷體" panose="03000509000000000000" pitchFamily="65" charset="-120"/>
              <a:ea typeface="標楷體" panose="03000509000000000000" pitchFamily="65" charset="-120"/>
            </a:endParaRPr>
          </a:p>
          <a:p>
            <a:pPr marL="0" indent="0">
              <a:buNone/>
            </a:pPr>
            <a:r>
              <a:rPr lang="en-US" altLang="zh-TW" sz="1400" dirty="0" smtClean="0">
                <a:latin typeface="標楷體" panose="03000509000000000000" pitchFamily="65" charset="-120"/>
                <a:ea typeface="標楷體" panose="03000509000000000000" pitchFamily="65" charset="-120"/>
              </a:rPr>
              <a:t>2021.11.16</a:t>
            </a:r>
            <a:r>
              <a:rPr lang="zh-TW" altLang="en-US" sz="1400" dirty="0" smtClean="0">
                <a:latin typeface="標楷體" panose="03000509000000000000" pitchFamily="65" charset="-120"/>
                <a:ea typeface="標楷體" panose="03000509000000000000" pitchFamily="65" charset="-120"/>
              </a:rPr>
              <a:t>衛生</a:t>
            </a:r>
            <a:r>
              <a:rPr lang="zh-TW" altLang="en-US" sz="1400" dirty="0">
                <a:latin typeface="標楷體" panose="03000509000000000000" pitchFamily="65" charset="-120"/>
                <a:ea typeface="標楷體" panose="03000509000000000000" pitchFamily="65" charset="-120"/>
              </a:rPr>
              <a:t>福利部試辦「中央兒少代表團大會暨部會座談會」，計有</a:t>
            </a:r>
            <a:r>
              <a:rPr lang="en-US" altLang="zh-TW" sz="1400" dirty="0">
                <a:latin typeface="標楷體" panose="03000509000000000000" pitchFamily="65" charset="-120"/>
                <a:ea typeface="標楷體" panose="03000509000000000000" pitchFamily="65" charset="-120"/>
              </a:rPr>
              <a:t>41</a:t>
            </a:r>
            <a:r>
              <a:rPr lang="zh-TW" altLang="en-US" sz="1400" dirty="0">
                <a:latin typeface="標楷體" panose="03000509000000000000" pitchFamily="65" charset="-120"/>
                <a:ea typeface="標楷體" panose="03000509000000000000" pitchFamily="65" charset="-120"/>
              </a:rPr>
              <a:t>名兒少代表出席，議題包含教育、文化層面，以及學生權益、受安置輔導兒少之隱私保護措施、新興菸品危害等</a:t>
            </a:r>
            <a:r>
              <a:rPr lang="zh-TW" altLang="en-US" sz="1400" dirty="0" smtClean="0">
                <a:latin typeface="標楷體" panose="03000509000000000000" pitchFamily="65" charset="-120"/>
                <a:ea typeface="標楷體" panose="03000509000000000000" pitchFamily="65" charset="-120"/>
              </a:rPr>
              <a:t>。</a:t>
            </a:r>
            <a:endParaRPr lang="en-US" altLang="zh-TW" sz="1400" dirty="0" smtClean="0">
              <a:latin typeface="標楷體" panose="03000509000000000000" pitchFamily="65" charset="-120"/>
              <a:ea typeface="標楷體" panose="03000509000000000000" pitchFamily="65" charset="-120"/>
            </a:endParaRPr>
          </a:p>
          <a:p>
            <a:pPr marL="0" indent="0">
              <a:buNone/>
            </a:pPr>
            <a:r>
              <a:rPr lang="en-US" altLang="zh-TW" sz="1400" dirty="0" smtClean="0">
                <a:latin typeface="標楷體" panose="03000509000000000000" pitchFamily="65" charset="-120"/>
                <a:ea typeface="標楷體" panose="03000509000000000000" pitchFamily="65" charset="-120"/>
              </a:rPr>
              <a:t>2022.11.03</a:t>
            </a:r>
            <a:r>
              <a:rPr lang="zh-TW" altLang="en-US" sz="1400" dirty="0" smtClean="0">
                <a:latin typeface="標楷體" panose="03000509000000000000" pitchFamily="65" charset="-120"/>
                <a:ea typeface="標楷體" panose="03000509000000000000" pitchFamily="65" charset="-120"/>
              </a:rPr>
              <a:t>行政院</a:t>
            </a:r>
            <a:r>
              <a:rPr lang="zh-TW" altLang="en-US" sz="1400" dirty="0">
                <a:latin typeface="標楷體" panose="03000509000000000000" pitchFamily="65" charset="-120"/>
                <a:ea typeface="標楷體" panose="03000509000000000000" pitchFamily="65" charset="-120"/>
              </a:rPr>
              <a:t>兒童及少年福利與權益推動小組現任為第五屆</a:t>
            </a:r>
            <a:r>
              <a:rPr lang="en-US" altLang="zh-TW" sz="1400" dirty="0">
                <a:latin typeface="標楷體" panose="03000509000000000000" pitchFamily="65" charset="-120"/>
                <a:ea typeface="標楷體" panose="03000509000000000000" pitchFamily="65" charset="-120"/>
              </a:rPr>
              <a:t>(2022/11/3-2024/11/2)</a:t>
            </a:r>
            <a:r>
              <a:rPr lang="zh-TW" altLang="en-US" sz="1400" dirty="0">
                <a:latin typeface="標楷體" panose="03000509000000000000" pitchFamily="65" charset="-120"/>
                <a:ea typeface="標楷體" panose="03000509000000000000" pitchFamily="65" charset="-120"/>
              </a:rPr>
              <a:t>，委員共</a:t>
            </a:r>
            <a:r>
              <a:rPr lang="en-US" altLang="zh-TW" sz="1400" dirty="0">
                <a:latin typeface="標楷體" panose="03000509000000000000" pitchFamily="65" charset="-120"/>
                <a:ea typeface="標楷體" panose="03000509000000000000" pitchFamily="65" charset="-120"/>
              </a:rPr>
              <a:t>27</a:t>
            </a:r>
            <a:r>
              <a:rPr lang="zh-TW" altLang="en-US" sz="1400" dirty="0">
                <a:latin typeface="標楷體" panose="03000509000000000000" pitchFamily="65" charset="-120"/>
                <a:ea typeface="標楷體" panose="03000509000000000000" pitchFamily="65" charset="-120"/>
              </a:rPr>
              <a:t>人：由行政院林政務委員萬億為召集人，邀集兒童及少年代表、部會代表、專家學者、民間團體及機構代表共同組成</a:t>
            </a:r>
            <a:r>
              <a:rPr lang="zh-TW" altLang="en-US" sz="1400" dirty="0" smtClean="0">
                <a:latin typeface="標楷體" panose="03000509000000000000" pitchFamily="65" charset="-120"/>
                <a:ea typeface="標楷體" panose="03000509000000000000" pitchFamily="65" charset="-120"/>
              </a:rPr>
              <a:t>。</a:t>
            </a:r>
            <a:endParaRPr lang="en-US" altLang="zh-TW" sz="1400" dirty="0" smtClean="0">
              <a:latin typeface="標楷體" panose="03000509000000000000" pitchFamily="65" charset="-120"/>
              <a:ea typeface="標楷體" panose="03000509000000000000" pitchFamily="65" charset="-120"/>
            </a:endParaRPr>
          </a:p>
          <a:p>
            <a:pPr marL="0" indent="0">
              <a:buNone/>
            </a:pPr>
            <a:r>
              <a:rPr lang="en-US" altLang="zh-TW" sz="1400" dirty="0" smtClean="0">
                <a:latin typeface="標楷體" panose="03000509000000000000" pitchFamily="65" charset="-120"/>
                <a:ea typeface="標楷體" panose="03000509000000000000" pitchFamily="65" charset="-120"/>
              </a:rPr>
              <a:t>2022.3.1</a:t>
            </a:r>
            <a:r>
              <a:rPr lang="zh-TW" altLang="en-US" sz="1400" dirty="0">
                <a:latin typeface="標楷體" panose="03000509000000000000" pitchFamily="65" charset="-120"/>
                <a:ea typeface="標楷體" panose="03000509000000000000" pitchFamily="65" charset="-120"/>
              </a:rPr>
              <a:t>兒少提交兒少報告（共</a:t>
            </a:r>
            <a:r>
              <a:rPr lang="en-US" altLang="zh-TW" sz="1400" dirty="0">
                <a:latin typeface="標楷體" panose="03000509000000000000" pitchFamily="65" charset="-120"/>
                <a:ea typeface="標楷體" panose="03000509000000000000" pitchFamily="65" charset="-120"/>
              </a:rPr>
              <a:t>19</a:t>
            </a:r>
            <a:r>
              <a:rPr lang="zh-TW" altLang="en-US" sz="1400" dirty="0">
                <a:latin typeface="標楷體" panose="03000509000000000000" pitchFamily="65" charset="-120"/>
                <a:ea typeface="標楷體" panose="03000509000000000000" pitchFamily="65" charset="-120"/>
              </a:rPr>
              <a:t>份）</a:t>
            </a:r>
            <a:r>
              <a:rPr lang="zh-TW" altLang="en-US" sz="1400" dirty="0" smtClean="0">
                <a:latin typeface="標楷體" panose="03000509000000000000" pitchFamily="65" charset="-120"/>
                <a:ea typeface="標楷體" panose="03000509000000000000" pitchFamily="65" charset="-120"/>
              </a:rPr>
              <a:t>。</a:t>
            </a:r>
            <a:endParaRPr lang="en-US" altLang="zh-TW" sz="1400" dirty="0" smtClean="0">
              <a:latin typeface="標楷體" panose="03000509000000000000" pitchFamily="65" charset="-120"/>
              <a:ea typeface="標楷體" panose="03000509000000000000" pitchFamily="65" charset="-120"/>
            </a:endParaRPr>
          </a:p>
          <a:p>
            <a:pPr marL="0" indent="0">
              <a:buNone/>
            </a:pPr>
            <a:r>
              <a:rPr lang="en-US" altLang="zh-TW" sz="1400" dirty="0" smtClean="0">
                <a:latin typeface="標楷體" panose="03000509000000000000" pitchFamily="65" charset="-120"/>
                <a:ea typeface="標楷體" panose="03000509000000000000" pitchFamily="65" charset="-120"/>
              </a:rPr>
              <a:t>2023.2.24</a:t>
            </a:r>
            <a:r>
              <a:rPr lang="zh-TW" altLang="en-US" sz="1400" dirty="0" smtClean="0">
                <a:latin typeface="標楷體" panose="03000509000000000000" pitchFamily="65" charset="-120"/>
                <a:ea typeface="標楷體" panose="03000509000000000000" pitchFamily="65" charset="-120"/>
              </a:rPr>
              <a:t>衛生</a:t>
            </a:r>
            <a:r>
              <a:rPr lang="zh-TW" altLang="en-US" sz="1400" dirty="0">
                <a:latin typeface="標楷體" panose="03000509000000000000" pitchFamily="65" charset="-120"/>
                <a:ea typeface="標楷體" panose="03000509000000000000" pitchFamily="65" charset="-120"/>
              </a:rPr>
              <a:t>福利部調查</a:t>
            </a:r>
            <a:r>
              <a:rPr lang="en-US" altLang="zh-TW" sz="1400" dirty="0">
                <a:latin typeface="標楷體" panose="03000509000000000000" pitchFamily="65" charset="-120"/>
                <a:ea typeface="標楷體" panose="03000509000000000000" pitchFamily="65" charset="-120"/>
              </a:rPr>
              <a:t>2022</a:t>
            </a:r>
            <a:r>
              <a:rPr lang="zh-TW" altLang="en-US" sz="1400" dirty="0">
                <a:latin typeface="標楷體" panose="03000509000000000000" pitchFamily="65" charset="-120"/>
                <a:ea typeface="標楷體" panose="03000509000000000000" pitchFamily="65" charset="-120"/>
              </a:rPr>
              <a:t>年各縣市兒少代表人數為</a:t>
            </a:r>
            <a:r>
              <a:rPr lang="en-US" altLang="zh-TW" sz="1400" dirty="0">
                <a:latin typeface="標楷體" panose="03000509000000000000" pitchFamily="65" charset="-120"/>
                <a:ea typeface="標楷體" panose="03000509000000000000" pitchFamily="65" charset="-120"/>
              </a:rPr>
              <a:t>418</a:t>
            </a:r>
            <a:r>
              <a:rPr lang="zh-TW" altLang="en-US" sz="1400" dirty="0">
                <a:latin typeface="標楷體" panose="03000509000000000000" pitchFamily="65" charset="-120"/>
                <a:ea typeface="標楷體" panose="03000509000000000000" pitchFamily="65" charset="-120"/>
              </a:rPr>
              <a:t>名，參與各縣市兒少福利與權益促進委員會之關注議題聚焦於「交通安全」、「尊重兒少意見作法」、「校務與學生權利」、「性別平等措施」、「心理健康與諮商輔導資源」</a:t>
            </a:r>
            <a:endParaRPr lang="en-US" altLang="zh-TW" sz="1400" dirty="0" smtClean="0">
              <a:latin typeface="標楷體" panose="03000509000000000000" pitchFamily="65" charset="-120"/>
              <a:ea typeface="標楷體" panose="03000509000000000000" pitchFamily="65" charset="-120"/>
            </a:endParaRPr>
          </a:p>
          <a:p>
            <a:pPr marL="0" indent="0">
              <a:buNone/>
            </a:pPr>
            <a:r>
              <a:rPr lang="en-US" altLang="zh-TW" sz="1400" dirty="0" smtClean="0">
                <a:latin typeface="標楷體" panose="03000509000000000000" pitchFamily="65" charset="-120"/>
                <a:ea typeface="標楷體" panose="03000509000000000000" pitchFamily="65" charset="-120"/>
              </a:rPr>
              <a:t>2024.2.9</a:t>
            </a:r>
            <a:r>
              <a:rPr lang="zh-TW" altLang="en-US" sz="1400" dirty="0" smtClean="0">
                <a:latin typeface="標楷體" panose="03000509000000000000" pitchFamily="65" charset="-120"/>
                <a:ea typeface="標楷體" panose="03000509000000000000" pitchFamily="65" charset="-120"/>
              </a:rPr>
              <a:t>衛生</a:t>
            </a:r>
            <a:r>
              <a:rPr lang="zh-TW" altLang="en-US" sz="1400" dirty="0">
                <a:latin typeface="標楷體" panose="03000509000000000000" pitchFamily="65" charset="-120"/>
                <a:ea typeface="標楷體" panose="03000509000000000000" pitchFamily="65" charset="-120"/>
              </a:rPr>
              <a:t>福利部調查</a:t>
            </a:r>
            <a:r>
              <a:rPr lang="en-US" altLang="zh-TW" sz="1400" dirty="0">
                <a:latin typeface="標楷體" panose="03000509000000000000" pitchFamily="65" charset="-120"/>
                <a:ea typeface="標楷體" panose="03000509000000000000" pitchFamily="65" charset="-120"/>
              </a:rPr>
              <a:t>2023</a:t>
            </a:r>
            <a:r>
              <a:rPr lang="zh-TW" altLang="en-US" sz="1400" dirty="0">
                <a:latin typeface="標楷體" panose="03000509000000000000" pitchFamily="65" charset="-120"/>
                <a:ea typeface="標楷體" panose="03000509000000000000" pitchFamily="65" charset="-120"/>
              </a:rPr>
              <a:t>年各縣市兒少代表人數為</a:t>
            </a:r>
            <a:r>
              <a:rPr lang="en-US" altLang="zh-TW" sz="1400" dirty="0">
                <a:latin typeface="標楷體" panose="03000509000000000000" pitchFamily="65" charset="-120"/>
                <a:ea typeface="標楷體" panose="03000509000000000000" pitchFamily="65" charset="-120"/>
              </a:rPr>
              <a:t>414</a:t>
            </a:r>
            <a:r>
              <a:rPr lang="zh-TW" altLang="en-US" sz="1400" dirty="0">
                <a:latin typeface="標楷體" panose="03000509000000000000" pitchFamily="65" charset="-120"/>
                <a:ea typeface="標楷體" panose="03000509000000000000" pitchFamily="65" charset="-120"/>
              </a:rPr>
              <a:t>名，參與各縣市兒少福利與權益促進委員會之關注議題聚焦於「交通安全」、「免受校園、家庭暴力侵害」、「表意管道與支持」、「心理健康與諮商輔導資源」、「休閒活動與遊戲」。</a:t>
            </a:r>
            <a:endParaRPr lang="en-US" altLang="zh-TW" sz="1400" dirty="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1447098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6AEFEA5-EFC1-4D75-B0DA-8DCF1EE9A23F}"/>
              </a:ext>
            </a:extLst>
          </p:cNvPr>
          <p:cNvSpPr>
            <a:spLocks noGrp="1"/>
          </p:cNvSpPr>
          <p:nvPr>
            <p:ph type="title"/>
          </p:nvPr>
        </p:nvSpPr>
        <p:spPr/>
        <p:txBody>
          <a:bodyPr/>
          <a:lstStyle/>
          <a:p>
            <a:r>
              <a:rPr lang="zh-TW" altLang="en-US" sz="3600" dirty="0">
                <a:solidFill>
                  <a:srgbClr val="002060"/>
                </a:solidFill>
                <a:latin typeface="標楷體" panose="03000509000000000000" pitchFamily="65" charset="-120"/>
                <a:ea typeface="標楷體" panose="03000509000000000000" pitchFamily="65" charset="-120"/>
              </a:rPr>
              <a:t>兒童及少年福利與權益保障法</a:t>
            </a:r>
            <a:r>
              <a:rPr lang="en-US" altLang="zh-TW" sz="3600" dirty="0">
                <a:solidFill>
                  <a:srgbClr val="002060"/>
                </a:solidFill>
                <a:latin typeface="標楷體" panose="03000509000000000000" pitchFamily="65" charset="-120"/>
                <a:ea typeface="標楷體" panose="03000509000000000000" pitchFamily="65" charset="-120"/>
              </a:rPr>
              <a:t>-2</a:t>
            </a:r>
            <a:endParaRPr lang="zh-TW" altLang="en-US" sz="3600" dirty="0">
              <a:solidFill>
                <a:srgbClr val="002060"/>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F4E5116A-6055-44C2-B02D-AB5CE708A38C}"/>
              </a:ext>
            </a:extLst>
          </p:cNvPr>
          <p:cNvSpPr>
            <a:spLocks noGrp="1"/>
          </p:cNvSpPr>
          <p:nvPr>
            <p:ph idx="1"/>
          </p:nvPr>
        </p:nvSpPr>
        <p:spPr/>
        <p:txBody>
          <a:bodyPr/>
          <a:lstStyle/>
          <a:p>
            <a:pPr marL="0" indent="0">
              <a:buNone/>
            </a:pPr>
            <a:r>
              <a:rPr lang="zh-TW" altLang="en-US" sz="2000" dirty="0">
                <a:latin typeface="標楷體" panose="03000509000000000000" pitchFamily="65" charset="-120"/>
                <a:ea typeface="標楷體" panose="03000509000000000000" pitchFamily="65" charset="-120"/>
              </a:rPr>
              <a:t>第 </a:t>
            </a:r>
            <a:r>
              <a:rPr lang="en-US" altLang="zh-TW" sz="2000" dirty="0">
                <a:latin typeface="標楷體" panose="03000509000000000000" pitchFamily="65" charset="-120"/>
                <a:ea typeface="標楷體" panose="03000509000000000000" pitchFamily="65" charset="-120"/>
              </a:rPr>
              <a:t>4 </a:t>
            </a:r>
            <a:r>
              <a:rPr lang="zh-TW" altLang="en-US" sz="2000" dirty="0">
                <a:latin typeface="標楷體" panose="03000509000000000000" pitchFamily="65" charset="-120"/>
                <a:ea typeface="標楷體" panose="03000509000000000000" pitchFamily="65" charset="-120"/>
              </a:rPr>
              <a:t>條 </a:t>
            </a:r>
            <a:endParaRPr lang="en-US" altLang="zh-TW" sz="2000" dirty="0">
              <a:latin typeface="標楷體" panose="03000509000000000000" pitchFamily="65" charset="-120"/>
              <a:ea typeface="標楷體" panose="03000509000000000000" pitchFamily="65" charset="-120"/>
            </a:endParaRPr>
          </a:p>
          <a:p>
            <a:pPr marL="0" indent="0">
              <a:buNone/>
            </a:pPr>
            <a:r>
              <a:rPr lang="zh-TW" altLang="en-US" sz="2000" dirty="0">
                <a:latin typeface="標楷體" panose="03000509000000000000" pitchFamily="65" charset="-120"/>
                <a:ea typeface="標楷體" panose="03000509000000000000" pitchFamily="65" charset="-120"/>
              </a:rPr>
              <a:t>政府及公私立機構、團體應協助兒童及少年之父母、監護人或其他實際照顧兒童及少年之人，維護兒童及少年健康，促進其身心健全發展，對於需要保護、救助、輔導、治療、早期療育、身心障礙重建及其他特殊協助之兒童及少年，應提供所需服務及措施。</a:t>
            </a:r>
          </a:p>
          <a:p>
            <a:pPr marL="0" indent="0">
              <a:buNone/>
            </a:pPr>
            <a:endParaRPr lang="en-US" altLang="zh-TW" sz="2000" dirty="0">
              <a:latin typeface="標楷體" panose="03000509000000000000" pitchFamily="65" charset="-120"/>
              <a:ea typeface="標楷體" panose="03000509000000000000" pitchFamily="65" charset="-120"/>
            </a:endParaRPr>
          </a:p>
          <a:p>
            <a:pPr marL="0" indent="0">
              <a:buNone/>
            </a:pPr>
            <a:r>
              <a:rPr lang="zh-TW" altLang="en-US" sz="2000" dirty="0">
                <a:latin typeface="標楷體" panose="03000509000000000000" pitchFamily="65" charset="-120"/>
                <a:ea typeface="標楷體" panose="03000509000000000000" pitchFamily="65" charset="-120"/>
              </a:rPr>
              <a:t>第 </a:t>
            </a:r>
            <a:r>
              <a:rPr lang="en-US" altLang="zh-TW" sz="2000" dirty="0">
                <a:latin typeface="標楷體" panose="03000509000000000000" pitchFamily="65" charset="-120"/>
                <a:ea typeface="標楷體" panose="03000509000000000000" pitchFamily="65" charset="-120"/>
              </a:rPr>
              <a:t>5 </a:t>
            </a:r>
            <a:r>
              <a:rPr lang="zh-TW" altLang="en-US" sz="2000" dirty="0">
                <a:latin typeface="標楷體" panose="03000509000000000000" pitchFamily="65" charset="-120"/>
                <a:ea typeface="標楷體" panose="03000509000000000000" pitchFamily="65" charset="-120"/>
              </a:rPr>
              <a:t>條 </a:t>
            </a:r>
            <a:endParaRPr lang="en-US" altLang="zh-TW" sz="2000" dirty="0">
              <a:latin typeface="標楷體" panose="03000509000000000000" pitchFamily="65" charset="-120"/>
              <a:ea typeface="標楷體" panose="03000509000000000000" pitchFamily="65" charset="-120"/>
            </a:endParaRPr>
          </a:p>
          <a:p>
            <a:pPr marL="0" indent="0">
              <a:buNone/>
            </a:pPr>
            <a:r>
              <a:rPr lang="zh-TW" altLang="en-US" sz="2000" dirty="0">
                <a:latin typeface="標楷體" panose="03000509000000000000" pitchFamily="65" charset="-120"/>
                <a:ea typeface="標楷體" panose="03000509000000000000" pitchFamily="65" charset="-120"/>
              </a:rPr>
              <a:t>政府及公私立機構、團體處理兒童及少年相關事務時，應以兒童及少年之最佳利益為優先考量，並依其心智成熟程度權衡其意見；有關其保護及救助，並應優先處理。兒童及少年之權益受到不法侵害時，政府應予適當之協助及保護。</a:t>
            </a:r>
          </a:p>
        </p:txBody>
      </p:sp>
    </p:spTree>
    <p:extLst>
      <p:ext uri="{BB962C8B-B14F-4D97-AF65-F5344CB8AC3E}">
        <p14:creationId xmlns:p14="http://schemas.microsoft.com/office/powerpoint/2010/main" val="6087876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a:extLst>
              <a:ext uri="{FF2B5EF4-FFF2-40B4-BE49-F238E27FC236}">
                <a16:creationId xmlns:a16="http://schemas.microsoft.com/office/drawing/2014/main" id="{CCF2D2CD-475B-47A4-8A4D-FDF7CA7E314F}"/>
              </a:ext>
            </a:extLst>
          </p:cNvPr>
          <p:cNvSpPr/>
          <p:nvPr/>
        </p:nvSpPr>
        <p:spPr>
          <a:xfrm>
            <a:off x="0" y="1053149"/>
            <a:ext cx="160338" cy="4174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anchor="ctr"/>
          <a:lstStyle/>
          <a:p>
            <a:pPr algn="ctr" defTabSz="685658">
              <a:defRPr/>
            </a:pPr>
            <a:endParaRPr lang="zh-CN" altLang="en-US" sz="1400" dirty="0">
              <a:solidFill>
                <a:srgbClr val="E7E6E6">
                  <a:lumMod val="50000"/>
                </a:srgbClr>
              </a:solidFill>
              <a:latin typeface="微軟正黑體" panose="020B0604030504040204" pitchFamily="34" charset="-120"/>
              <a:ea typeface="微軟正黑體" panose="020B0604030504040204" pitchFamily="34" charset="-120"/>
              <a:cs typeface="+mn-ea"/>
              <a:sym typeface="+mn-lt"/>
            </a:endParaRPr>
          </a:p>
        </p:txBody>
      </p:sp>
      <p:sp>
        <p:nvSpPr>
          <p:cNvPr id="2" name="文本框 32">
            <a:extLst>
              <a:ext uri="{FF2B5EF4-FFF2-40B4-BE49-F238E27FC236}">
                <a16:creationId xmlns:a16="http://schemas.microsoft.com/office/drawing/2014/main" id="{9716379B-3B86-4F4B-85C2-D900F92DA3DB}"/>
              </a:ext>
            </a:extLst>
          </p:cNvPr>
          <p:cNvSpPr txBox="1"/>
          <p:nvPr/>
        </p:nvSpPr>
        <p:spPr>
          <a:xfrm>
            <a:off x="287851" y="1064953"/>
            <a:ext cx="7361964" cy="500054"/>
          </a:xfrm>
          <a:prstGeom prst="rect">
            <a:avLst/>
          </a:prstGeom>
          <a:noFill/>
        </p:spPr>
        <p:txBody>
          <a:bodyPr wrap="none" lIns="68572" tIns="34286" rIns="68572" bIns="34286">
            <a:spAutoFit/>
          </a:bodyPr>
          <a:lstStyle/>
          <a:p>
            <a:r>
              <a:rPr lang="zh-TW" altLang="en-US" sz="2799" dirty="0">
                <a:solidFill>
                  <a:srgbClr val="002060"/>
                </a:solidFill>
                <a:latin typeface="標楷體" panose="03000509000000000000" pitchFamily="65" charset="-120"/>
                <a:ea typeface="標楷體" panose="03000509000000000000" pitchFamily="65" charset="-120"/>
                <a:sym typeface="Arial" panose="020B0604020202020204" pitchFamily="34" charset="0"/>
              </a:rPr>
              <a:t>表達意見的自由</a:t>
            </a:r>
            <a:r>
              <a:rPr lang="en-US" altLang="zh-TW" sz="2799" dirty="0">
                <a:solidFill>
                  <a:srgbClr val="002060"/>
                </a:solidFill>
                <a:latin typeface="標楷體" panose="03000509000000000000" pitchFamily="65" charset="-120"/>
                <a:ea typeface="標楷體" panose="03000509000000000000" pitchFamily="65" charset="-120"/>
                <a:sym typeface="Arial" panose="020B0604020202020204" pitchFamily="34" charset="0"/>
              </a:rPr>
              <a:t>~</a:t>
            </a:r>
            <a:r>
              <a:rPr lang="zh-TW" altLang="en-US" sz="2799" dirty="0">
                <a:solidFill>
                  <a:srgbClr val="002060"/>
                </a:solidFill>
                <a:latin typeface="標楷體" panose="03000509000000000000" pitchFamily="65" charset="-120"/>
                <a:ea typeface="標楷體" panose="03000509000000000000" pitchFamily="65" charset="-120"/>
                <a:sym typeface="Arial" panose="020B0604020202020204" pitchFamily="34" charset="0"/>
              </a:rPr>
              <a:t>表意權</a:t>
            </a:r>
            <a:r>
              <a:rPr lang="en-US" altLang="zh-TW" sz="2799" dirty="0">
                <a:solidFill>
                  <a:srgbClr val="002060"/>
                </a:solidFill>
                <a:latin typeface="標楷體" panose="03000509000000000000" pitchFamily="65" charset="-120"/>
                <a:ea typeface="標楷體" panose="03000509000000000000" pitchFamily="65" charset="-120"/>
                <a:sym typeface="Arial" panose="020B0604020202020204" pitchFamily="34" charset="0"/>
              </a:rPr>
              <a:t>§12</a:t>
            </a:r>
            <a:r>
              <a:rPr lang="zh-TW" altLang="en-US" sz="2799" dirty="0">
                <a:solidFill>
                  <a:srgbClr val="002060"/>
                </a:solidFill>
                <a:latin typeface="標楷體" panose="03000509000000000000" pitchFamily="65" charset="-120"/>
                <a:ea typeface="標楷體" panose="03000509000000000000" pitchFamily="65" charset="-120"/>
                <a:sym typeface="Arial" panose="020B0604020202020204" pitchFamily="34" charset="0"/>
              </a:rPr>
              <a:t>、</a:t>
            </a:r>
            <a:r>
              <a:rPr lang="en-US" altLang="zh-TW" sz="2799" dirty="0">
                <a:solidFill>
                  <a:srgbClr val="002060"/>
                </a:solidFill>
                <a:latin typeface="標楷體" panose="03000509000000000000" pitchFamily="65" charset="-120"/>
                <a:ea typeface="標楷體" panose="03000509000000000000" pitchFamily="65" charset="-120"/>
                <a:sym typeface="Arial" panose="020B0604020202020204" pitchFamily="34" charset="0"/>
              </a:rPr>
              <a:t>§13</a:t>
            </a:r>
            <a:r>
              <a:rPr lang="zh-TW" altLang="en-US" sz="2799" dirty="0">
                <a:solidFill>
                  <a:srgbClr val="002060"/>
                </a:solidFill>
                <a:latin typeface="標楷體" panose="03000509000000000000" pitchFamily="65" charset="-120"/>
                <a:ea typeface="標楷體" panose="03000509000000000000" pitchFamily="65" charset="-120"/>
                <a:sym typeface="Arial" panose="020B0604020202020204" pitchFamily="34" charset="0"/>
              </a:rPr>
              <a:t>、</a:t>
            </a:r>
            <a:r>
              <a:rPr lang="en-US" altLang="zh-TW" sz="2799" dirty="0">
                <a:solidFill>
                  <a:srgbClr val="002060"/>
                </a:solidFill>
                <a:latin typeface="標楷體" panose="03000509000000000000" pitchFamily="65" charset="-120"/>
                <a:ea typeface="標楷體" panose="03000509000000000000" pitchFamily="65" charset="-120"/>
                <a:sym typeface="Arial" panose="020B0604020202020204" pitchFamily="34" charset="0"/>
              </a:rPr>
              <a:t>§14</a:t>
            </a:r>
            <a:r>
              <a:rPr lang="zh-TW" altLang="en-US" sz="2799" dirty="0">
                <a:solidFill>
                  <a:srgbClr val="002060"/>
                </a:solidFill>
                <a:latin typeface="標楷體" panose="03000509000000000000" pitchFamily="65" charset="-120"/>
                <a:ea typeface="標楷體" panose="03000509000000000000" pitchFamily="65" charset="-120"/>
                <a:sym typeface="Arial" panose="020B0604020202020204" pitchFamily="34" charset="0"/>
              </a:rPr>
              <a:t>、</a:t>
            </a:r>
            <a:r>
              <a:rPr lang="en-US" altLang="zh-TW" sz="2799" dirty="0">
                <a:solidFill>
                  <a:srgbClr val="002060"/>
                </a:solidFill>
                <a:latin typeface="標楷體" panose="03000509000000000000" pitchFamily="65" charset="-120"/>
                <a:ea typeface="標楷體" panose="03000509000000000000" pitchFamily="65" charset="-120"/>
                <a:sym typeface="Arial" panose="020B0604020202020204" pitchFamily="34" charset="0"/>
              </a:rPr>
              <a:t>§15</a:t>
            </a:r>
            <a:endParaRPr lang="en-US" altLang="zh-CN" sz="2799" dirty="0">
              <a:solidFill>
                <a:srgbClr val="002060"/>
              </a:solidFill>
              <a:latin typeface="標楷體" panose="03000509000000000000" pitchFamily="65" charset="-120"/>
              <a:ea typeface="標楷體" panose="03000509000000000000" pitchFamily="65" charset="-120"/>
              <a:sym typeface="Arial" panose="020B0604020202020204" pitchFamily="34" charset="0"/>
            </a:endParaRPr>
          </a:p>
        </p:txBody>
      </p:sp>
      <p:graphicFrame>
        <p:nvGraphicFramePr>
          <p:cNvPr id="3" name="資料庫圖表 2">
            <a:extLst>
              <a:ext uri="{FF2B5EF4-FFF2-40B4-BE49-F238E27FC236}">
                <a16:creationId xmlns:a16="http://schemas.microsoft.com/office/drawing/2014/main" id="{C3558E7C-F977-4A17-B3E1-0B78C3B9BB86}"/>
              </a:ext>
            </a:extLst>
          </p:cNvPr>
          <p:cNvGraphicFramePr/>
          <p:nvPr>
            <p:extLst/>
          </p:nvPr>
        </p:nvGraphicFramePr>
        <p:xfrm>
          <a:off x="1524000" y="1397000"/>
          <a:ext cx="6096001"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Freeform 8">
            <a:extLst>
              <a:ext uri="{FF2B5EF4-FFF2-40B4-BE49-F238E27FC236}">
                <a16:creationId xmlns:a16="http://schemas.microsoft.com/office/drawing/2014/main" id="{C319E127-8105-41C9-BE36-4C7280BCE4F9}"/>
              </a:ext>
            </a:extLst>
          </p:cNvPr>
          <p:cNvSpPr/>
          <p:nvPr/>
        </p:nvSpPr>
        <p:spPr bwMode="auto">
          <a:xfrm>
            <a:off x="7042715" y="2205076"/>
            <a:ext cx="1836171" cy="1439910"/>
          </a:xfrm>
          <a:custGeom>
            <a:avLst/>
            <a:gdLst>
              <a:gd name="T0" fmla="*/ 0 w 11908"/>
              <a:gd name="T1" fmla="*/ 0 h 5711"/>
              <a:gd name="T2" fmla="*/ 0 w 11908"/>
              <a:gd name="T3" fmla="*/ 144 h 5711"/>
              <a:gd name="T4" fmla="*/ 0 w 11908"/>
              <a:gd name="T5" fmla="*/ 5711 h 5711"/>
              <a:gd name="T6" fmla="*/ 11908 w 11908"/>
              <a:gd name="T7" fmla="*/ 5711 h 5711"/>
              <a:gd name="T8" fmla="*/ 11908 w 11908"/>
              <a:gd name="T9" fmla="*/ 144 h 5711"/>
              <a:gd name="T10" fmla="*/ 11908 w 11908"/>
              <a:gd name="T11" fmla="*/ 0 h 5711"/>
              <a:gd name="T12" fmla="*/ 0 w 11908"/>
              <a:gd name="T13" fmla="*/ 0 h 5711"/>
            </a:gdLst>
            <a:ahLst/>
            <a:cxnLst>
              <a:cxn ang="0">
                <a:pos x="T0" y="T1"/>
              </a:cxn>
              <a:cxn ang="0">
                <a:pos x="T2" y="T3"/>
              </a:cxn>
              <a:cxn ang="0">
                <a:pos x="T4" y="T5"/>
              </a:cxn>
              <a:cxn ang="0">
                <a:pos x="T6" y="T7"/>
              </a:cxn>
              <a:cxn ang="0">
                <a:pos x="T8" y="T9"/>
              </a:cxn>
              <a:cxn ang="0">
                <a:pos x="T10" y="T11"/>
              </a:cxn>
              <a:cxn ang="0">
                <a:pos x="T12" y="T13"/>
              </a:cxn>
            </a:cxnLst>
            <a:rect l="0" t="0" r="r" b="b"/>
            <a:pathLst>
              <a:path w="11908" h="5711">
                <a:moveTo>
                  <a:pt x="0" y="0"/>
                </a:moveTo>
                <a:lnTo>
                  <a:pt x="0" y="144"/>
                </a:lnTo>
                <a:lnTo>
                  <a:pt x="0" y="5711"/>
                </a:lnTo>
                <a:lnTo>
                  <a:pt x="11908" y="5711"/>
                </a:lnTo>
                <a:lnTo>
                  <a:pt x="11908" y="144"/>
                </a:lnTo>
                <a:lnTo>
                  <a:pt x="11908" y="0"/>
                </a:lnTo>
                <a:lnTo>
                  <a:pt x="0" y="0"/>
                </a:lnTo>
                <a:close/>
              </a:path>
            </a:pathLst>
          </a:custGeom>
          <a:blipFill dpi="0" rotWithShape="1">
            <a:blip r:embed="rId8" cstate="print">
              <a:extLst>
                <a:ext uri="{28A0092B-C50C-407E-A947-70E740481C1C}">
                  <a14:useLocalDpi xmlns:a14="http://schemas.microsoft.com/office/drawing/2010/main" val="0"/>
                </a:ext>
              </a:extLst>
            </a:blip>
            <a:srcRect/>
            <a:stretch>
              <a:fillRect/>
            </a:stretch>
          </a:blipFill>
          <a:ln>
            <a:noFill/>
          </a:ln>
          <a:effectLst/>
        </p:spPr>
        <p:txBody>
          <a:bodyPr vert="horz" wrap="square" lIns="91451" tIns="45726" rIns="91451" bIns="45726" numCol="1" anchor="t" anchorCtr="0" compatLnSpc="1"/>
          <a:lstStyle/>
          <a:p>
            <a:endParaRPr lang="zh-CN" altLang="en-US" dirty="0">
              <a:latin typeface="微軟正黑體" panose="020B0604030504040204" pitchFamily="34" charset="-120"/>
              <a:ea typeface="微軟正黑體" panose="020B0604030504040204" pitchFamily="34" charset="-120"/>
            </a:endParaRPr>
          </a:p>
        </p:txBody>
      </p:sp>
      <p:sp>
        <p:nvSpPr>
          <p:cNvPr id="28" name="Freeform 8">
            <a:extLst>
              <a:ext uri="{FF2B5EF4-FFF2-40B4-BE49-F238E27FC236}">
                <a16:creationId xmlns:a16="http://schemas.microsoft.com/office/drawing/2014/main" id="{76E219F9-B9F9-4F58-ACAC-31BBE633523F}"/>
              </a:ext>
            </a:extLst>
          </p:cNvPr>
          <p:cNvSpPr/>
          <p:nvPr/>
        </p:nvSpPr>
        <p:spPr bwMode="auto">
          <a:xfrm>
            <a:off x="160338" y="3069023"/>
            <a:ext cx="1768286" cy="1439911"/>
          </a:xfrm>
          <a:custGeom>
            <a:avLst/>
            <a:gdLst>
              <a:gd name="T0" fmla="*/ 0 w 11908"/>
              <a:gd name="T1" fmla="*/ 0 h 5711"/>
              <a:gd name="T2" fmla="*/ 0 w 11908"/>
              <a:gd name="T3" fmla="*/ 144 h 5711"/>
              <a:gd name="T4" fmla="*/ 0 w 11908"/>
              <a:gd name="T5" fmla="*/ 5711 h 5711"/>
              <a:gd name="T6" fmla="*/ 11908 w 11908"/>
              <a:gd name="T7" fmla="*/ 5711 h 5711"/>
              <a:gd name="T8" fmla="*/ 11908 w 11908"/>
              <a:gd name="T9" fmla="*/ 144 h 5711"/>
              <a:gd name="T10" fmla="*/ 11908 w 11908"/>
              <a:gd name="T11" fmla="*/ 0 h 5711"/>
              <a:gd name="T12" fmla="*/ 0 w 11908"/>
              <a:gd name="T13" fmla="*/ 0 h 5711"/>
            </a:gdLst>
            <a:ahLst/>
            <a:cxnLst>
              <a:cxn ang="0">
                <a:pos x="T0" y="T1"/>
              </a:cxn>
              <a:cxn ang="0">
                <a:pos x="T2" y="T3"/>
              </a:cxn>
              <a:cxn ang="0">
                <a:pos x="T4" y="T5"/>
              </a:cxn>
              <a:cxn ang="0">
                <a:pos x="T6" y="T7"/>
              </a:cxn>
              <a:cxn ang="0">
                <a:pos x="T8" y="T9"/>
              </a:cxn>
              <a:cxn ang="0">
                <a:pos x="T10" y="T11"/>
              </a:cxn>
              <a:cxn ang="0">
                <a:pos x="T12" y="T13"/>
              </a:cxn>
            </a:cxnLst>
            <a:rect l="0" t="0" r="r" b="b"/>
            <a:pathLst>
              <a:path w="11908" h="5711">
                <a:moveTo>
                  <a:pt x="0" y="0"/>
                </a:moveTo>
                <a:lnTo>
                  <a:pt x="0" y="144"/>
                </a:lnTo>
                <a:lnTo>
                  <a:pt x="0" y="5711"/>
                </a:lnTo>
                <a:lnTo>
                  <a:pt x="11908" y="5711"/>
                </a:lnTo>
                <a:lnTo>
                  <a:pt x="11908" y="144"/>
                </a:lnTo>
                <a:lnTo>
                  <a:pt x="11908" y="0"/>
                </a:lnTo>
                <a:lnTo>
                  <a:pt x="0" y="0"/>
                </a:lnTo>
                <a:close/>
              </a:path>
            </a:pathLst>
          </a:custGeom>
          <a:blipFill dpi="0" rotWithShape="1">
            <a:blip r:embed="rId9" cstate="print">
              <a:extLst>
                <a:ext uri="{28A0092B-C50C-407E-A947-70E740481C1C}">
                  <a14:useLocalDpi xmlns:a14="http://schemas.microsoft.com/office/drawing/2010/main" val="0"/>
                </a:ext>
              </a:extLst>
            </a:blip>
            <a:srcRect/>
            <a:stretch>
              <a:fillRect/>
            </a:stretch>
          </a:blipFill>
          <a:ln>
            <a:noFill/>
          </a:ln>
          <a:effectLst/>
        </p:spPr>
        <p:txBody>
          <a:bodyPr vert="horz" wrap="square" lIns="91451" tIns="45726" rIns="91451" bIns="45726" numCol="1" anchor="t" anchorCtr="0" compatLnSpc="1"/>
          <a:lstStyle/>
          <a:p>
            <a:endParaRPr lang="zh-CN" altLang="en-US" dirty="0">
              <a:latin typeface="微軟正黑體" panose="020B0604030504040204" pitchFamily="34" charset="-120"/>
              <a:ea typeface="微軟正黑體" panose="020B0604030504040204" pitchFamily="34" charset="-120"/>
            </a:endParaRPr>
          </a:p>
        </p:txBody>
      </p:sp>
      <p:sp>
        <p:nvSpPr>
          <p:cNvPr id="4" name="矩形: 圓角 3">
            <a:extLst>
              <a:ext uri="{FF2B5EF4-FFF2-40B4-BE49-F238E27FC236}">
                <a16:creationId xmlns:a16="http://schemas.microsoft.com/office/drawing/2014/main" id="{AF46933D-2470-4D22-AD47-2611D38E43D3}"/>
              </a:ext>
            </a:extLst>
          </p:cNvPr>
          <p:cNvSpPr/>
          <p:nvPr/>
        </p:nvSpPr>
        <p:spPr>
          <a:xfrm>
            <a:off x="7235833" y="3932969"/>
            <a:ext cx="1643053" cy="91424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b="1">
                <a:solidFill>
                  <a:schemeClr val="tx1"/>
                </a:solidFill>
                <a:latin typeface="微軟正黑體" panose="020B0604030504040204" pitchFamily="34" charset="-120"/>
                <a:ea typeface="微軟正黑體" panose="020B0604030504040204" pitchFamily="34" charset="-120"/>
              </a:rPr>
              <a:t>With children</a:t>
            </a:r>
          </a:p>
          <a:p>
            <a:pPr algn="ct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sp>
        <p:nvSpPr>
          <p:cNvPr id="5" name="矩形: 圓角 4">
            <a:extLst>
              <a:ext uri="{FF2B5EF4-FFF2-40B4-BE49-F238E27FC236}">
                <a16:creationId xmlns:a16="http://schemas.microsoft.com/office/drawing/2014/main" id="{CBF6460F-88DC-450C-8977-FACA2B058931}"/>
              </a:ext>
            </a:extLst>
          </p:cNvPr>
          <p:cNvSpPr/>
          <p:nvPr/>
        </p:nvSpPr>
        <p:spPr>
          <a:xfrm>
            <a:off x="6980224" y="4519136"/>
            <a:ext cx="2035810" cy="35997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a:solidFill>
                  <a:schemeClr val="tx1"/>
                </a:solidFill>
                <a:latin typeface="微軟正黑體" panose="020B0604030504040204" pitchFamily="34" charset="-120"/>
                <a:ea typeface="微軟正黑體" panose="020B0604030504040204" pitchFamily="34" charset="-120"/>
              </a:rPr>
              <a:t>與兒童共同為之</a:t>
            </a:r>
          </a:p>
        </p:txBody>
      </p:sp>
      <p:sp>
        <p:nvSpPr>
          <p:cNvPr id="9" name="矩形: 圓角 3">
            <a:extLst>
              <a:ext uri="{FF2B5EF4-FFF2-40B4-BE49-F238E27FC236}">
                <a16:creationId xmlns:a16="http://schemas.microsoft.com/office/drawing/2014/main" id="{AF46933D-2470-4D22-AD47-2611D38E43D3}"/>
              </a:ext>
            </a:extLst>
          </p:cNvPr>
          <p:cNvSpPr/>
          <p:nvPr/>
        </p:nvSpPr>
        <p:spPr>
          <a:xfrm>
            <a:off x="222954" y="2257279"/>
            <a:ext cx="1643053" cy="91424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b="1" dirty="0" smtClean="0">
                <a:solidFill>
                  <a:schemeClr val="tx1"/>
                </a:solidFill>
                <a:latin typeface="微軟正黑體" panose="020B0604030504040204" pitchFamily="34" charset="-120"/>
                <a:ea typeface="微軟正黑體" panose="020B0604030504040204" pitchFamily="34" charset="-120"/>
              </a:rPr>
              <a:t>For</a:t>
            </a:r>
          </a:p>
          <a:p>
            <a:pPr algn="ctr"/>
            <a:r>
              <a:rPr lang="en-US" altLang="zh-TW" b="1" dirty="0" smtClean="0">
                <a:solidFill>
                  <a:schemeClr val="tx1"/>
                </a:solidFill>
                <a:latin typeface="微軟正黑體" panose="020B0604030504040204" pitchFamily="34" charset="-120"/>
                <a:ea typeface="微軟正黑體" panose="020B0604030504040204" pitchFamily="34" charset="-120"/>
              </a:rPr>
              <a:t> children</a:t>
            </a:r>
          </a:p>
          <a:p>
            <a:pPr algn="ctr"/>
            <a:r>
              <a:rPr lang="zh-TW" altLang="en-US" b="1" dirty="0" smtClean="0">
                <a:solidFill>
                  <a:schemeClr val="tx1"/>
                </a:solidFill>
                <a:latin typeface="微軟正黑體" panose="020B0604030504040204" pitchFamily="34" charset="-120"/>
                <a:ea typeface="微軟正黑體" panose="020B0604030504040204" pitchFamily="34" charset="-120"/>
              </a:rPr>
              <a:t>為兒少決</a:t>
            </a:r>
            <a:r>
              <a:rPr lang="zh-TW" altLang="en-US" b="1" dirty="0">
                <a:solidFill>
                  <a:schemeClr val="tx1"/>
                </a:solidFill>
                <a:latin typeface="微軟正黑體" panose="020B0604030504040204" pitchFamily="34" charset="-120"/>
                <a:ea typeface="微軟正黑體" panose="020B0604030504040204" pitchFamily="34" charset="-120"/>
              </a:rPr>
              <a:t>定</a:t>
            </a:r>
            <a:endParaRPr lang="en-US" altLang="zh-TW" b="1" dirty="0">
              <a:solidFill>
                <a:schemeClr val="tx1"/>
              </a:solidFill>
              <a:latin typeface="微軟正黑體" panose="020B0604030504040204" pitchFamily="34" charset="-120"/>
              <a:ea typeface="微軟正黑體" panose="020B0604030504040204" pitchFamily="34" charset="-120"/>
            </a:endParaRPr>
          </a:p>
          <a:p>
            <a:pPr algn="ctr"/>
            <a:endParaRPr lang="zh-TW" altLang="en-US" b="1"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7202441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10"/>
          <p:cNvSpPr>
            <a:spLocks noChangeArrowheads="1"/>
          </p:cNvSpPr>
          <p:nvPr/>
        </p:nvSpPr>
        <p:spPr bwMode="auto">
          <a:xfrm rot="-5400000">
            <a:off x="4046452" y="-534953"/>
            <a:ext cx="1268584" cy="8424862"/>
          </a:xfrm>
          <a:prstGeom prst="downArrow">
            <a:avLst>
              <a:gd name="adj1" fmla="val 49074"/>
              <a:gd name="adj2" fmla="val 44803"/>
            </a:avLst>
          </a:prstGeom>
          <a:solidFill>
            <a:srgbClr val="BFBFBF"/>
          </a:solidFill>
          <a:ln w="9525">
            <a:noFill/>
            <a:miter lim="800000"/>
            <a:headEnd/>
            <a:tailEnd/>
          </a:ln>
        </p:spPr>
        <p:txBody>
          <a:bodyPr vert="eaVert" lIns="82813" tIns="41406" rIns="82813" bIns="41406"/>
          <a:lstStyle/>
          <a:p>
            <a:endParaRPr lang="zh-CN" altLang="en-US" sz="1900" dirty="0">
              <a:solidFill>
                <a:schemeClr val="bg1"/>
              </a:solidFill>
              <a:latin typeface="微軟正黑體" panose="020B0604030504040204" pitchFamily="34" charset="-120"/>
              <a:ea typeface="微軟正黑體" panose="020B0604030504040204" pitchFamily="34" charset="-120"/>
            </a:endParaRPr>
          </a:p>
        </p:txBody>
      </p:sp>
      <p:grpSp>
        <p:nvGrpSpPr>
          <p:cNvPr id="2" name="组合 31"/>
          <p:cNvGrpSpPr>
            <a:grpSpLocks/>
          </p:cNvGrpSpPr>
          <p:nvPr/>
        </p:nvGrpSpPr>
        <p:grpSpPr bwMode="auto">
          <a:xfrm>
            <a:off x="2843213" y="3011432"/>
            <a:ext cx="1541462" cy="1395601"/>
            <a:chOff x="1214414" y="2786058"/>
            <a:chExt cx="1935848" cy="1751017"/>
          </a:xfrm>
        </p:grpSpPr>
        <p:grpSp>
          <p:nvGrpSpPr>
            <p:cNvPr id="3" name="Group 6"/>
            <p:cNvGrpSpPr>
              <a:grpSpLocks/>
            </p:cNvGrpSpPr>
            <p:nvPr/>
          </p:nvGrpSpPr>
          <p:grpSpPr bwMode="auto">
            <a:xfrm>
              <a:off x="1295400" y="2786058"/>
              <a:ext cx="1753450" cy="1751017"/>
              <a:chOff x="1823" y="2371"/>
              <a:chExt cx="1801" cy="1801"/>
            </a:xfrm>
          </p:grpSpPr>
          <p:sp>
            <p:nvSpPr>
              <p:cNvPr id="43012" name="Oval 7"/>
              <p:cNvSpPr>
                <a:spLocks noChangeArrowheads="1"/>
              </p:cNvSpPr>
              <p:nvPr/>
            </p:nvSpPr>
            <p:spPr bwMode="auto">
              <a:xfrm>
                <a:off x="1823" y="2371"/>
                <a:ext cx="1801" cy="1801"/>
              </a:xfrm>
              <a:prstGeom prst="ellipse">
                <a:avLst/>
              </a:prstGeom>
              <a:solidFill>
                <a:srgbClr val="D8D8D8">
                  <a:alpha val="48000"/>
                </a:srgbClr>
              </a:solidFill>
              <a:ln w="9525">
                <a:noFill/>
                <a:round/>
                <a:headEnd/>
                <a:tailEnd/>
              </a:ln>
            </p:spPr>
            <p:txBody>
              <a:bodyPr/>
              <a:lstStyle/>
              <a:p>
                <a:endParaRPr lang="zh-CN" altLang="en-US" sz="1400" dirty="0">
                  <a:solidFill>
                    <a:schemeClr val="bg1"/>
                  </a:solidFill>
                  <a:latin typeface="微軟正黑體" panose="020B0604030504040204" pitchFamily="34" charset="-120"/>
                  <a:ea typeface="微軟正黑體" panose="020B0604030504040204" pitchFamily="34" charset="-120"/>
                </a:endParaRPr>
              </a:p>
            </p:txBody>
          </p:sp>
          <p:sp>
            <p:nvSpPr>
              <p:cNvPr id="43013" name="Oval 8"/>
              <p:cNvSpPr>
                <a:spLocks noChangeArrowheads="1"/>
              </p:cNvSpPr>
              <p:nvPr/>
            </p:nvSpPr>
            <p:spPr bwMode="auto">
              <a:xfrm>
                <a:off x="1945" y="2493"/>
                <a:ext cx="1556" cy="1556"/>
              </a:xfrm>
              <a:prstGeom prst="ellipse">
                <a:avLst/>
              </a:prstGeom>
              <a:solidFill>
                <a:schemeClr val="accent2"/>
              </a:solidFill>
              <a:ln w="38100">
                <a:solidFill>
                  <a:srgbClr val="FFFFFF"/>
                </a:solidFill>
                <a:round/>
                <a:headEnd/>
                <a:tailEnd/>
              </a:ln>
            </p:spPr>
            <p:txBody>
              <a:bodyPr/>
              <a:lstStyle/>
              <a:p>
                <a:endParaRPr lang="zh-CN" altLang="en-US" sz="1400" dirty="0">
                  <a:solidFill>
                    <a:schemeClr val="bg1"/>
                  </a:solidFill>
                  <a:latin typeface="微軟正黑體" panose="020B0604030504040204" pitchFamily="34" charset="-120"/>
                  <a:ea typeface="微軟正黑體" panose="020B0604030504040204" pitchFamily="34" charset="-120"/>
                </a:endParaRPr>
              </a:p>
            </p:txBody>
          </p:sp>
        </p:grpSp>
        <p:sp>
          <p:nvSpPr>
            <p:cNvPr id="43014" name="Text Box 9"/>
            <p:cNvSpPr txBox="1">
              <a:spLocks noChangeArrowheads="1"/>
            </p:cNvSpPr>
            <p:nvPr/>
          </p:nvSpPr>
          <p:spPr bwMode="auto">
            <a:xfrm>
              <a:off x="1214414" y="3533074"/>
              <a:ext cx="1935848" cy="620183"/>
            </a:xfrm>
            <a:prstGeom prst="rect">
              <a:avLst/>
            </a:prstGeom>
            <a:noFill/>
            <a:ln w="9525">
              <a:noFill/>
              <a:miter lim="800000"/>
              <a:headEnd/>
              <a:tailEnd/>
            </a:ln>
          </p:spPr>
          <p:txBody>
            <a:bodyPr/>
            <a:lstStyle/>
            <a:p>
              <a:pPr algn="ctr"/>
              <a:r>
                <a:rPr lang="zh-TW" altLang="en-US" sz="2000" b="1" dirty="0">
                  <a:solidFill>
                    <a:schemeClr val="bg1"/>
                  </a:solidFill>
                  <a:latin typeface="微軟正黑體" panose="020B0604030504040204" pitchFamily="34" charset="-120"/>
                  <a:ea typeface="微軟正黑體" panose="020B0604030504040204" pitchFamily="34" charset="-120"/>
                </a:rPr>
                <a:t>第</a:t>
              </a:r>
              <a:r>
                <a:rPr lang="en-US" altLang="zh-TW" sz="2000" b="1" dirty="0">
                  <a:solidFill>
                    <a:schemeClr val="bg1"/>
                  </a:solidFill>
                  <a:latin typeface="微軟正黑體" panose="020B0604030504040204" pitchFamily="34" charset="-120"/>
                  <a:ea typeface="微軟正黑體" panose="020B0604030504040204" pitchFamily="34" charset="-120"/>
                </a:rPr>
                <a:t>13</a:t>
              </a:r>
              <a:r>
                <a:rPr lang="zh-TW" altLang="en-US" sz="2000" b="1" dirty="0">
                  <a:solidFill>
                    <a:schemeClr val="bg1"/>
                  </a:solidFill>
                  <a:latin typeface="微軟正黑體" panose="020B0604030504040204" pitchFamily="34" charset="-120"/>
                  <a:ea typeface="微軟正黑體" panose="020B0604030504040204" pitchFamily="34" charset="-120"/>
                </a:rPr>
                <a:t>條</a:t>
              </a:r>
              <a:endParaRPr lang="zh-CN" altLang="en-US" sz="2000" b="1" dirty="0">
                <a:solidFill>
                  <a:schemeClr val="bg1"/>
                </a:solidFill>
                <a:latin typeface="微軟正黑體" panose="020B0604030504040204" pitchFamily="34" charset="-120"/>
                <a:ea typeface="微軟正黑體" panose="020B0604030504040204" pitchFamily="34" charset="-120"/>
              </a:endParaRPr>
            </a:p>
          </p:txBody>
        </p:sp>
      </p:grpSp>
      <p:grpSp>
        <p:nvGrpSpPr>
          <p:cNvPr id="4" name="组合 36"/>
          <p:cNvGrpSpPr>
            <a:grpSpLocks/>
          </p:cNvGrpSpPr>
          <p:nvPr/>
        </p:nvGrpSpPr>
        <p:grpSpPr bwMode="auto">
          <a:xfrm>
            <a:off x="4637088" y="3011432"/>
            <a:ext cx="1541462" cy="1395601"/>
            <a:chOff x="1214414" y="2786058"/>
            <a:chExt cx="1935848" cy="1751017"/>
          </a:xfrm>
        </p:grpSpPr>
        <p:grpSp>
          <p:nvGrpSpPr>
            <p:cNvPr id="5" name="Group 6"/>
            <p:cNvGrpSpPr>
              <a:grpSpLocks/>
            </p:cNvGrpSpPr>
            <p:nvPr/>
          </p:nvGrpSpPr>
          <p:grpSpPr bwMode="auto">
            <a:xfrm>
              <a:off x="1295400" y="2786058"/>
              <a:ext cx="1753450" cy="1751017"/>
              <a:chOff x="1823" y="2371"/>
              <a:chExt cx="1801" cy="1801"/>
            </a:xfrm>
          </p:grpSpPr>
          <p:sp>
            <p:nvSpPr>
              <p:cNvPr id="43017" name="Oval 7"/>
              <p:cNvSpPr>
                <a:spLocks noChangeArrowheads="1"/>
              </p:cNvSpPr>
              <p:nvPr/>
            </p:nvSpPr>
            <p:spPr bwMode="auto">
              <a:xfrm>
                <a:off x="1823" y="2371"/>
                <a:ext cx="1801" cy="1801"/>
              </a:xfrm>
              <a:prstGeom prst="ellipse">
                <a:avLst/>
              </a:prstGeom>
              <a:solidFill>
                <a:srgbClr val="D8D8D8">
                  <a:alpha val="48000"/>
                </a:srgbClr>
              </a:solidFill>
              <a:ln w="9525">
                <a:noFill/>
                <a:round/>
                <a:headEnd/>
                <a:tailEnd/>
              </a:ln>
            </p:spPr>
            <p:txBody>
              <a:bodyPr/>
              <a:lstStyle/>
              <a:p>
                <a:endParaRPr lang="zh-CN" altLang="en-US" sz="1400" dirty="0">
                  <a:solidFill>
                    <a:schemeClr val="bg1"/>
                  </a:solidFill>
                  <a:latin typeface="微軟正黑體" panose="020B0604030504040204" pitchFamily="34" charset="-120"/>
                  <a:ea typeface="微軟正黑體" panose="020B0604030504040204" pitchFamily="34" charset="-120"/>
                </a:endParaRPr>
              </a:p>
            </p:txBody>
          </p:sp>
          <p:sp>
            <p:nvSpPr>
              <p:cNvPr id="43018" name="Oval 8"/>
              <p:cNvSpPr>
                <a:spLocks noChangeArrowheads="1"/>
              </p:cNvSpPr>
              <p:nvPr/>
            </p:nvSpPr>
            <p:spPr bwMode="auto">
              <a:xfrm>
                <a:off x="1945" y="2493"/>
                <a:ext cx="1556" cy="1556"/>
              </a:xfrm>
              <a:prstGeom prst="ellipse">
                <a:avLst/>
              </a:prstGeom>
              <a:solidFill>
                <a:schemeClr val="accent3"/>
              </a:solidFill>
              <a:ln w="38100">
                <a:solidFill>
                  <a:srgbClr val="FFFFFF"/>
                </a:solidFill>
                <a:round/>
                <a:headEnd/>
                <a:tailEnd/>
              </a:ln>
            </p:spPr>
            <p:txBody>
              <a:bodyPr/>
              <a:lstStyle/>
              <a:p>
                <a:endParaRPr lang="zh-CN" altLang="en-US" sz="1400" dirty="0">
                  <a:solidFill>
                    <a:schemeClr val="bg1"/>
                  </a:solidFill>
                  <a:latin typeface="微軟正黑體" panose="020B0604030504040204" pitchFamily="34" charset="-120"/>
                  <a:ea typeface="微軟正黑體" panose="020B0604030504040204" pitchFamily="34" charset="-120"/>
                </a:endParaRPr>
              </a:p>
            </p:txBody>
          </p:sp>
        </p:grpSp>
        <p:sp>
          <p:nvSpPr>
            <p:cNvPr id="43019" name="Text Box 9"/>
            <p:cNvSpPr txBox="1">
              <a:spLocks noChangeArrowheads="1"/>
            </p:cNvSpPr>
            <p:nvPr/>
          </p:nvSpPr>
          <p:spPr bwMode="auto">
            <a:xfrm>
              <a:off x="1214414" y="3514026"/>
              <a:ext cx="1935848" cy="620183"/>
            </a:xfrm>
            <a:prstGeom prst="rect">
              <a:avLst/>
            </a:prstGeom>
            <a:noFill/>
            <a:ln w="9525">
              <a:noFill/>
              <a:miter lim="800000"/>
              <a:headEnd/>
              <a:tailEnd/>
            </a:ln>
          </p:spPr>
          <p:txBody>
            <a:bodyPr/>
            <a:lstStyle/>
            <a:p>
              <a:pPr algn="ctr"/>
              <a:r>
                <a:rPr lang="zh-TW" altLang="en-US" sz="2000" b="1" dirty="0">
                  <a:solidFill>
                    <a:schemeClr val="bg1"/>
                  </a:solidFill>
                  <a:latin typeface="微軟正黑體" panose="020B0604030504040204" pitchFamily="34" charset="-120"/>
                  <a:ea typeface="微軟正黑體" panose="020B0604030504040204" pitchFamily="34" charset="-120"/>
                </a:rPr>
                <a:t>第</a:t>
              </a:r>
              <a:r>
                <a:rPr lang="en-US" altLang="zh-TW" sz="2000" b="1" dirty="0">
                  <a:solidFill>
                    <a:schemeClr val="bg1"/>
                  </a:solidFill>
                  <a:latin typeface="微軟正黑體" panose="020B0604030504040204" pitchFamily="34" charset="-120"/>
                  <a:ea typeface="微軟正黑體" panose="020B0604030504040204" pitchFamily="34" charset="-120"/>
                </a:rPr>
                <a:t>14</a:t>
              </a:r>
              <a:r>
                <a:rPr lang="zh-TW" altLang="en-US" sz="2000" b="1" dirty="0">
                  <a:solidFill>
                    <a:schemeClr val="bg1"/>
                  </a:solidFill>
                  <a:latin typeface="微軟正黑體" panose="020B0604030504040204" pitchFamily="34" charset="-120"/>
                  <a:ea typeface="微軟正黑體" panose="020B0604030504040204" pitchFamily="34" charset="-120"/>
                </a:rPr>
                <a:t>條</a:t>
              </a:r>
              <a:endParaRPr lang="zh-CN" altLang="en-US" sz="2000" b="1" dirty="0">
                <a:solidFill>
                  <a:schemeClr val="bg1"/>
                </a:solidFill>
                <a:latin typeface="微軟正黑體" panose="020B0604030504040204" pitchFamily="34" charset="-120"/>
                <a:ea typeface="微軟正黑體" panose="020B0604030504040204" pitchFamily="34" charset="-120"/>
              </a:endParaRPr>
            </a:p>
          </p:txBody>
        </p:sp>
      </p:grpSp>
      <p:grpSp>
        <p:nvGrpSpPr>
          <p:cNvPr id="6" name="组合 41"/>
          <p:cNvGrpSpPr>
            <a:grpSpLocks/>
          </p:cNvGrpSpPr>
          <p:nvPr/>
        </p:nvGrpSpPr>
        <p:grpSpPr bwMode="auto">
          <a:xfrm>
            <a:off x="6429375" y="3011432"/>
            <a:ext cx="1539875" cy="1395601"/>
            <a:chOff x="1214414" y="2786058"/>
            <a:chExt cx="1935848" cy="1751017"/>
          </a:xfrm>
        </p:grpSpPr>
        <p:grpSp>
          <p:nvGrpSpPr>
            <p:cNvPr id="7" name="Group 6"/>
            <p:cNvGrpSpPr>
              <a:grpSpLocks/>
            </p:cNvGrpSpPr>
            <p:nvPr/>
          </p:nvGrpSpPr>
          <p:grpSpPr bwMode="auto">
            <a:xfrm>
              <a:off x="1295400" y="2786058"/>
              <a:ext cx="1753450" cy="1751017"/>
              <a:chOff x="1823" y="2371"/>
              <a:chExt cx="1801" cy="1801"/>
            </a:xfrm>
          </p:grpSpPr>
          <p:sp>
            <p:nvSpPr>
              <p:cNvPr id="43022" name="Oval 7"/>
              <p:cNvSpPr>
                <a:spLocks noChangeArrowheads="1"/>
              </p:cNvSpPr>
              <p:nvPr/>
            </p:nvSpPr>
            <p:spPr bwMode="auto">
              <a:xfrm>
                <a:off x="1823" y="2371"/>
                <a:ext cx="1801" cy="1801"/>
              </a:xfrm>
              <a:prstGeom prst="ellipse">
                <a:avLst/>
              </a:prstGeom>
              <a:solidFill>
                <a:srgbClr val="D8D8D8">
                  <a:alpha val="48000"/>
                </a:srgbClr>
              </a:solidFill>
              <a:ln w="9525">
                <a:noFill/>
                <a:round/>
                <a:headEnd/>
                <a:tailEnd/>
              </a:ln>
            </p:spPr>
            <p:txBody>
              <a:bodyPr/>
              <a:lstStyle/>
              <a:p>
                <a:endParaRPr lang="zh-CN" altLang="en-US" sz="1400" dirty="0">
                  <a:solidFill>
                    <a:schemeClr val="bg1"/>
                  </a:solidFill>
                  <a:latin typeface="微軟正黑體" panose="020B0604030504040204" pitchFamily="34" charset="-120"/>
                  <a:ea typeface="微軟正黑體" panose="020B0604030504040204" pitchFamily="34" charset="-120"/>
                </a:endParaRPr>
              </a:p>
            </p:txBody>
          </p:sp>
          <p:sp>
            <p:nvSpPr>
              <p:cNvPr id="43023" name="Oval 8"/>
              <p:cNvSpPr>
                <a:spLocks noChangeArrowheads="1"/>
              </p:cNvSpPr>
              <p:nvPr/>
            </p:nvSpPr>
            <p:spPr bwMode="auto">
              <a:xfrm>
                <a:off x="1945" y="2493"/>
                <a:ext cx="1556" cy="1556"/>
              </a:xfrm>
              <a:prstGeom prst="ellipse">
                <a:avLst/>
              </a:prstGeom>
              <a:solidFill>
                <a:schemeClr val="accent4"/>
              </a:solidFill>
              <a:ln w="38100">
                <a:solidFill>
                  <a:srgbClr val="FFFFFF"/>
                </a:solidFill>
                <a:round/>
                <a:headEnd/>
                <a:tailEnd/>
              </a:ln>
            </p:spPr>
            <p:txBody>
              <a:bodyPr/>
              <a:lstStyle/>
              <a:p>
                <a:endParaRPr lang="zh-CN" altLang="en-US" sz="1400" dirty="0">
                  <a:solidFill>
                    <a:schemeClr val="bg1"/>
                  </a:solidFill>
                  <a:latin typeface="微軟正黑體" panose="020B0604030504040204" pitchFamily="34" charset="-120"/>
                  <a:ea typeface="微軟正黑體" panose="020B0604030504040204" pitchFamily="34" charset="-120"/>
                </a:endParaRPr>
              </a:p>
            </p:txBody>
          </p:sp>
        </p:grpSp>
        <p:sp>
          <p:nvSpPr>
            <p:cNvPr id="43024" name="Text Box 9"/>
            <p:cNvSpPr txBox="1">
              <a:spLocks noChangeArrowheads="1"/>
            </p:cNvSpPr>
            <p:nvPr/>
          </p:nvSpPr>
          <p:spPr bwMode="auto">
            <a:xfrm>
              <a:off x="1214414" y="3496890"/>
              <a:ext cx="1935848" cy="620183"/>
            </a:xfrm>
            <a:prstGeom prst="rect">
              <a:avLst/>
            </a:prstGeom>
            <a:noFill/>
            <a:ln w="9525">
              <a:noFill/>
              <a:miter lim="800000"/>
              <a:headEnd/>
              <a:tailEnd/>
            </a:ln>
          </p:spPr>
          <p:txBody>
            <a:bodyPr/>
            <a:lstStyle/>
            <a:p>
              <a:pPr algn="ctr"/>
              <a:r>
                <a:rPr lang="zh-TW" altLang="en-US" sz="2000" b="1" dirty="0">
                  <a:solidFill>
                    <a:schemeClr val="bg1"/>
                  </a:solidFill>
                  <a:latin typeface="微軟正黑體" panose="020B0604030504040204" pitchFamily="34" charset="-120"/>
                  <a:ea typeface="微軟正黑體" panose="020B0604030504040204" pitchFamily="34" charset="-120"/>
                </a:rPr>
                <a:t>第</a:t>
              </a:r>
              <a:r>
                <a:rPr lang="en-US" altLang="zh-TW" sz="2000" b="1" dirty="0">
                  <a:solidFill>
                    <a:schemeClr val="bg1"/>
                  </a:solidFill>
                  <a:latin typeface="微軟正黑體" panose="020B0604030504040204" pitchFamily="34" charset="-120"/>
                  <a:ea typeface="微軟正黑體" panose="020B0604030504040204" pitchFamily="34" charset="-120"/>
                </a:rPr>
                <a:t>15</a:t>
              </a:r>
              <a:r>
                <a:rPr lang="zh-TW" altLang="en-US" sz="2000" b="1" dirty="0">
                  <a:solidFill>
                    <a:schemeClr val="bg1"/>
                  </a:solidFill>
                  <a:latin typeface="微軟正黑體" panose="020B0604030504040204" pitchFamily="34" charset="-120"/>
                  <a:ea typeface="微軟正黑體" panose="020B0604030504040204" pitchFamily="34" charset="-120"/>
                </a:rPr>
                <a:t>條</a:t>
              </a:r>
              <a:endParaRPr lang="zh-CN" altLang="en-US" sz="2000" b="1" dirty="0">
                <a:solidFill>
                  <a:schemeClr val="bg1"/>
                </a:solidFill>
                <a:latin typeface="微軟正黑體" panose="020B0604030504040204" pitchFamily="34" charset="-120"/>
                <a:ea typeface="微軟正黑體" panose="020B0604030504040204" pitchFamily="34" charset="-120"/>
              </a:endParaRPr>
            </a:p>
          </p:txBody>
        </p:sp>
      </p:grpSp>
      <p:grpSp>
        <p:nvGrpSpPr>
          <p:cNvPr id="8" name="组合 40"/>
          <p:cNvGrpSpPr>
            <a:grpSpLocks/>
          </p:cNvGrpSpPr>
          <p:nvPr/>
        </p:nvGrpSpPr>
        <p:grpSpPr bwMode="auto">
          <a:xfrm>
            <a:off x="1042988" y="3011432"/>
            <a:ext cx="1541462" cy="1395601"/>
            <a:chOff x="1214414" y="2786058"/>
            <a:chExt cx="1935848" cy="1751017"/>
          </a:xfrm>
        </p:grpSpPr>
        <p:grpSp>
          <p:nvGrpSpPr>
            <p:cNvPr id="9" name="Group 6"/>
            <p:cNvGrpSpPr>
              <a:grpSpLocks/>
            </p:cNvGrpSpPr>
            <p:nvPr/>
          </p:nvGrpSpPr>
          <p:grpSpPr bwMode="auto">
            <a:xfrm>
              <a:off x="1295400" y="2786058"/>
              <a:ext cx="1753450" cy="1751017"/>
              <a:chOff x="1823" y="2371"/>
              <a:chExt cx="1801" cy="1801"/>
            </a:xfrm>
          </p:grpSpPr>
          <p:sp>
            <p:nvSpPr>
              <p:cNvPr id="43027" name="Oval 7"/>
              <p:cNvSpPr>
                <a:spLocks noChangeArrowheads="1"/>
              </p:cNvSpPr>
              <p:nvPr/>
            </p:nvSpPr>
            <p:spPr bwMode="auto">
              <a:xfrm>
                <a:off x="1823" y="2371"/>
                <a:ext cx="1801" cy="1801"/>
              </a:xfrm>
              <a:prstGeom prst="ellipse">
                <a:avLst/>
              </a:prstGeom>
              <a:solidFill>
                <a:srgbClr val="D8D8D8">
                  <a:alpha val="48000"/>
                </a:srgbClr>
              </a:solidFill>
              <a:ln w="9525">
                <a:noFill/>
                <a:round/>
                <a:headEnd/>
                <a:tailEnd/>
              </a:ln>
            </p:spPr>
            <p:txBody>
              <a:bodyPr/>
              <a:lstStyle/>
              <a:p>
                <a:endParaRPr lang="zh-CN" altLang="en-US" sz="1400" dirty="0">
                  <a:solidFill>
                    <a:schemeClr val="bg1"/>
                  </a:solidFill>
                  <a:latin typeface="微軟正黑體" panose="020B0604030504040204" pitchFamily="34" charset="-120"/>
                  <a:ea typeface="微軟正黑體" panose="020B0604030504040204" pitchFamily="34" charset="-120"/>
                </a:endParaRPr>
              </a:p>
            </p:txBody>
          </p:sp>
          <p:sp>
            <p:nvSpPr>
              <p:cNvPr id="43028" name="Oval 8"/>
              <p:cNvSpPr>
                <a:spLocks noChangeArrowheads="1"/>
              </p:cNvSpPr>
              <p:nvPr/>
            </p:nvSpPr>
            <p:spPr bwMode="auto">
              <a:xfrm>
                <a:off x="1946" y="2493"/>
                <a:ext cx="1556" cy="1556"/>
              </a:xfrm>
              <a:prstGeom prst="ellipse">
                <a:avLst/>
              </a:prstGeom>
              <a:solidFill>
                <a:schemeClr val="accent1"/>
              </a:solidFill>
              <a:ln w="38100">
                <a:solidFill>
                  <a:srgbClr val="FFFFFF"/>
                </a:solidFill>
                <a:round/>
                <a:headEnd/>
                <a:tailEnd/>
              </a:ln>
            </p:spPr>
            <p:txBody>
              <a:bodyPr/>
              <a:lstStyle/>
              <a:p>
                <a:endParaRPr lang="zh-CN" altLang="en-US" sz="1400" dirty="0">
                  <a:solidFill>
                    <a:schemeClr val="bg1"/>
                  </a:solidFill>
                  <a:latin typeface="微軟正黑體" panose="020B0604030504040204" pitchFamily="34" charset="-120"/>
                  <a:ea typeface="微軟正黑體" panose="020B0604030504040204" pitchFamily="34" charset="-120"/>
                </a:endParaRPr>
              </a:p>
            </p:txBody>
          </p:sp>
        </p:grpSp>
        <p:sp>
          <p:nvSpPr>
            <p:cNvPr id="43029" name="Text Box 9"/>
            <p:cNvSpPr txBox="1">
              <a:spLocks noChangeArrowheads="1"/>
            </p:cNvSpPr>
            <p:nvPr/>
          </p:nvSpPr>
          <p:spPr bwMode="auto">
            <a:xfrm>
              <a:off x="1214414" y="3496890"/>
              <a:ext cx="1935848" cy="620183"/>
            </a:xfrm>
            <a:prstGeom prst="rect">
              <a:avLst/>
            </a:prstGeom>
            <a:noFill/>
            <a:ln w="9525">
              <a:noFill/>
              <a:miter lim="800000"/>
              <a:headEnd/>
              <a:tailEnd/>
            </a:ln>
          </p:spPr>
          <p:txBody>
            <a:bodyPr/>
            <a:lstStyle/>
            <a:p>
              <a:pPr algn="ctr"/>
              <a:r>
                <a:rPr lang="zh-TW" altLang="en-US" sz="2000" b="1" dirty="0">
                  <a:solidFill>
                    <a:schemeClr val="bg1"/>
                  </a:solidFill>
                  <a:latin typeface="微軟正黑體" panose="020B0604030504040204" pitchFamily="34" charset="-120"/>
                  <a:ea typeface="微軟正黑體" panose="020B0604030504040204" pitchFamily="34" charset="-120"/>
                </a:rPr>
                <a:t>第</a:t>
              </a:r>
              <a:r>
                <a:rPr lang="en-US" altLang="zh-TW" sz="2000" b="1" dirty="0">
                  <a:solidFill>
                    <a:schemeClr val="bg1"/>
                  </a:solidFill>
                  <a:latin typeface="微軟正黑體" panose="020B0604030504040204" pitchFamily="34" charset="-120"/>
                  <a:ea typeface="微軟正黑體" panose="020B0604030504040204" pitchFamily="34" charset="-120"/>
                </a:rPr>
                <a:t>12</a:t>
              </a:r>
              <a:r>
                <a:rPr lang="zh-TW" altLang="en-US" sz="2000" b="1" dirty="0">
                  <a:solidFill>
                    <a:schemeClr val="bg1"/>
                  </a:solidFill>
                  <a:latin typeface="微軟正黑體" panose="020B0604030504040204" pitchFamily="34" charset="-120"/>
                  <a:ea typeface="微軟正黑體" panose="020B0604030504040204" pitchFamily="34" charset="-120"/>
                </a:rPr>
                <a:t>條</a:t>
              </a:r>
              <a:endParaRPr lang="zh-CN" altLang="en-US" sz="2000" b="1" dirty="0">
                <a:solidFill>
                  <a:schemeClr val="bg1"/>
                </a:solidFill>
                <a:latin typeface="微軟正黑體" panose="020B0604030504040204" pitchFamily="34" charset="-120"/>
                <a:ea typeface="微軟正黑體" panose="020B0604030504040204" pitchFamily="34" charset="-120"/>
              </a:endParaRPr>
            </a:p>
          </p:txBody>
        </p:sp>
      </p:grpSp>
      <p:sp>
        <p:nvSpPr>
          <p:cNvPr id="52" name="矩形标注 51"/>
          <p:cNvSpPr/>
          <p:nvPr/>
        </p:nvSpPr>
        <p:spPr>
          <a:xfrm>
            <a:off x="3144839" y="4659479"/>
            <a:ext cx="1336675" cy="41281"/>
          </a:xfrm>
          <a:prstGeom prst="wedgeRectCallout">
            <a:avLst>
              <a:gd name="adj1" fmla="val -17526"/>
              <a:gd name="adj2" fmla="val -50946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2813" tIns="41406" rIns="82813" bIns="41406" anchor="ctr"/>
          <a:lstStyle/>
          <a:p>
            <a:pPr algn="ctr" fontAlgn="auto"/>
            <a:endParaRPr lang="zh-CN" altLang="en-US" noProof="1">
              <a:solidFill>
                <a:schemeClr val="tx1">
                  <a:lumMod val="85000"/>
                  <a:lumOff val="15000"/>
                </a:schemeClr>
              </a:solidFill>
              <a:latin typeface="微軟正黑體" panose="020B0604030504040204" pitchFamily="34" charset="-120"/>
              <a:ea typeface="微軟正黑體" panose="020B0604030504040204" pitchFamily="34" charset="-120"/>
            </a:endParaRPr>
          </a:p>
        </p:txBody>
      </p:sp>
      <p:sp>
        <p:nvSpPr>
          <p:cNvPr id="53" name="矩形标注 52"/>
          <p:cNvSpPr/>
          <p:nvPr/>
        </p:nvSpPr>
        <p:spPr>
          <a:xfrm>
            <a:off x="1319213" y="2697064"/>
            <a:ext cx="1435100" cy="57158"/>
          </a:xfrm>
          <a:prstGeom prst="wedgeRectCallout">
            <a:avLst>
              <a:gd name="adj1" fmla="val -23398"/>
              <a:gd name="adj2" fmla="val 40329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813" tIns="41406" rIns="82813" bIns="41406" anchor="ctr"/>
          <a:lstStyle/>
          <a:p>
            <a:pPr algn="ctr" fontAlgn="auto"/>
            <a:endParaRPr lang="zh-CN" altLang="en-US" noProof="1">
              <a:solidFill>
                <a:schemeClr val="tx1">
                  <a:lumMod val="85000"/>
                  <a:lumOff val="15000"/>
                </a:schemeClr>
              </a:solidFill>
              <a:latin typeface="微軟正黑體" panose="020B0604030504040204" pitchFamily="34" charset="-120"/>
              <a:ea typeface="微軟正黑體" panose="020B0604030504040204" pitchFamily="34" charset="-120"/>
            </a:endParaRPr>
          </a:p>
        </p:txBody>
      </p:sp>
      <p:sp>
        <p:nvSpPr>
          <p:cNvPr id="54" name="Rectangle 28"/>
          <p:cNvSpPr>
            <a:spLocks noChangeArrowheads="1"/>
          </p:cNvSpPr>
          <p:nvPr/>
        </p:nvSpPr>
        <p:spPr bwMode="auto">
          <a:xfrm>
            <a:off x="2893797" y="4694410"/>
            <a:ext cx="1806189" cy="822156"/>
          </a:xfrm>
          <a:prstGeom prst="rect">
            <a:avLst/>
          </a:prstGeom>
          <a:noFill/>
          <a:ln w="9525">
            <a:noFill/>
            <a:miter lim="800000"/>
            <a:headEnd/>
            <a:tailEnd/>
          </a:ln>
        </p:spPr>
        <p:txBody>
          <a:bodyPr wrap="square" lIns="82813" tIns="41406" rIns="82813" bIns="41406">
            <a:spAutoFit/>
          </a:bodyPr>
          <a:lstStyle/>
          <a:p>
            <a:pPr>
              <a:lnSpc>
                <a:spcPct val="120000"/>
              </a:lnSpc>
            </a:pPr>
            <a:r>
              <a:rPr lang="zh-TW" altLang="en-US" sz="2000" b="1" dirty="0">
                <a:latin typeface="微軟正黑體" panose="020B0604030504040204" pitchFamily="34" charset="-120"/>
                <a:ea typeface="微軟正黑體" panose="020B0604030504040204" pitchFamily="34" charset="-120"/>
              </a:rPr>
              <a:t>兒童自由表示意見的權利</a:t>
            </a:r>
            <a:endParaRPr lang="zh-CN" altLang="en-US" sz="2000" b="1" dirty="0">
              <a:latin typeface="微軟正黑體" panose="020B0604030504040204" pitchFamily="34" charset="-120"/>
              <a:ea typeface="微軟正黑體" panose="020B0604030504040204" pitchFamily="34" charset="-120"/>
            </a:endParaRPr>
          </a:p>
        </p:txBody>
      </p:sp>
      <p:sp>
        <p:nvSpPr>
          <p:cNvPr id="55" name="Rectangle 28"/>
          <p:cNvSpPr>
            <a:spLocks noChangeArrowheads="1"/>
          </p:cNvSpPr>
          <p:nvPr/>
        </p:nvSpPr>
        <p:spPr bwMode="auto">
          <a:xfrm>
            <a:off x="1141296" y="1861335"/>
            <a:ext cx="1701918" cy="822156"/>
          </a:xfrm>
          <a:prstGeom prst="rect">
            <a:avLst/>
          </a:prstGeom>
          <a:noFill/>
          <a:ln w="9525">
            <a:noFill/>
            <a:miter lim="800000"/>
            <a:headEnd/>
            <a:tailEnd/>
          </a:ln>
        </p:spPr>
        <p:txBody>
          <a:bodyPr wrap="square" lIns="82813" tIns="41406" rIns="82813" bIns="41406">
            <a:spAutoFit/>
          </a:bodyPr>
          <a:lstStyle/>
          <a:p>
            <a:pPr>
              <a:lnSpc>
                <a:spcPct val="120000"/>
              </a:lnSpc>
            </a:pPr>
            <a:r>
              <a:rPr lang="zh-TW" altLang="en-US" sz="2000" b="1" dirty="0">
                <a:latin typeface="微軟正黑體" panose="020B0604030504040204" pitchFamily="34" charset="-120"/>
                <a:ea typeface="微軟正黑體" panose="020B0604030504040204" pitchFamily="34" charset="-120"/>
              </a:rPr>
              <a:t>兒童表達意見</a:t>
            </a:r>
            <a:endParaRPr lang="en-US" altLang="zh-TW" sz="2000" b="1" dirty="0">
              <a:latin typeface="微軟正黑體" panose="020B0604030504040204" pitchFamily="34" charset="-120"/>
              <a:ea typeface="微軟正黑體" panose="020B0604030504040204" pitchFamily="34" charset="-120"/>
            </a:endParaRPr>
          </a:p>
          <a:p>
            <a:pPr>
              <a:lnSpc>
                <a:spcPct val="120000"/>
              </a:lnSpc>
            </a:pPr>
            <a:r>
              <a:rPr lang="zh-TW" altLang="en-US" sz="2000" b="1" dirty="0">
                <a:latin typeface="微軟正黑體" panose="020B0604030504040204" pitchFamily="34" charset="-120"/>
                <a:ea typeface="微軟正黑體" panose="020B0604030504040204" pitchFamily="34" charset="-120"/>
              </a:rPr>
              <a:t>意見獲得考量</a:t>
            </a:r>
            <a:endParaRPr lang="zh-CN" altLang="en-US" sz="2000" b="1" dirty="0">
              <a:latin typeface="微軟正黑體" panose="020B0604030504040204" pitchFamily="34" charset="-120"/>
              <a:ea typeface="微軟正黑體" panose="020B0604030504040204" pitchFamily="34" charset="-120"/>
            </a:endParaRPr>
          </a:p>
        </p:txBody>
      </p:sp>
      <p:sp>
        <p:nvSpPr>
          <p:cNvPr id="56" name="矩形标注 55"/>
          <p:cNvSpPr/>
          <p:nvPr/>
        </p:nvSpPr>
        <p:spPr>
          <a:xfrm>
            <a:off x="4865688" y="2697064"/>
            <a:ext cx="1435100" cy="57158"/>
          </a:xfrm>
          <a:prstGeom prst="wedgeRectCallout">
            <a:avLst>
              <a:gd name="adj1" fmla="val -23398"/>
              <a:gd name="adj2" fmla="val 40329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2813" tIns="41406" rIns="82813" bIns="41406" anchor="ctr"/>
          <a:lstStyle/>
          <a:p>
            <a:pPr algn="ctr" fontAlgn="auto"/>
            <a:endParaRPr lang="zh-CN" altLang="en-US" noProof="1">
              <a:solidFill>
                <a:schemeClr val="tx1">
                  <a:lumMod val="85000"/>
                  <a:lumOff val="15000"/>
                </a:schemeClr>
              </a:solidFill>
              <a:latin typeface="微軟正黑體" panose="020B0604030504040204" pitchFamily="34" charset="-120"/>
              <a:ea typeface="微軟正黑體" panose="020B0604030504040204" pitchFamily="34" charset="-120"/>
            </a:endParaRPr>
          </a:p>
        </p:txBody>
      </p:sp>
      <p:sp>
        <p:nvSpPr>
          <p:cNvPr id="57" name="Rectangle 28"/>
          <p:cNvSpPr>
            <a:spLocks noChangeArrowheads="1"/>
          </p:cNvSpPr>
          <p:nvPr/>
        </p:nvSpPr>
        <p:spPr bwMode="auto">
          <a:xfrm>
            <a:off x="4572000" y="1869675"/>
            <a:ext cx="2007705" cy="822156"/>
          </a:xfrm>
          <a:prstGeom prst="rect">
            <a:avLst/>
          </a:prstGeom>
          <a:noFill/>
          <a:ln w="9525">
            <a:noFill/>
            <a:miter lim="800000"/>
            <a:headEnd/>
            <a:tailEnd/>
          </a:ln>
        </p:spPr>
        <p:txBody>
          <a:bodyPr wrap="square" lIns="82813" tIns="41406" rIns="82813" bIns="41406">
            <a:spAutoFit/>
          </a:bodyPr>
          <a:lstStyle/>
          <a:p>
            <a:pPr>
              <a:lnSpc>
                <a:spcPct val="120000"/>
              </a:lnSpc>
            </a:pPr>
            <a:r>
              <a:rPr lang="zh-TW" altLang="en-US" sz="2000" b="1" dirty="0">
                <a:latin typeface="微軟正黑體" panose="020B0604030504040204" pitchFamily="34" charset="-120"/>
                <a:ea typeface="微軟正黑體" panose="020B0604030504040204" pitchFamily="34" charset="-120"/>
              </a:rPr>
              <a:t>兒童思想、自我意識及宗教自由</a:t>
            </a:r>
            <a:endParaRPr lang="zh-CN" altLang="en-US" sz="2000" b="1" dirty="0">
              <a:latin typeface="微軟正黑體" panose="020B0604030504040204" pitchFamily="34" charset="-120"/>
              <a:ea typeface="微軟正黑體" panose="020B0604030504040204" pitchFamily="34" charset="-120"/>
            </a:endParaRPr>
          </a:p>
        </p:txBody>
      </p:sp>
      <p:sp>
        <p:nvSpPr>
          <p:cNvPr id="58" name="矩形标注 57"/>
          <p:cNvSpPr/>
          <p:nvPr/>
        </p:nvSpPr>
        <p:spPr>
          <a:xfrm>
            <a:off x="6762751" y="4659479"/>
            <a:ext cx="1338263" cy="41281"/>
          </a:xfrm>
          <a:prstGeom prst="wedgeRectCallout">
            <a:avLst>
              <a:gd name="adj1" fmla="val -17526"/>
              <a:gd name="adj2" fmla="val -50946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2813" tIns="41406" rIns="82813" bIns="41406" anchor="ctr"/>
          <a:lstStyle/>
          <a:p>
            <a:pPr algn="ctr" fontAlgn="auto"/>
            <a:endParaRPr lang="zh-CN" altLang="en-US" noProof="1">
              <a:solidFill>
                <a:schemeClr val="tx1">
                  <a:lumMod val="85000"/>
                  <a:lumOff val="15000"/>
                </a:schemeClr>
              </a:solidFill>
              <a:latin typeface="微軟正黑體" panose="020B0604030504040204" pitchFamily="34" charset="-120"/>
              <a:ea typeface="微軟正黑體" panose="020B0604030504040204" pitchFamily="34" charset="-120"/>
            </a:endParaRPr>
          </a:p>
        </p:txBody>
      </p:sp>
      <p:sp>
        <p:nvSpPr>
          <p:cNvPr id="59" name="Rectangle 28"/>
          <p:cNvSpPr>
            <a:spLocks noChangeArrowheads="1"/>
          </p:cNvSpPr>
          <p:nvPr/>
        </p:nvSpPr>
        <p:spPr bwMode="auto">
          <a:xfrm>
            <a:off x="6576897" y="4694410"/>
            <a:ext cx="1942982" cy="822156"/>
          </a:xfrm>
          <a:prstGeom prst="rect">
            <a:avLst/>
          </a:prstGeom>
          <a:noFill/>
          <a:ln w="9525">
            <a:noFill/>
            <a:miter lim="800000"/>
            <a:headEnd/>
            <a:tailEnd/>
          </a:ln>
        </p:spPr>
        <p:txBody>
          <a:bodyPr wrap="square" lIns="82813" tIns="41406" rIns="82813" bIns="41406">
            <a:spAutoFit/>
          </a:bodyPr>
          <a:lstStyle/>
          <a:p>
            <a:pPr>
              <a:lnSpc>
                <a:spcPct val="120000"/>
              </a:lnSpc>
            </a:pPr>
            <a:r>
              <a:rPr lang="zh-TW" altLang="en-US" sz="2000" b="1" dirty="0">
                <a:latin typeface="微軟正黑體" panose="020B0604030504040204" pitchFamily="34" charset="-120"/>
                <a:ea typeface="微軟正黑體" panose="020B0604030504040204" pitchFamily="34" charset="-120"/>
              </a:rPr>
              <a:t>兒童結社自由和平集會自由</a:t>
            </a:r>
            <a:endParaRPr lang="zh-CN" altLang="en-US" sz="2000" b="1" dirty="0">
              <a:latin typeface="微軟正黑體" panose="020B0604030504040204" pitchFamily="34" charset="-120"/>
              <a:ea typeface="微軟正黑體" panose="020B0604030504040204" pitchFamily="34" charset="-120"/>
            </a:endParaRPr>
          </a:p>
        </p:txBody>
      </p:sp>
      <p:sp>
        <p:nvSpPr>
          <p:cNvPr id="32" name="文本框 32">
            <a:extLst>
              <a:ext uri="{FF2B5EF4-FFF2-40B4-BE49-F238E27FC236}">
                <a16:creationId xmlns:a16="http://schemas.microsoft.com/office/drawing/2014/main" id="{14CA35A9-0357-460E-962B-B94A809590FE}"/>
              </a:ext>
            </a:extLst>
          </p:cNvPr>
          <p:cNvSpPr txBox="1"/>
          <p:nvPr/>
        </p:nvSpPr>
        <p:spPr>
          <a:xfrm>
            <a:off x="270024" y="1059067"/>
            <a:ext cx="3993706" cy="500001"/>
          </a:xfrm>
          <a:prstGeom prst="rect">
            <a:avLst/>
          </a:prstGeom>
          <a:noFill/>
        </p:spPr>
        <p:txBody>
          <a:bodyPr wrap="none" lIns="68572" tIns="34286" rIns="68572" bIns="34286">
            <a:spAutoFit/>
          </a:bodyPr>
          <a:lstStyle/>
          <a:p>
            <a:r>
              <a:rPr lang="zh-TW" altLang="en-US" sz="2799" dirty="0">
                <a:solidFill>
                  <a:srgbClr val="002060"/>
                </a:solidFill>
                <a:latin typeface="標楷體" panose="03000509000000000000" pitchFamily="65" charset="-120"/>
                <a:ea typeface="標楷體" panose="03000509000000000000" pitchFamily="65" charset="-120"/>
                <a:sym typeface="Arial" panose="020B0604020202020204" pitchFamily="34" charset="0"/>
              </a:rPr>
              <a:t>表達意見的自由</a:t>
            </a:r>
            <a:r>
              <a:rPr lang="en-US" altLang="zh-TW" sz="2799" dirty="0">
                <a:solidFill>
                  <a:srgbClr val="002060"/>
                </a:solidFill>
                <a:latin typeface="標楷體" panose="03000509000000000000" pitchFamily="65" charset="-120"/>
                <a:ea typeface="標楷體" panose="03000509000000000000" pitchFamily="65" charset="-120"/>
                <a:sym typeface="Arial" panose="020B0604020202020204" pitchFamily="34" charset="0"/>
              </a:rPr>
              <a:t>~</a:t>
            </a:r>
            <a:r>
              <a:rPr lang="zh-TW" altLang="en-US" sz="2799" dirty="0">
                <a:solidFill>
                  <a:srgbClr val="002060"/>
                </a:solidFill>
                <a:latin typeface="標楷體" panose="03000509000000000000" pitchFamily="65" charset="-120"/>
                <a:ea typeface="標楷體" panose="03000509000000000000" pitchFamily="65" charset="-120"/>
                <a:sym typeface="Arial" panose="020B0604020202020204" pitchFamily="34" charset="0"/>
              </a:rPr>
              <a:t>表意權</a:t>
            </a:r>
            <a:endParaRPr lang="en-US" altLang="zh-CN" sz="2799" dirty="0">
              <a:solidFill>
                <a:srgbClr val="002060"/>
              </a:solidFill>
              <a:latin typeface="標楷體" panose="03000509000000000000" pitchFamily="65" charset="-120"/>
              <a:ea typeface="標楷體" panose="03000509000000000000" pitchFamily="65" charset="-120"/>
              <a:sym typeface="Arial" panose="020B0604020202020204" pitchFamily="34" charset="0"/>
            </a:endParaRPr>
          </a:p>
        </p:txBody>
      </p:sp>
      <p:sp>
        <p:nvSpPr>
          <p:cNvPr id="33" name="矩形 32">
            <a:extLst>
              <a:ext uri="{FF2B5EF4-FFF2-40B4-BE49-F238E27FC236}">
                <a16:creationId xmlns:a16="http://schemas.microsoft.com/office/drawing/2014/main" id="{CCF2D2CD-475B-47A4-8A4D-FDF7CA7E314F}"/>
              </a:ext>
            </a:extLst>
          </p:cNvPr>
          <p:cNvSpPr/>
          <p:nvPr/>
        </p:nvSpPr>
        <p:spPr>
          <a:xfrm>
            <a:off x="0" y="1053149"/>
            <a:ext cx="160338" cy="4174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anchor="ctr"/>
          <a:lstStyle/>
          <a:p>
            <a:pPr algn="ctr" defTabSz="685658">
              <a:defRPr/>
            </a:pPr>
            <a:endParaRPr lang="zh-CN" altLang="en-US" sz="1400" dirty="0">
              <a:solidFill>
                <a:srgbClr val="E7E6E6">
                  <a:lumMod val="50000"/>
                </a:srgbClr>
              </a:solidFill>
              <a:latin typeface="微軟正黑體" panose="020B0604030504040204" pitchFamily="34" charset="-120"/>
              <a:ea typeface="微軟正黑體" panose="020B0604030504040204" pitchFamily="34" charset="-120"/>
              <a:cs typeface="+mn-ea"/>
              <a:sym typeface="+mn-lt"/>
            </a:endParaRPr>
          </a:p>
        </p:txBody>
      </p:sp>
      <p:cxnSp>
        <p:nvCxnSpPr>
          <p:cNvPr id="14" name="接點: 肘形 13">
            <a:extLst>
              <a:ext uri="{FF2B5EF4-FFF2-40B4-BE49-F238E27FC236}">
                <a16:creationId xmlns:a16="http://schemas.microsoft.com/office/drawing/2014/main" id="{D10D7509-1550-4F5C-BABF-5EBBCC9BDE6C}"/>
              </a:ext>
            </a:extLst>
          </p:cNvPr>
          <p:cNvCxnSpPr/>
          <p:nvPr/>
        </p:nvCxnSpPr>
        <p:spPr>
          <a:xfrm flipV="1">
            <a:off x="6511084" y="1774412"/>
            <a:ext cx="719955" cy="287982"/>
          </a:xfrm>
          <a:prstGeom prst="bentConnector3">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矩形: 圓角 14">
            <a:extLst>
              <a:ext uri="{FF2B5EF4-FFF2-40B4-BE49-F238E27FC236}">
                <a16:creationId xmlns:a16="http://schemas.microsoft.com/office/drawing/2014/main" id="{90EF3E1A-1252-4265-843A-D3460DB4810B}"/>
              </a:ext>
            </a:extLst>
          </p:cNvPr>
          <p:cNvSpPr/>
          <p:nvPr/>
        </p:nvSpPr>
        <p:spPr>
          <a:xfrm>
            <a:off x="7231040" y="1470589"/>
            <a:ext cx="1804682" cy="66249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b="1" dirty="0">
                <a:solidFill>
                  <a:srgbClr val="004236"/>
                </a:solidFill>
                <a:latin typeface="微軟正黑體" panose="020B0604030504040204" pitchFamily="34" charset="-120"/>
                <a:ea typeface="微軟正黑體" panose="020B0604030504040204" pitchFamily="34" charset="-120"/>
              </a:rPr>
              <a:t>涉及個人生活的決定</a:t>
            </a:r>
          </a:p>
        </p:txBody>
      </p:sp>
    </p:spTree>
    <p:extLst>
      <p:ext uri="{BB962C8B-B14F-4D97-AF65-F5344CB8AC3E}">
        <p14:creationId xmlns:p14="http://schemas.microsoft.com/office/powerpoint/2010/main" val="2929754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弧形 20"/>
          <p:cNvSpPr/>
          <p:nvPr/>
        </p:nvSpPr>
        <p:spPr>
          <a:xfrm>
            <a:off x="3396694" y="3526259"/>
            <a:ext cx="2548720" cy="2549064"/>
          </a:xfrm>
          <a:prstGeom prst="arc">
            <a:avLst>
              <a:gd name="adj1" fmla="val 10885078"/>
              <a:gd name="adj2" fmla="val 0"/>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lIns="68577" tIns="34289" rIns="68577" bIns="34289" rtlCol="0" anchor="ctr"/>
          <a:lstStyle/>
          <a:p>
            <a:pPr algn="ctr"/>
            <a:endParaRPr lang="zh-CN" altLang="en-US">
              <a:latin typeface="微軟正黑體" panose="020B0604030504040204" pitchFamily="34" charset="-120"/>
              <a:ea typeface="微軟正黑體" panose="020B0604030504040204" pitchFamily="34" charset="-120"/>
            </a:endParaRPr>
          </a:p>
        </p:txBody>
      </p:sp>
      <p:sp>
        <p:nvSpPr>
          <p:cNvPr id="22" name="椭圆 21"/>
          <p:cNvSpPr/>
          <p:nvPr/>
        </p:nvSpPr>
        <p:spPr>
          <a:xfrm>
            <a:off x="3334067" y="4261363"/>
            <a:ext cx="255896" cy="25593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r>
              <a:rPr lang="en-US" altLang="zh-CN" dirty="0">
                <a:latin typeface="微軟正黑體" panose="020B0604030504040204" pitchFamily="34" charset="-120"/>
                <a:ea typeface="微軟正黑體" panose="020B0604030504040204" pitchFamily="34" charset="-120"/>
              </a:rPr>
              <a:t>1</a:t>
            </a:r>
            <a:endParaRPr lang="zh-CN" altLang="en-US" dirty="0">
              <a:latin typeface="微軟正黑體" panose="020B0604030504040204" pitchFamily="34" charset="-120"/>
              <a:ea typeface="微軟正黑體" panose="020B0604030504040204" pitchFamily="34" charset="-120"/>
            </a:endParaRPr>
          </a:p>
        </p:txBody>
      </p:sp>
      <p:sp>
        <p:nvSpPr>
          <p:cNvPr id="23" name="椭圆 22"/>
          <p:cNvSpPr/>
          <p:nvPr/>
        </p:nvSpPr>
        <p:spPr>
          <a:xfrm>
            <a:off x="3694886" y="3624369"/>
            <a:ext cx="255896" cy="2559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r>
              <a:rPr lang="en-US" altLang="zh-CN" dirty="0">
                <a:latin typeface="微軟正黑體" panose="020B0604030504040204" pitchFamily="34" charset="-120"/>
                <a:ea typeface="微軟正黑體" panose="020B0604030504040204" pitchFamily="34" charset="-120"/>
              </a:rPr>
              <a:t>2</a:t>
            </a:r>
            <a:endParaRPr lang="zh-CN" altLang="en-US" dirty="0">
              <a:latin typeface="微軟正黑體" panose="020B0604030504040204" pitchFamily="34" charset="-120"/>
              <a:ea typeface="微軟正黑體" panose="020B0604030504040204" pitchFamily="34" charset="-120"/>
            </a:endParaRPr>
          </a:p>
        </p:txBody>
      </p:sp>
      <p:sp>
        <p:nvSpPr>
          <p:cNvPr id="24" name="椭圆 23"/>
          <p:cNvSpPr/>
          <p:nvPr/>
        </p:nvSpPr>
        <p:spPr>
          <a:xfrm>
            <a:off x="4469310" y="3368439"/>
            <a:ext cx="255896" cy="2559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r>
              <a:rPr lang="en-US" altLang="zh-CN" dirty="0">
                <a:latin typeface="微軟正黑體" panose="020B0604030504040204" pitchFamily="34" charset="-120"/>
                <a:ea typeface="微軟正黑體" panose="020B0604030504040204" pitchFamily="34" charset="-120"/>
              </a:rPr>
              <a:t>3</a:t>
            </a:r>
            <a:endParaRPr lang="zh-CN" altLang="en-US" dirty="0">
              <a:latin typeface="微軟正黑體" panose="020B0604030504040204" pitchFamily="34" charset="-120"/>
              <a:ea typeface="微軟正黑體" panose="020B0604030504040204" pitchFamily="34" charset="-120"/>
            </a:endParaRPr>
          </a:p>
        </p:txBody>
      </p:sp>
      <p:sp>
        <p:nvSpPr>
          <p:cNvPr id="25" name="椭圆 24"/>
          <p:cNvSpPr/>
          <p:nvPr/>
        </p:nvSpPr>
        <p:spPr>
          <a:xfrm>
            <a:off x="5248624" y="3617204"/>
            <a:ext cx="255896" cy="25593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r>
              <a:rPr lang="en-US" altLang="zh-CN" dirty="0">
                <a:latin typeface="微軟正黑體" panose="020B0604030504040204" pitchFamily="34" charset="-120"/>
                <a:ea typeface="微軟正黑體" panose="020B0604030504040204" pitchFamily="34" charset="-120"/>
              </a:rPr>
              <a:t>4</a:t>
            </a:r>
            <a:endParaRPr lang="zh-CN" altLang="en-US" dirty="0">
              <a:latin typeface="微軟正黑體" panose="020B0604030504040204" pitchFamily="34" charset="-120"/>
              <a:ea typeface="微軟正黑體" panose="020B0604030504040204" pitchFamily="34" charset="-120"/>
            </a:endParaRPr>
          </a:p>
        </p:txBody>
      </p:sp>
      <p:sp>
        <p:nvSpPr>
          <p:cNvPr id="26" name="椭圆 25"/>
          <p:cNvSpPr/>
          <p:nvPr/>
        </p:nvSpPr>
        <p:spPr>
          <a:xfrm>
            <a:off x="5731939" y="4272699"/>
            <a:ext cx="255896" cy="25593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a:r>
              <a:rPr lang="en-US" altLang="zh-CN" dirty="0">
                <a:latin typeface="微軟正黑體" panose="020B0604030504040204" pitchFamily="34" charset="-120"/>
                <a:ea typeface="微軟正黑體" panose="020B0604030504040204" pitchFamily="34" charset="-120"/>
              </a:rPr>
              <a:t>5</a:t>
            </a:r>
            <a:endParaRPr lang="zh-CN" altLang="en-US" dirty="0">
              <a:latin typeface="微軟正黑體" panose="020B0604030504040204" pitchFamily="34" charset="-120"/>
              <a:ea typeface="微軟正黑體" panose="020B0604030504040204" pitchFamily="34" charset="-120"/>
            </a:endParaRPr>
          </a:p>
        </p:txBody>
      </p:sp>
      <p:sp>
        <p:nvSpPr>
          <p:cNvPr id="27" name="文本框 26"/>
          <p:cNvSpPr txBox="1"/>
          <p:nvPr/>
        </p:nvSpPr>
        <p:spPr>
          <a:xfrm>
            <a:off x="329446" y="4643223"/>
            <a:ext cx="2548720" cy="1053962"/>
          </a:xfrm>
          <a:prstGeom prst="rect">
            <a:avLst/>
          </a:prstGeom>
          <a:noFill/>
        </p:spPr>
        <p:txBody>
          <a:bodyPr wrap="square" lIns="68577" tIns="34289" rIns="68577" bIns="34289" rtlCol="0">
            <a:spAutoFit/>
          </a:bodyPr>
          <a:lstStyle/>
          <a:p>
            <a:pPr algn="r"/>
            <a:r>
              <a:rPr lang="zh-TW" altLang="en-US" sz="1600" dirty="0">
                <a:solidFill>
                  <a:srgbClr val="C00000"/>
                </a:solidFill>
                <a:latin typeface="微軟正黑體" panose="020B0604030504040204" pitchFamily="34" charset="-120"/>
                <a:ea typeface="微軟正黑體" panose="020B0604030504040204" pitchFamily="34" charset="-120"/>
              </a:rPr>
              <a:t>以適合兒童年齡之方式使其充分了解表達權利的意涵、方式、範圍、目的及可能影響</a:t>
            </a:r>
            <a:endParaRPr lang="zh-CN" altLang="en-US" sz="1600" dirty="0">
              <a:solidFill>
                <a:srgbClr val="C00000"/>
              </a:solidFill>
              <a:latin typeface="微軟正黑體" panose="020B0604030504040204" pitchFamily="34" charset="-120"/>
              <a:ea typeface="微軟正黑體" panose="020B0604030504040204" pitchFamily="34" charset="-120"/>
            </a:endParaRPr>
          </a:p>
        </p:txBody>
      </p:sp>
      <p:sp>
        <p:nvSpPr>
          <p:cNvPr id="29" name="文本框 28"/>
          <p:cNvSpPr txBox="1"/>
          <p:nvPr/>
        </p:nvSpPr>
        <p:spPr>
          <a:xfrm>
            <a:off x="468257" y="3160190"/>
            <a:ext cx="2785253" cy="807784"/>
          </a:xfrm>
          <a:prstGeom prst="rect">
            <a:avLst/>
          </a:prstGeom>
          <a:noFill/>
        </p:spPr>
        <p:txBody>
          <a:bodyPr wrap="square" lIns="68577" tIns="34289" rIns="68577" bIns="34289" rtlCol="0">
            <a:spAutoFit/>
          </a:bodyPr>
          <a:lstStyle/>
          <a:p>
            <a:pPr algn="r"/>
            <a:r>
              <a:rPr lang="zh-TW" altLang="en-US" sz="1600" dirty="0">
                <a:solidFill>
                  <a:srgbClr val="C00000"/>
                </a:solidFill>
                <a:latin typeface="微軟正黑體" panose="020B0604030504040204" pitchFamily="34" charset="-120"/>
                <a:ea typeface="微軟正黑體" panose="020B0604030504040204" pitchFamily="34" charset="-120"/>
              </a:rPr>
              <a:t>對兒童所處環境、社會經濟及文化狀況有所了解，對兒童表達之意見給予尊重</a:t>
            </a:r>
            <a:endParaRPr lang="zh-CN" altLang="en-US" sz="1600" dirty="0">
              <a:solidFill>
                <a:srgbClr val="C00000"/>
              </a:solidFill>
              <a:latin typeface="微軟正黑體" panose="020B0604030504040204" pitchFamily="34" charset="-120"/>
              <a:ea typeface="微軟正黑體" panose="020B0604030504040204" pitchFamily="34" charset="-120"/>
            </a:endParaRPr>
          </a:p>
        </p:txBody>
      </p:sp>
      <p:sp>
        <p:nvSpPr>
          <p:cNvPr id="31" name="文本框 30"/>
          <p:cNvSpPr txBox="1"/>
          <p:nvPr/>
        </p:nvSpPr>
        <p:spPr>
          <a:xfrm>
            <a:off x="3632696" y="2275610"/>
            <a:ext cx="2179194" cy="1053962"/>
          </a:xfrm>
          <a:prstGeom prst="rect">
            <a:avLst/>
          </a:prstGeom>
          <a:noFill/>
        </p:spPr>
        <p:txBody>
          <a:bodyPr wrap="square" lIns="68577" tIns="34289" rIns="68577" bIns="34289" rtlCol="0">
            <a:spAutoFit/>
          </a:bodyPr>
          <a:lstStyle/>
          <a:p>
            <a:pPr algn="ctr"/>
            <a:r>
              <a:rPr lang="zh-TW" altLang="en-US" sz="1600" dirty="0">
                <a:solidFill>
                  <a:srgbClr val="C00000"/>
                </a:solidFill>
                <a:latin typeface="微軟正黑體" panose="020B0604030504040204" pitchFamily="34" charset="-120"/>
                <a:ea typeface="微軟正黑體" panose="020B0604030504040204" pitchFamily="34" charset="-120"/>
              </a:rPr>
              <a:t>視兒童能力調整工作方式和環境，投入資源和準備協助兒童自信地表達對相關議題的看法</a:t>
            </a:r>
            <a:endParaRPr lang="zh-CN" altLang="en-US" sz="1600" dirty="0">
              <a:solidFill>
                <a:srgbClr val="C00000"/>
              </a:solidFill>
              <a:latin typeface="微軟正黑體" panose="020B0604030504040204" pitchFamily="34" charset="-120"/>
              <a:ea typeface="微軟正黑體" panose="020B0604030504040204" pitchFamily="34" charset="-120"/>
            </a:endParaRPr>
          </a:p>
        </p:txBody>
      </p:sp>
      <p:sp>
        <p:nvSpPr>
          <p:cNvPr id="33" name="文本框 32"/>
          <p:cNvSpPr txBox="1"/>
          <p:nvPr/>
        </p:nvSpPr>
        <p:spPr>
          <a:xfrm>
            <a:off x="6193546" y="3425095"/>
            <a:ext cx="2548720" cy="561604"/>
          </a:xfrm>
          <a:prstGeom prst="rect">
            <a:avLst/>
          </a:prstGeom>
          <a:noFill/>
        </p:spPr>
        <p:txBody>
          <a:bodyPr wrap="square" lIns="68577" tIns="34289" rIns="68577" bIns="34289" rtlCol="0">
            <a:spAutoFit/>
          </a:bodyPr>
          <a:lstStyle/>
          <a:p>
            <a:r>
              <a:rPr lang="zh-TW" altLang="en-US" sz="1600" dirty="0">
                <a:solidFill>
                  <a:srgbClr val="C00000"/>
                </a:solidFill>
                <a:latin typeface="微軟正黑體" panose="020B0604030504040204" pitchFamily="34" charset="-120"/>
                <a:ea typeface="微軟正黑體" panose="020B0604030504040204" pitchFamily="34" charset="-120"/>
              </a:rPr>
              <a:t>具備技能與兒童工作，有效協助兒童參與</a:t>
            </a:r>
            <a:endParaRPr lang="zh-CN" altLang="en-US" sz="1600" dirty="0">
              <a:solidFill>
                <a:srgbClr val="C00000"/>
              </a:solidFill>
              <a:latin typeface="微軟正黑體" panose="020B0604030504040204" pitchFamily="34" charset="-120"/>
              <a:ea typeface="微軟正黑體" panose="020B0604030504040204" pitchFamily="34" charset="-120"/>
            </a:endParaRPr>
          </a:p>
        </p:txBody>
      </p:sp>
      <p:sp>
        <p:nvSpPr>
          <p:cNvPr id="35" name="文本框 34"/>
          <p:cNvSpPr txBox="1"/>
          <p:nvPr/>
        </p:nvSpPr>
        <p:spPr>
          <a:xfrm>
            <a:off x="6288906" y="4745576"/>
            <a:ext cx="1995816" cy="807784"/>
          </a:xfrm>
          <a:prstGeom prst="rect">
            <a:avLst/>
          </a:prstGeom>
          <a:noFill/>
        </p:spPr>
        <p:txBody>
          <a:bodyPr wrap="square" lIns="68577" tIns="34289" rIns="68577" bIns="34289" rtlCol="0">
            <a:spAutoFit/>
          </a:bodyPr>
          <a:lstStyle/>
          <a:p>
            <a:r>
              <a:rPr lang="zh-TW" altLang="en-US" sz="1600" dirty="0">
                <a:solidFill>
                  <a:srgbClr val="C00000"/>
                </a:solidFill>
                <a:latin typeface="微軟正黑體" panose="020B0604030504040204" pitchFamily="34" charset="-120"/>
                <a:ea typeface="微軟正黑體" panose="020B0604030504040204" pitchFamily="34" charset="-120"/>
              </a:rPr>
              <a:t>事後追蹤與檢討，告知兒童其參與對決策結果所產生的影響</a:t>
            </a:r>
            <a:endParaRPr lang="zh-CN" altLang="en-US" sz="1600" dirty="0">
              <a:solidFill>
                <a:srgbClr val="C00000"/>
              </a:solidFill>
              <a:latin typeface="微軟正黑體" panose="020B0604030504040204" pitchFamily="34" charset="-120"/>
              <a:ea typeface="微軟正黑體" panose="020B0604030504040204" pitchFamily="34" charset="-120"/>
            </a:endParaRPr>
          </a:p>
        </p:txBody>
      </p:sp>
      <p:grpSp>
        <p:nvGrpSpPr>
          <p:cNvPr id="2" name="组合 36"/>
          <p:cNvGrpSpPr/>
          <p:nvPr/>
        </p:nvGrpSpPr>
        <p:grpSpPr>
          <a:xfrm>
            <a:off x="4383811" y="4058813"/>
            <a:ext cx="814766" cy="1310572"/>
            <a:chOff x="4028823" y="4134991"/>
            <a:chExt cx="1086354" cy="1747194"/>
          </a:xfrm>
        </p:grpSpPr>
        <p:sp>
          <p:nvSpPr>
            <p:cNvPr id="38" name="任意多边形 37"/>
            <p:cNvSpPr>
              <a:spLocks noChangeAspect="1"/>
            </p:cNvSpPr>
            <p:nvPr/>
          </p:nvSpPr>
          <p:spPr>
            <a:xfrm>
              <a:off x="4028823" y="4134991"/>
              <a:ext cx="1086354" cy="1747194"/>
            </a:xfrm>
            <a:custGeom>
              <a:avLst/>
              <a:gdLst>
                <a:gd name="connsiteX0" fmla="*/ 677901 w 2374831"/>
                <a:gd name="connsiteY0" fmla="*/ 3412116 h 3819479"/>
                <a:gd name="connsiteX1" fmla="*/ 1644059 w 2374831"/>
                <a:gd name="connsiteY1" fmla="*/ 3412116 h 3819479"/>
                <a:gd name="connsiteX2" fmla="*/ 1644059 w 2374831"/>
                <a:gd name="connsiteY2" fmla="*/ 3636403 h 3819479"/>
                <a:gd name="connsiteX3" fmla="*/ 1452135 w 2374831"/>
                <a:gd name="connsiteY3" fmla="*/ 3636403 h 3819479"/>
                <a:gd name="connsiteX4" fmla="*/ 1406366 w 2374831"/>
                <a:gd name="connsiteY4" fmla="*/ 3819479 h 3819479"/>
                <a:gd name="connsiteX5" fmla="*/ 904644 w 2374831"/>
                <a:gd name="connsiteY5" fmla="*/ 3819479 h 3819479"/>
                <a:gd name="connsiteX6" fmla="*/ 858875 w 2374831"/>
                <a:gd name="connsiteY6" fmla="*/ 3636403 h 3819479"/>
                <a:gd name="connsiteX7" fmla="*/ 677901 w 2374831"/>
                <a:gd name="connsiteY7" fmla="*/ 3636403 h 3819479"/>
                <a:gd name="connsiteX8" fmla="*/ 1210563 w 2374831"/>
                <a:gd name="connsiteY8" fmla="*/ 214813 h 3819479"/>
                <a:gd name="connsiteX9" fmla="*/ 234135 w 2374831"/>
                <a:gd name="connsiteY9" fmla="*/ 1200968 h 3819479"/>
                <a:gd name="connsiteX10" fmla="*/ 530439 w 2374831"/>
                <a:gd name="connsiteY10" fmla="*/ 2356594 h 3819479"/>
                <a:gd name="connsiteX11" fmla="*/ 629422 w 2374831"/>
                <a:gd name="connsiteY11" fmla="*/ 2455121 h 3819479"/>
                <a:gd name="connsiteX12" fmla="*/ 632955 w 2374831"/>
                <a:gd name="connsiteY12" fmla="*/ 2454082 h 3819479"/>
                <a:gd name="connsiteX13" fmla="*/ 634850 w 2374831"/>
                <a:gd name="connsiteY13" fmla="*/ 2460524 h 3819479"/>
                <a:gd name="connsiteX14" fmla="*/ 645415 w 2374831"/>
                <a:gd name="connsiteY14" fmla="*/ 2471041 h 3819479"/>
                <a:gd name="connsiteX15" fmla="*/ 640611 w 2374831"/>
                <a:gd name="connsiteY15" fmla="*/ 2480115 h 3819479"/>
                <a:gd name="connsiteX16" fmla="*/ 825141 w 2374831"/>
                <a:gd name="connsiteY16" fmla="*/ 3107541 h 3819479"/>
                <a:gd name="connsiteX17" fmla="*/ 1520487 w 2374831"/>
                <a:gd name="connsiteY17" fmla="*/ 3107541 h 3819479"/>
                <a:gd name="connsiteX18" fmla="*/ 1697625 w 2374831"/>
                <a:gd name="connsiteY18" fmla="*/ 2505248 h 3819479"/>
                <a:gd name="connsiteX19" fmla="*/ 1694714 w 2374831"/>
                <a:gd name="connsiteY19" fmla="*/ 2499211 h 3819479"/>
                <a:gd name="connsiteX20" fmla="*/ 1701121 w 2374831"/>
                <a:gd name="connsiteY20" fmla="*/ 2493362 h 3819479"/>
                <a:gd name="connsiteX21" fmla="*/ 1703057 w 2374831"/>
                <a:gd name="connsiteY21" fmla="*/ 2486779 h 3819479"/>
                <a:gd name="connsiteX22" fmla="*/ 1707047 w 2374831"/>
                <a:gd name="connsiteY22" fmla="*/ 2487952 h 3819479"/>
                <a:gd name="connsiteX23" fmla="*/ 1814604 w 2374831"/>
                <a:gd name="connsiteY23" fmla="*/ 2389768 h 3819479"/>
                <a:gd name="connsiteX24" fmla="*/ 2146142 w 2374831"/>
                <a:gd name="connsiteY24" fmla="*/ 1237621 h 3819479"/>
                <a:gd name="connsiteX25" fmla="*/ 1210563 w 2374831"/>
                <a:gd name="connsiteY25" fmla="*/ 214813 h 3819479"/>
                <a:gd name="connsiteX26" fmla="*/ 1214591 w 2374831"/>
                <a:gd name="connsiteY26" fmla="*/ 383 h 3819479"/>
                <a:gd name="connsiteX27" fmla="*/ 2356115 w 2374831"/>
                <a:gd name="connsiteY27" fmla="*/ 1191705 h 3819479"/>
                <a:gd name="connsiteX28" fmla="*/ 1940101 w 2374831"/>
                <a:gd name="connsiteY28" fmla="*/ 2566662 h 3819479"/>
                <a:gd name="connsiteX29" fmla="*/ 1858280 w 2374831"/>
                <a:gd name="connsiteY29" fmla="*/ 2636176 h 3819479"/>
                <a:gd name="connsiteX30" fmla="*/ 1662374 w 2374831"/>
                <a:gd name="connsiteY30" fmla="*/ 3302282 h 3819479"/>
                <a:gd name="connsiteX31" fmla="*/ 1642818 w 2374831"/>
                <a:gd name="connsiteY31" fmla="*/ 3296530 h 3819479"/>
                <a:gd name="connsiteX32" fmla="*/ 1642365 w 2374831"/>
                <a:gd name="connsiteY32" fmla="*/ 3298341 h 3819479"/>
                <a:gd name="connsiteX33" fmla="*/ 668645 w 2374831"/>
                <a:gd name="connsiteY33" fmla="*/ 3298341 h 3819479"/>
                <a:gd name="connsiteX34" fmla="*/ 620945 w 2374831"/>
                <a:gd name="connsiteY34" fmla="*/ 3107541 h 3819479"/>
                <a:gd name="connsiteX35" fmla="*/ 625980 w 2374831"/>
                <a:gd name="connsiteY35" fmla="*/ 3107541 h 3819479"/>
                <a:gd name="connsiteX36" fmla="*/ 477257 w 2374831"/>
                <a:gd name="connsiteY36" fmla="*/ 2601865 h 3819479"/>
                <a:gd name="connsiteX37" fmla="*/ 398351 w 2374831"/>
                <a:gd name="connsiteY37" fmla="*/ 2528795 h 3819479"/>
                <a:gd name="connsiteX38" fmla="*/ 25870 w 2374831"/>
                <a:gd name="connsiteY38" fmla="*/ 1147159 h 3819479"/>
                <a:gd name="connsiteX39" fmla="*/ 1214591 w 2374831"/>
                <a:gd name="connsiteY39" fmla="*/ 383 h 3819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374831" h="3819479">
                  <a:moveTo>
                    <a:pt x="677901" y="3412116"/>
                  </a:moveTo>
                  <a:lnTo>
                    <a:pt x="1644059" y="3412116"/>
                  </a:lnTo>
                  <a:lnTo>
                    <a:pt x="1644059" y="3636403"/>
                  </a:lnTo>
                  <a:lnTo>
                    <a:pt x="1452135" y="3636403"/>
                  </a:lnTo>
                  <a:lnTo>
                    <a:pt x="1406366" y="3819479"/>
                  </a:lnTo>
                  <a:lnTo>
                    <a:pt x="904644" y="3819479"/>
                  </a:lnTo>
                  <a:lnTo>
                    <a:pt x="858875" y="3636403"/>
                  </a:lnTo>
                  <a:lnTo>
                    <a:pt x="677901" y="3636403"/>
                  </a:lnTo>
                  <a:close/>
                  <a:moveTo>
                    <a:pt x="1210563" y="214813"/>
                  </a:moveTo>
                  <a:cubicBezTo>
                    <a:pt x="739590" y="200611"/>
                    <a:pt x="328256" y="616042"/>
                    <a:pt x="234135" y="1200968"/>
                  </a:cubicBezTo>
                  <a:cubicBezTo>
                    <a:pt x="165163" y="1629602"/>
                    <a:pt x="280924" y="2067284"/>
                    <a:pt x="530439" y="2356594"/>
                  </a:cubicBezTo>
                  <a:lnTo>
                    <a:pt x="629422" y="2455121"/>
                  </a:lnTo>
                  <a:lnTo>
                    <a:pt x="632955" y="2454082"/>
                  </a:lnTo>
                  <a:lnTo>
                    <a:pt x="634850" y="2460524"/>
                  </a:lnTo>
                  <a:lnTo>
                    <a:pt x="645415" y="2471041"/>
                  </a:lnTo>
                  <a:lnTo>
                    <a:pt x="640611" y="2480115"/>
                  </a:lnTo>
                  <a:lnTo>
                    <a:pt x="825141" y="3107541"/>
                  </a:lnTo>
                  <a:lnTo>
                    <a:pt x="1520487" y="3107541"/>
                  </a:lnTo>
                  <a:lnTo>
                    <a:pt x="1697625" y="2505248"/>
                  </a:lnTo>
                  <a:lnTo>
                    <a:pt x="1694714" y="2499211"/>
                  </a:lnTo>
                  <a:lnTo>
                    <a:pt x="1701121" y="2493362"/>
                  </a:lnTo>
                  <a:lnTo>
                    <a:pt x="1703057" y="2486779"/>
                  </a:lnTo>
                  <a:lnTo>
                    <a:pt x="1707047" y="2487952"/>
                  </a:lnTo>
                  <a:lnTo>
                    <a:pt x="1814604" y="2389768"/>
                  </a:lnTo>
                  <a:cubicBezTo>
                    <a:pt x="2075917" y="2110708"/>
                    <a:pt x="2205489" y="1673395"/>
                    <a:pt x="2146142" y="1237621"/>
                  </a:cubicBezTo>
                  <a:cubicBezTo>
                    <a:pt x="2067107" y="657287"/>
                    <a:pt x="1675186" y="228824"/>
                    <a:pt x="1210563" y="214813"/>
                  </a:cubicBezTo>
                  <a:close/>
                  <a:moveTo>
                    <a:pt x="1214591" y="383"/>
                  </a:moveTo>
                  <a:cubicBezTo>
                    <a:pt x="1779092" y="16134"/>
                    <a:pt x="2256408" y="514273"/>
                    <a:pt x="2356115" y="1191705"/>
                  </a:cubicBezTo>
                  <a:cubicBezTo>
                    <a:pt x="2432917" y="1713508"/>
                    <a:pt x="2269282" y="2238010"/>
                    <a:pt x="1940101" y="2566662"/>
                  </a:cubicBezTo>
                  <a:lnTo>
                    <a:pt x="1858280" y="2636176"/>
                  </a:lnTo>
                  <a:lnTo>
                    <a:pt x="1662374" y="3302282"/>
                  </a:lnTo>
                  <a:lnTo>
                    <a:pt x="1642818" y="3296530"/>
                  </a:lnTo>
                  <a:lnTo>
                    <a:pt x="1642365" y="3298341"/>
                  </a:lnTo>
                  <a:lnTo>
                    <a:pt x="668645" y="3298341"/>
                  </a:lnTo>
                  <a:lnTo>
                    <a:pt x="620945" y="3107541"/>
                  </a:lnTo>
                  <a:lnTo>
                    <a:pt x="625980" y="3107541"/>
                  </a:lnTo>
                  <a:lnTo>
                    <a:pt x="477257" y="2601865"/>
                  </a:lnTo>
                  <a:lnTo>
                    <a:pt x="398351" y="2528795"/>
                  </a:lnTo>
                  <a:cubicBezTo>
                    <a:pt x="83040" y="2187205"/>
                    <a:pt x="-63507" y="1661104"/>
                    <a:pt x="25870" y="1147159"/>
                  </a:cubicBezTo>
                  <a:cubicBezTo>
                    <a:pt x="144292" y="466195"/>
                    <a:pt x="643655" y="-15547"/>
                    <a:pt x="1214591" y="38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微軟正黑體" panose="020B0604030504040204" pitchFamily="34" charset="-120"/>
                <a:ea typeface="微軟正黑體" panose="020B0604030504040204" pitchFamily="34" charset="-120"/>
              </a:endParaRPr>
            </a:p>
          </p:txBody>
        </p:sp>
        <p:sp>
          <p:nvSpPr>
            <p:cNvPr id="39" name="文本框 38"/>
            <p:cNvSpPr txBox="1"/>
            <p:nvPr/>
          </p:nvSpPr>
          <p:spPr>
            <a:xfrm>
              <a:off x="4028823" y="4531057"/>
              <a:ext cx="1086354" cy="430754"/>
            </a:xfrm>
            <a:prstGeom prst="rect">
              <a:avLst/>
            </a:prstGeom>
            <a:noFill/>
          </p:spPr>
          <p:txBody>
            <a:bodyPr wrap="square" rtlCol="0">
              <a:spAutoFit/>
            </a:bodyPr>
            <a:lstStyle/>
            <a:p>
              <a:pPr algn="ctr"/>
              <a:r>
                <a:rPr lang="zh-TW" altLang="en-US" sz="1500" b="1" dirty="0">
                  <a:solidFill>
                    <a:schemeClr val="bg1">
                      <a:lumMod val="50000"/>
                    </a:schemeClr>
                  </a:solidFill>
                  <a:latin typeface="微軟正黑體" panose="020B0604030504040204" pitchFamily="34" charset="-120"/>
                  <a:ea typeface="微軟正黑體" panose="020B0604030504040204" pitchFamily="34" charset="-120"/>
                  <a:hlinkClick r:id="rId3" action="ppaction://hlinkfile"/>
                </a:rPr>
                <a:t>參與</a:t>
              </a:r>
              <a:endParaRPr lang="zh-CN" altLang="en-US" sz="1500" b="1" dirty="0">
                <a:solidFill>
                  <a:schemeClr val="bg1">
                    <a:lumMod val="50000"/>
                  </a:schemeClr>
                </a:solidFill>
                <a:latin typeface="微軟正黑體" panose="020B0604030504040204" pitchFamily="34" charset="-120"/>
                <a:ea typeface="微軟正黑體" panose="020B0604030504040204" pitchFamily="34" charset="-120"/>
              </a:endParaRPr>
            </a:p>
          </p:txBody>
        </p:sp>
      </p:grpSp>
      <p:sp>
        <p:nvSpPr>
          <p:cNvPr id="37" name="文本框 32">
            <a:extLst>
              <a:ext uri="{FF2B5EF4-FFF2-40B4-BE49-F238E27FC236}">
                <a16:creationId xmlns:a16="http://schemas.microsoft.com/office/drawing/2014/main" id="{6B8A79D5-CB76-4491-BFBB-AF33ECD615CC}"/>
              </a:ext>
            </a:extLst>
          </p:cNvPr>
          <p:cNvSpPr txBox="1"/>
          <p:nvPr/>
        </p:nvSpPr>
        <p:spPr>
          <a:xfrm>
            <a:off x="265113" y="1125145"/>
            <a:ext cx="4769559" cy="500001"/>
          </a:xfrm>
          <a:prstGeom prst="rect">
            <a:avLst/>
          </a:prstGeom>
          <a:noFill/>
        </p:spPr>
        <p:txBody>
          <a:bodyPr wrap="none" lIns="68572" tIns="34286" rIns="68572" bIns="34286">
            <a:spAutoFit/>
          </a:bodyPr>
          <a:lstStyle/>
          <a:p>
            <a:r>
              <a:rPr lang="zh-TW" altLang="en-US" sz="2799" dirty="0">
                <a:solidFill>
                  <a:srgbClr val="002060"/>
                </a:solidFill>
                <a:latin typeface="標楷體" panose="03000509000000000000" pitchFamily="65" charset="-120"/>
                <a:ea typeface="標楷體" panose="03000509000000000000" pitchFamily="65" charset="-120"/>
                <a:sym typeface="Arial" panose="020B0604020202020204" pitchFamily="34" charset="0"/>
              </a:rPr>
              <a:t>第</a:t>
            </a:r>
            <a:r>
              <a:rPr lang="en-US" altLang="zh-TW" sz="2799" dirty="0">
                <a:solidFill>
                  <a:srgbClr val="002060"/>
                </a:solidFill>
                <a:latin typeface="標楷體" panose="03000509000000000000" pitchFamily="65" charset="-120"/>
                <a:ea typeface="標楷體" panose="03000509000000000000" pitchFamily="65" charset="-120"/>
                <a:sym typeface="Arial" panose="020B0604020202020204" pitchFamily="34" charset="0"/>
              </a:rPr>
              <a:t>12</a:t>
            </a:r>
            <a:r>
              <a:rPr lang="zh-TW" altLang="en-US" sz="2799" dirty="0">
                <a:solidFill>
                  <a:srgbClr val="002060"/>
                </a:solidFill>
                <a:latin typeface="標楷體" panose="03000509000000000000" pitchFamily="65" charset="-120"/>
                <a:ea typeface="標楷體" panose="03000509000000000000" pitchFamily="65" charset="-120"/>
                <a:sym typeface="Arial" panose="020B0604020202020204" pitchFamily="34" charset="0"/>
              </a:rPr>
              <a:t>號一般性意見</a:t>
            </a:r>
            <a:r>
              <a:rPr lang="en-US" altLang="zh-TW" sz="2799" dirty="0">
                <a:solidFill>
                  <a:srgbClr val="002060"/>
                </a:solidFill>
                <a:latin typeface="標楷體" panose="03000509000000000000" pitchFamily="65" charset="-120"/>
                <a:ea typeface="標楷體" panose="03000509000000000000" pitchFamily="65" charset="-120"/>
                <a:sym typeface="Arial" panose="020B0604020202020204" pitchFamily="34" charset="0"/>
              </a:rPr>
              <a:t>~</a:t>
            </a:r>
            <a:r>
              <a:rPr lang="zh-TW" altLang="en-US" sz="2799" dirty="0">
                <a:solidFill>
                  <a:srgbClr val="002060"/>
                </a:solidFill>
                <a:latin typeface="標楷體" panose="03000509000000000000" pitchFamily="65" charset="-120"/>
                <a:ea typeface="標楷體" panose="03000509000000000000" pitchFamily="65" charset="-120"/>
                <a:sym typeface="Arial" panose="020B0604020202020204" pitchFamily="34" charset="0"/>
              </a:rPr>
              <a:t>兒童參與</a:t>
            </a:r>
            <a:endParaRPr lang="en-US" altLang="zh-CN" sz="2799" dirty="0">
              <a:solidFill>
                <a:srgbClr val="002060"/>
              </a:solidFill>
              <a:latin typeface="標楷體" panose="03000509000000000000" pitchFamily="65" charset="-120"/>
              <a:ea typeface="標楷體" panose="03000509000000000000" pitchFamily="65" charset="-120"/>
              <a:sym typeface="Arial" panose="020B0604020202020204" pitchFamily="34" charset="0"/>
            </a:endParaRPr>
          </a:p>
        </p:txBody>
      </p:sp>
      <p:sp>
        <p:nvSpPr>
          <p:cNvPr id="40" name="矩形 39">
            <a:extLst>
              <a:ext uri="{FF2B5EF4-FFF2-40B4-BE49-F238E27FC236}">
                <a16:creationId xmlns:a16="http://schemas.microsoft.com/office/drawing/2014/main" id="{0D67ABB9-FED6-48E2-80F9-01ECB01363B9}"/>
              </a:ext>
            </a:extLst>
          </p:cNvPr>
          <p:cNvSpPr/>
          <p:nvPr/>
        </p:nvSpPr>
        <p:spPr>
          <a:xfrm>
            <a:off x="0" y="1053149"/>
            <a:ext cx="160338" cy="4174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2" tIns="34286" rIns="68572" bIns="34286" anchor="ctr"/>
          <a:lstStyle/>
          <a:p>
            <a:pPr algn="ctr" defTabSz="685658">
              <a:defRPr/>
            </a:pPr>
            <a:endParaRPr lang="zh-CN" altLang="en-US" sz="1400" dirty="0">
              <a:solidFill>
                <a:srgbClr val="E7E6E6">
                  <a:lumMod val="50000"/>
                </a:srgbClr>
              </a:solidFill>
              <a:latin typeface="微軟正黑體" panose="020B0604030504040204" pitchFamily="34" charset="-120"/>
              <a:ea typeface="微軟正黑體" panose="020B0604030504040204" pitchFamily="34" charset="-120"/>
              <a:cs typeface="+mn-ea"/>
              <a:sym typeface="+mn-lt"/>
            </a:endParaRPr>
          </a:p>
        </p:txBody>
      </p:sp>
      <p:sp>
        <p:nvSpPr>
          <p:cNvPr id="3" name="橢圓 2">
            <a:extLst>
              <a:ext uri="{FF2B5EF4-FFF2-40B4-BE49-F238E27FC236}">
                <a16:creationId xmlns:a16="http://schemas.microsoft.com/office/drawing/2014/main" id="{BCEB6B27-D4AA-4650-B930-FACFE9A3BBE8}"/>
              </a:ext>
            </a:extLst>
          </p:cNvPr>
          <p:cNvSpPr/>
          <p:nvPr/>
        </p:nvSpPr>
        <p:spPr>
          <a:xfrm>
            <a:off x="1256803" y="2583333"/>
            <a:ext cx="1954457" cy="438516"/>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sp>
        <p:nvSpPr>
          <p:cNvPr id="4" name="文本框 29">
            <a:extLst>
              <a:ext uri="{FF2B5EF4-FFF2-40B4-BE49-F238E27FC236}">
                <a16:creationId xmlns:a16="http://schemas.microsoft.com/office/drawing/2014/main" id="{16165B41-6F62-46C1-8E6C-86DC0337469A}"/>
              </a:ext>
            </a:extLst>
          </p:cNvPr>
          <p:cNvSpPr txBox="1"/>
          <p:nvPr/>
        </p:nvSpPr>
        <p:spPr>
          <a:xfrm>
            <a:off x="691066" y="2614823"/>
            <a:ext cx="1965279" cy="438516"/>
          </a:xfrm>
          <a:prstGeom prst="rect">
            <a:avLst/>
          </a:prstGeom>
          <a:noFill/>
        </p:spPr>
        <p:txBody>
          <a:bodyPr wrap="square" lIns="68577" tIns="34289" rIns="68577" bIns="34289" rtlCol="0">
            <a:spAutoFit/>
          </a:bodyPr>
          <a:lstStyle/>
          <a:p>
            <a:pPr algn="r"/>
            <a:r>
              <a:rPr lang="zh-TW" altLang="en-US" sz="2400" b="1" dirty="0">
                <a:latin typeface="微軟正黑體" panose="020B0604030504040204" pitchFamily="34" charset="-120"/>
                <a:ea typeface="微軟正黑體" panose="020B0604030504040204" pitchFamily="34" charset="-120"/>
              </a:rPr>
              <a:t>尊重性</a:t>
            </a:r>
            <a:endParaRPr lang="zh-CN" altLang="en-US" sz="2400" b="1" dirty="0">
              <a:latin typeface="微軟正黑體" panose="020B0604030504040204" pitchFamily="34" charset="-120"/>
              <a:ea typeface="微軟正黑體" panose="020B0604030504040204" pitchFamily="34" charset="-120"/>
            </a:endParaRPr>
          </a:p>
        </p:txBody>
      </p:sp>
      <p:sp>
        <p:nvSpPr>
          <p:cNvPr id="5" name="橢圓 4">
            <a:extLst>
              <a:ext uri="{FF2B5EF4-FFF2-40B4-BE49-F238E27FC236}">
                <a16:creationId xmlns:a16="http://schemas.microsoft.com/office/drawing/2014/main" id="{5F54E850-7D1D-4F80-9F03-BFA7A6695353}"/>
              </a:ext>
            </a:extLst>
          </p:cNvPr>
          <p:cNvSpPr/>
          <p:nvPr/>
        </p:nvSpPr>
        <p:spPr>
          <a:xfrm>
            <a:off x="124692" y="3946489"/>
            <a:ext cx="2928510" cy="54497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sp>
        <p:nvSpPr>
          <p:cNvPr id="6" name="文本框 27">
            <a:extLst>
              <a:ext uri="{FF2B5EF4-FFF2-40B4-BE49-F238E27FC236}">
                <a16:creationId xmlns:a16="http://schemas.microsoft.com/office/drawing/2014/main" id="{88C7305D-7246-4B28-99DA-E7D351EBD83F}"/>
              </a:ext>
            </a:extLst>
          </p:cNvPr>
          <p:cNvSpPr txBox="1"/>
          <p:nvPr/>
        </p:nvSpPr>
        <p:spPr>
          <a:xfrm>
            <a:off x="49088" y="4010460"/>
            <a:ext cx="2956289" cy="438516"/>
          </a:xfrm>
          <a:prstGeom prst="rect">
            <a:avLst/>
          </a:prstGeom>
          <a:noFill/>
        </p:spPr>
        <p:txBody>
          <a:bodyPr wrap="square" lIns="68577" tIns="34289" rIns="68577" bIns="34289" rtlCol="0">
            <a:spAutoFit/>
          </a:bodyPr>
          <a:lstStyle/>
          <a:p>
            <a:pPr algn="r"/>
            <a:r>
              <a:rPr lang="zh-TW" altLang="en-US" sz="2400" b="1" dirty="0">
                <a:latin typeface="微軟正黑體" panose="020B0604030504040204" pitchFamily="34" charset="-120"/>
                <a:ea typeface="微軟正黑體" panose="020B0604030504040204" pitchFamily="34" charset="-120"/>
              </a:rPr>
              <a:t>透明性及資訊充分性</a:t>
            </a:r>
            <a:endParaRPr lang="zh-CN" altLang="en-US" sz="2400" b="1" dirty="0">
              <a:latin typeface="微軟正黑體" panose="020B0604030504040204" pitchFamily="34" charset="-120"/>
              <a:ea typeface="微軟正黑體" panose="020B0604030504040204" pitchFamily="34" charset="-120"/>
            </a:endParaRPr>
          </a:p>
        </p:txBody>
      </p:sp>
      <p:sp>
        <p:nvSpPr>
          <p:cNvPr id="7" name="橢圓 6">
            <a:extLst>
              <a:ext uri="{FF2B5EF4-FFF2-40B4-BE49-F238E27FC236}">
                <a16:creationId xmlns:a16="http://schemas.microsoft.com/office/drawing/2014/main" id="{6BFA6ACA-E43A-4827-8CC9-C0DFB0620493}"/>
              </a:ext>
            </a:extLst>
          </p:cNvPr>
          <p:cNvSpPr/>
          <p:nvPr/>
        </p:nvSpPr>
        <p:spPr>
          <a:xfrm>
            <a:off x="3528254" y="1820386"/>
            <a:ext cx="2261403" cy="438516"/>
          </a:xfrm>
          <a:prstGeom prst="ellipse">
            <a:avLst/>
          </a:prstGeom>
          <a:solidFill>
            <a:srgbClr val="FFC0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sp>
        <p:nvSpPr>
          <p:cNvPr id="8" name="文本框 31">
            <a:extLst>
              <a:ext uri="{FF2B5EF4-FFF2-40B4-BE49-F238E27FC236}">
                <a16:creationId xmlns:a16="http://schemas.microsoft.com/office/drawing/2014/main" id="{0F86E5F4-CF07-4391-A25C-AB006F5C196A}"/>
              </a:ext>
            </a:extLst>
          </p:cNvPr>
          <p:cNvSpPr txBox="1"/>
          <p:nvPr/>
        </p:nvSpPr>
        <p:spPr>
          <a:xfrm>
            <a:off x="3676316" y="1823413"/>
            <a:ext cx="1965279" cy="438516"/>
          </a:xfrm>
          <a:prstGeom prst="rect">
            <a:avLst/>
          </a:prstGeom>
          <a:noFill/>
        </p:spPr>
        <p:txBody>
          <a:bodyPr wrap="square" lIns="68577" tIns="34289" rIns="68577" bIns="34289" rtlCol="0">
            <a:spAutoFit/>
          </a:bodyPr>
          <a:lstStyle/>
          <a:p>
            <a:pPr algn="ctr"/>
            <a:r>
              <a:rPr lang="zh-TW" altLang="en-US" sz="2400" b="1" dirty="0">
                <a:latin typeface="微軟正黑體" panose="020B0604030504040204" pitchFamily="34" charset="-120"/>
                <a:ea typeface="微軟正黑體" panose="020B0604030504040204" pitchFamily="34" charset="-120"/>
                <a:hlinkClick r:id="rId4" action="ppaction://hlinkfile"/>
              </a:rPr>
              <a:t>兒童友善性</a:t>
            </a:r>
            <a:endParaRPr lang="zh-CN" altLang="en-US" sz="2400" b="1" dirty="0">
              <a:latin typeface="微軟正黑體" panose="020B0604030504040204" pitchFamily="34" charset="-120"/>
              <a:ea typeface="微軟正黑體" panose="020B0604030504040204" pitchFamily="34" charset="-120"/>
            </a:endParaRPr>
          </a:p>
        </p:txBody>
      </p:sp>
      <p:sp>
        <p:nvSpPr>
          <p:cNvPr id="9" name="橢圓 8">
            <a:extLst>
              <a:ext uri="{FF2B5EF4-FFF2-40B4-BE49-F238E27FC236}">
                <a16:creationId xmlns:a16="http://schemas.microsoft.com/office/drawing/2014/main" id="{872DB013-0D5A-46F0-B72E-C2438416F439}"/>
              </a:ext>
            </a:extLst>
          </p:cNvPr>
          <p:cNvSpPr/>
          <p:nvPr/>
        </p:nvSpPr>
        <p:spPr>
          <a:xfrm>
            <a:off x="6016083" y="2507048"/>
            <a:ext cx="2731714" cy="807784"/>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latin typeface="微軟正黑體" panose="020B0604030504040204" pitchFamily="34" charset="-120"/>
              <a:ea typeface="微軟正黑體" panose="020B0604030504040204" pitchFamily="34" charset="-120"/>
            </a:endParaRPr>
          </a:p>
        </p:txBody>
      </p:sp>
      <p:sp>
        <p:nvSpPr>
          <p:cNvPr id="10" name="文本框 33">
            <a:extLst>
              <a:ext uri="{FF2B5EF4-FFF2-40B4-BE49-F238E27FC236}">
                <a16:creationId xmlns:a16="http://schemas.microsoft.com/office/drawing/2014/main" id="{94BB398A-D9D2-44ED-A050-C187079E640A}"/>
              </a:ext>
            </a:extLst>
          </p:cNvPr>
          <p:cNvSpPr txBox="1"/>
          <p:nvPr/>
        </p:nvSpPr>
        <p:spPr>
          <a:xfrm>
            <a:off x="6369673" y="2518527"/>
            <a:ext cx="2068298" cy="807784"/>
          </a:xfrm>
          <a:prstGeom prst="rect">
            <a:avLst/>
          </a:prstGeom>
          <a:noFill/>
        </p:spPr>
        <p:txBody>
          <a:bodyPr wrap="square" lIns="68577" tIns="34289" rIns="68577" bIns="34289" rtlCol="0">
            <a:spAutoFit/>
          </a:bodyPr>
          <a:lstStyle/>
          <a:p>
            <a:r>
              <a:rPr lang="zh-TW" altLang="en-US" sz="2400" b="1" dirty="0">
                <a:latin typeface="微軟正黑體" panose="020B0604030504040204" pitchFamily="34" charset="-120"/>
                <a:ea typeface="微軟正黑體" panose="020B0604030504040204" pitchFamily="34" charset="-120"/>
              </a:rPr>
              <a:t>技能培養和</a:t>
            </a:r>
            <a:endParaRPr lang="en-US" altLang="zh-TW" sz="2400" b="1" dirty="0">
              <a:latin typeface="微軟正黑體" panose="020B0604030504040204" pitchFamily="34" charset="-120"/>
              <a:ea typeface="微軟正黑體" panose="020B0604030504040204" pitchFamily="34" charset="-120"/>
            </a:endParaRPr>
          </a:p>
          <a:p>
            <a:r>
              <a:rPr lang="zh-TW" altLang="en-US" sz="2400" b="1" dirty="0">
                <a:latin typeface="微軟正黑體" panose="020B0604030504040204" pitchFamily="34" charset="-120"/>
                <a:ea typeface="微軟正黑體" panose="020B0604030504040204" pitchFamily="34" charset="-120"/>
              </a:rPr>
              <a:t>支持的重要性</a:t>
            </a:r>
            <a:endParaRPr lang="zh-CN" altLang="en-US" sz="2400" b="1" dirty="0">
              <a:latin typeface="微軟正黑體" panose="020B0604030504040204" pitchFamily="34" charset="-120"/>
              <a:ea typeface="微軟正黑體" panose="020B0604030504040204" pitchFamily="34" charset="-120"/>
            </a:endParaRPr>
          </a:p>
        </p:txBody>
      </p:sp>
      <p:sp>
        <p:nvSpPr>
          <p:cNvPr id="11" name="橢圓 10">
            <a:extLst>
              <a:ext uri="{FF2B5EF4-FFF2-40B4-BE49-F238E27FC236}">
                <a16:creationId xmlns:a16="http://schemas.microsoft.com/office/drawing/2014/main" id="{45A3E0FB-1DE7-49EA-A8DC-9931F66CA5DB}"/>
              </a:ext>
            </a:extLst>
          </p:cNvPr>
          <p:cNvSpPr/>
          <p:nvPr/>
        </p:nvSpPr>
        <p:spPr>
          <a:xfrm>
            <a:off x="6288906" y="4122308"/>
            <a:ext cx="2325256" cy="5209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微軟正黑體" panose="020B0604030504040204" pitchFamily="34" charset="-120"/>
              <a:ea typeface="微軟正黑體" panose="020B0604030504040204" pitchFamily="34" charset="-120"/>
            </a:endParaRPr>
          </a:p>
        </p:txBody>
      </p:sp>
      <p:sp>
        <p:nvSpPr>
          <p:cNvPr id="12" name="文本框 35">
            <a:extLst>
              <a:ext uri="{FF2B5EF4-FFF2-40B4-BE49-F238E27FC236}">
                <a16:creationId xmlns:a16="http://schemas.microsoft.com/office/drawing/2014/main" id="{299FF192-B169-4C21-9871-994BC30AF4C8}"/>
              </a:ext>
            </a:extLst>
          </p:cNvPr>
          <p:cNvSpPr txBox="1"/>
          <p:nvPr/>
        </p:nvSpPr>
        <p:spPr>
          <a:xfrm>
            <a:off x="6556864" y="4163506"/>
            <a:ext cx="2325256" cy="438516"/>
          </a:xfrm>
          <a:prstGeom prst="rect">
            <a:avLst/>
          </a:prstGeom>
          <a:noFill/>
        </p:spPr>
        <p:txBody>
          <a:bodyPr wrap="square" lIns="68577" tIns="34289" rIns="68577" bIns="34289" rtlCol="0">
            <a:spAutoFit/>
          </a:bodyPr>
          <a:lstStyle/>
          <a:p>
            <a:r>
              <a:rPr lang="zh-TW" altLang="en-US" sz="2400" b="1" dirty="0">
                <a:latin typeface="微軟正黑體" panose="020B0604030504040204" pitchFamily="34" charset="-120"/>
                <a:ea typeface="微軟正黑體" panose="020B0604030504040204" pitchFamily="34" charset="-120"/>
              </a:rPr>
              <a:t>責信的重要性</a:t>
            </a:r>
            <a:endParaRPr lang="zh-CN" altLang="en-US" sz="24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5617799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副標題 2">
            <a:extLst>
              <a:ext uri="{FF2B5EF4-FFF2-40B4-BE49-F238E27FC236}">
                <a16:creationId xmlns:a16="http://schemas.microsoft.com/office/drawing/2014/main" id="{7391B8FA-3E24-4DA2-8E23-C20B2BA47646}"/>
              </a:ext>
            </a:extLst>
          </p:cNvPr>
          <p:cNvSpPr txBox="1">
            <a:spLocks/>
          </p:cNvSpPr>
          <p:nvPr/>
        </p:nvSpPr>
        <p:spPr bwMode="auto">
          <a:xfrm>
            <a:off x="971600" y="2636912"/>
            <a:ext cx="7572315"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kumimoji="0" lang="en-US" altLang="zh-TW" sz="4000" dirty="0" smtClean="0">
                <a:solidFill>
                  <a:srgbClr val="002060"/>
                </a:solidFill>
                <a:latin typeface="標楷體" panose="03000509000000000000" pitchFamily="65" charset="-120"/>
                <a:ea typeface="標楷體" panose="03000509000000000000" pitchFamily="65" charset="-120"/>
                <a:cs typeface="+mj-cs"/>
              </a:rPr>
              <a:t>--</a:t>
            </a:r>
            <a:r>
              <a:rPr kumimoji="0" lang="zh-TW" altLang="en-US" sz="4000" dirty="0" smtClean="0">
                <a:solidFill>
                  <a:srgbClr val="002060"/>
                </a:solidFill>
                <a:latin typeface="標楷體" panose="03000509000000000000" pitchFamily="65" charset="-120"/>
                <a:ea typeface="標楷體" panose="03000509000000000000" pitchFamily="65" charset="-120"/>
                <a:cs typeface="+mj-cs"/>
              </a:rPr>
              <a:t>第二</a:t>
            </a:r>
            <a:r>
              <a:rPr kumimoji="0" lang="zh-TW" altLang="en-US" sz="4000" dirty="0">
                <a:solidFill>
                  <a:srgbClr val="002060"/>
                </a:solidFill>
                <a:latin typeface="標楷體" panose="03000509000000000000" pitchFamily="65" charset="-120"/>
                <a:ea typeface="標楷體" panose="03000509000000000000" pitchFamily="65" charset="-120"/>
                <a:cs typeface="+mj-cs"/>
              </a:rPr>
              <a:t>次</a:t>
            </a:r>
            <a:r>
              <a:rPr kumimoji="0" lang="zh-TW" altLang="en-US" sz="4000" dirty="0" smtClean="0">
                <a:solidFill>
                  <a:srgbClr val="002060"/>
                </a:solidFill>
                <a:latin typeface="標楷體" panose="03000509000000000000" pitchFamily="65" charset="-120"/>
                <a:ea typeface="標楷體" panose="03000509000000000000" pitchFamily="65" charset="-120"/>
                <a:cs typeface="+mj-cs"/>
              </a:rPr>
              <a:t>國家</a:t>
            </a:r>
            <a:r>
              <a:rPr kumimoji="0" lang="zh-TW" altLang="en-US" sz="4000" dirty="0">
                <a:solidFill>
                  <a:srgbClr val="002060"/>
                </a:solidFill>
                <a:latin typeface="標楷體" panose="03000509000000000000" pitchFamily="65" charset="-120"/>
                <a:ea typeface="標楷體" panose="03000509000000000000" pitchFamily="65" charset="-120"/>
                <a:cs typeface="+mj-cs"/>
              </a:rPr>
              <a:t>報告結論性意見</a:t>
            </a:r>
            <a:r>
              <a:rPr kumimoji="0" lang="en-US" altLang="zh-TW" sz="4000" dirty="0">
                <a:solidFill>
                  <a:srgbClr val="002060"/>
                </a:solidFill>
                <a:latin typeface="標楷體" panose="03000509000000000000" pitchFamily="65" charset="-120"/>
                <a:ea typeface="標楷體" panose="03000509000000000000" pitchFamily="65" charset="-120"/>
                <a:cs typeface="+mj-cs"/>
              </a:rPr>
              <a:t>--</a:t>
            </a:r>
            <a:endParaRPr kumimoji="0" lang="zh-TW" altLang="en-US" sz="4000" dirty="0">
              <a:solidFill>
                <a:srgbClr val="002060"/>
              </a:solidFill>
              <a:latin typeface="標楷體" panose="03000509000000000000" pitchFamily="65" charset="-120"/>
              <a:ea typeface="標楷體" panose="03000509000000000000" pitchFamily="65" charset="-120"/>
              <a:cs typeface="+mj-cs"/>
            </a:endParaRPr>
          </a:p>
        </p:txBody>
      </p:sp>
    </p:spTree>
    <p:extLst>
      <p:ext uri="{BB962C8B-B14F-4D97-AF65-F5344CB8AC3E}">
        <p14:creationId xmlns:p14="http://schemas.microsoft.com/office/powerpoint/2010/main" val="18779682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92696"/>
            <a:ext cx="8229600" cy="724942"/>
          </a:xfrm>
        </p:spPr>
        <p:txBody>
          <a:bodyPr/>
          <a:lstStyle/>
          <a:p>
            <a:r>
              <a:rPr lang="zh-TW" altLang="en-US" sz="4000" dirty="0">
                <a:solidFill>
                  <a:srgbClr val="7030A0"/>
                </a:solidFill>
                <a:latin typeface="標楷體" panose="03000509000000000000" pitchFamily="65" charset="-120"/>
                <a:ea typeface="標楷體" panose="03000509000000000000" pitchFamily="65" charset="-120"/>
              </a:rPr>
              <a:t>肯定以下法律的制定及修正</a:t>
            </a:r>
          </a:p>
        </p:txBody>
      </p:sp>
      <p:sp>
        <p:nvSpPr>
          <p:cNvPr id="3" name="內容版面配置區 2"/>
          <p:cNvSpPr>
            <a:spLocks noGrp="1"/>
          </p:cNvSpPr>
          <p:nvPr>
            <p:ph idx="1"/>
          </p:nvPr>
        </p:nvSpPr>
        <p:spPr>
          <a:xfrm>
            <a:off x="457200" y="1600200"/>
            <a:ext cx="8363272" cy="4525963"/>
          </a:xfrm>
        </p:spPr>
        <p:txBody>
          <a:bodyPr/>
          <a:lstStyle/>
          <a:p>
            <a:r>
              <a:rPr lang="zh-TW" altLang="en-US" sz="2800" dirty="0">
                <a:solidFill>
                  <a:srgbClr val="002060"/>
                </a:solidFill>
                <a:latin typeface="標楷體" panose="03000509000000000000" pitchFamily="65" charset="-120"/>
                <a:ea typeface="標楷體" panose="03000509000000000000" pitchFamily="65" charset="-120"/>
              </a:rPr>
              <a:t>委員會欣見臺灣在首次國際審查後為制定及修正相關法律所做的</a:t>
            </a:r>
            <a:r>
              <a:rPr lang="zh-TW" altLang="en-US" sz="2800" dirty="0" smtClean="0">
                <a:solidFill>
                  <a:srgbClr val="002060"/>
                </a:solidFill>
                <a:latin typeface="標楷體" panose="03000509000000000000" pitchFamily="65" charset="-120"/>
                <a:ea typeface="標楷體" panose="03000509000000000000" pitchFamily="65" charset="-120"/>
              </a:rPr>
              <a:t>最大</a:t>
            </a:r>
            <a:r>
              <a:rPr lang="zh-TW" altLang="en-US" sz="2800" dirty="0">
                <a:solidFill>
                  <a:srgbClr val="002060"/>
                </a:solidFill>
                <a:latin typeface="標楷體" panose="03000509000000000000" pitchFamily="65" charset="-120"/>
                <a:ea typeface="標楷體" panose="03000509000000000000" pitchFamily="65" charset="-120"/>
              </a:rPr>
              <a:t>努力。委員會特別肯定以下法律的制定及修正</a:t>
            </a:r>
            <a:r>
              <a:rPr lang="zh-TW" altLang="en-US" sz="2800" dirty="0" smtClean="0">
                <a:solidFill>
                  <a:srgbClr val="002060"/>
                </a:solidFill>
                <a:latin typeface="標楷體" panose="03000509000000000000" pitchFamily="65" charset="-120"/>
                <a:ea typeface="標楷體" panose="03000509000000000000" pitchFamily="65" charset="-120"/>
              </a:rPr>
              <a:t>：</a:t>
            </a:r>
            <a:endParaRPr lang="en-US" altLang="zh-TW" sz="2800" dirty="0" smtClean="0">
              <a:solidFill>
                <a:srgbClr val="002060"/>
              </a:solidFill>
              <a:latin typeface="標楷體" panose="03000509000000000000" pitchFamily="65" charset="-120"/>
              <a:ea typeface="標楷體" panose="03000509000000000000" pitchFamily="65" charset="-120"/>
            </a:endParaRPr>
          </a:p>
          <a:p>
            <a:pPr marL="514350" indent="-514350">
              <a:spcBef>
                <a:spcPts val="0"/>
              </a:spcBef>
              <a:buFont typeface="+mj-lt"/>
              <a:buAutoNum type="arabicPeriod"/>
            </a:pPr>
            <a:endParaRPr lang="en-US" altLang="zh-TW" sz="2800" dirty="0" smtClean="0">
              <a:solidFill>
                <a:srgbClr val="002060"/>
              </a:solidFill>
              <a:latin typeface="標楷體" panose="03000509000000000000" pitchFamily="65" charset="-120"/>
              <a:ea typeface="標楷體" panose="03000509000000000000" pitchFamily="65" charset="-120"/>
            </a:endParaRPr>
          </a:p>
          <a:p>
            <a:pPr marL="514350" indent="-514350">
              <a:spcBef>
                <a:spcPts val="0"/>
              </a:spcBef>
              <a:buFont typeface="+mj-lt"/>
              <a:buAutoNum type="arabicPeriod"/>
            </a:pPr>
            <a:r>
              <a:rPr lang="en-US" altLang="zh-TW" sz="2800" dirty="0" smtClean="0">
                <a:solidFill>
                  <a:srgbClr val="002060"/>
                </a:solidFill>
                <a:latin typeface="標楷體" panose="03000509000000000000" pitchFamily="65" charset="-120"/>
                <a:ea typeface="標楷體" panose="03000509000000000000" pitchFamily="65" charset="-120"/>
              </a:rPr>
              <a:t>《</a:t>
            </a:r>
            <a:r>
              <a:rPr lang="zh-TW" altLang="en-US" sz="2800" dirty="0">
                <a:solidFill>
                  <a:srgbClr val="002060"/>
                </a:solidFill>
                <a:latin typeface="標楷體" panose="03000509000000000000" pitchFamily="65" charset="-120"/>
                <a:ea typeface="標楷體" panose="03000509000000000000" pitchFamily="65" charset="-120"/>
              </a:rPr>
              <a:t>自殺防治法</a:t>
            </a:r>
            <a:r>
              <a:rPr lang="en-US" altLang="zh-TW" sz="2800" dirty="0" smtClean="0">
                <a:solidFill>
                  <a:srgbClr val="002060"/>
                </a:solidFill>
                <a:latin typeface="標楷體" panose="03000509000000000000" pitchFamily="65" charset="-120"/>
                <a:ea typeface="標楷體" panose="03000509000000000000" pitchFamily="65" charset="-120"/>
              </a:rPr>
              <a:t>》(</a:t>
            </a:r>
            <a:r>
              <a:rPr lang="en-US" altLang="zh-TW" sz="2800" dirty="0">
                <a:solidFill>
                  <a:srgbClr val="002060"/>
                </a:solidFill>
                <a:latin typeface="標楷體" panose="03000509000000000000" pitchFamily="65" charset="-120"/>
                <a:ea typeface="標楷體" panose="03000509000000000000" pitchFamily="65" charset="-120"/>
              </a:rPr>
              <a:t>2019 </a:t>
            </a:r>
            <a:r>
              <a:rPr lang="zh-TW" altLang="en-US" sz="2800" dirty="0">
                <a:solidFill>
                  <a:srgbClr val="002060"/>
                </a:solidFill>
                <a:latin typeface="標楷體" panose="03000509000000000000" pitchFamily="65" charset="-120"/>
                <a:ea typeface="標楷體" panose="03000509000000000000" pitchFamily="65" charset="-120"/>
              </a:rPr>
              <a:t>年</a:t>
            </a:r>
            <a:r>
              <a:rPr lang="en-US" altLang="zh-TW" sz="2800" dirty="0" smtClean="0">
                <a:solidFill>
                  <a:srgbClr val="002060"/>
                </a:solidFill>
                <a:latin typeface="標楷體" panose="03000509000000000000" pitchFamily="65" charset="-120"/>
                <a:ea typeface="標楷體" panose="03000509000000000000" pitchFamily="65" charset="-120"/>
              </a:rPr>
              <a:t>)</a:t>
            </a:r>
          </a:p>
          <a:p>
            <a:pPr marL="514350" indent="-514350">
              <a:spcBef>
                <a:spcPts val="0"/>
              </a:spcBef>
              <a:buFont typeface="+mj-lt"/>
              <a:buAutoNum type="arabicPeriod"/>
            </a:pPr>
            <a:r>
              <a:rPr lang="en-US" altLang="zh-TW" sz="2800" dirty="0" smtClean="0">
                <a:solidFill>
                  <a:srgbClr val="002060"/>
                </a:solidFill>
                <a:latin typeface="標楷體" panose="03000509000000000000" pitchFamily="65" charset="-120"/>
                <a:ea typeface="標楷體" panose="03000509000000000000" pitchFamily="65" charset="-120"/>
              </a:rPr>
              <a:t>《</a:t>
            </a:r>
            <a:r>
              <a:rPr lang="zh-TW" altLang="en-US" sz="2800" dirty="0">
                <a:solidFill>
                  <a:srgbClr val="002060"/>
                </a:solidFill>
                <a:latin typeface="標楷體" panose="03000509000000000000" pitchFamily="65" charset="-120"/>
                <a:ea typeface="標楷體" panose="03000509000000000000" pitchFamily="65" charset="-120"/>
              </a:rPr>
              <a:t>兒童及少年福利與權益保障法</a:t>
            </a:r>
            <a:r>
              <a:rPr lang="en-US" altLang="zh-TW" sz="2800" dirty="0">
                <a:solidFill>
                  <a:srgbClr val="002060"/>
                </a:solidFill>
                <a:latin typeface="標楷體" panose="03000509000000000000" pitchFamily="65" charset="-120"/>
                <a:ea typeface="標楷體" panose="03000509000000000000" pitchFamily="65" charset="-120"/>
              </a:rPr>
              <a:t>》</a:t>
            </a:r>
            <a:r>
              <a:rPr lang="zh-TW" altLang="en-US" sz="2800" dirty="0">
                <a:solidFill>
                  <a:srgbClr val="002060"/>
                </a:solidFill>
                <a:latin typeface="標楷體" panose="03000509000000000000" pitchFamily="65" charset="-120"/>
                <a:ea typeface="標楷體" panose="03000509000000000000" pitchFamily="65" charset="-120"/>
              </a:rPr>
              <a:t>（</a:t>
            </a:r>
            <a:r>
              <a:rPr lang="en-US" altLang="zh-TW" sz="2800" dirty="0">
                <a:solidFill>
                  <a:srgbClr val="002060"/>
                </a:solidFill>
                <a:latin typeface="標楷體" panose="03000509000000000000" pitchFamily="65" charset="-120"/>
                <a:ea typeface="標楷體" panose="03000509000000000000" pitchFamily="65" charset="-120"/>
              </a:rPr>
              <a:t>2021 </a:t>
            </a:r>
            <a:r>
              <a:rPr lang="zh-TW" altLang="en-US" sz="2800" dirty="0">
                <a:solidFill>
                  <a:srgbClr val="002060"/>
                </a:solidFill>
                <a:latin typeface="標楷體" panose="03000509000000000000" pitchFamily="65" charset="-120"/>
                <a:ea typeface="標楷體" panose="03000509000000000000" pitchFamily="65" charset="-120"/>
              </a:rPr>
              <a:t>年</a:t>
            </a:r>
            <a:r>
              <a:rPr lang="zh-TW" altLang="en-US" sz="2800" dirty="0" smtClean="0">
                <a:solidFill>
                  <a:srgbClr val="002060"/>
                </a:solidFill>
                <a:latin typeface="標楷體" panose="03000509000000000000" pitchFamily="65" charset="-120"/>
                <a:ea typeface="標楷體" panose="03000509000000000000" pitchFamily="65" charset="-120"/>
              </a:rPr>
              <a:t>）</a:t>
            </a:r>
            <a:endParaRPr lang="en-US" altLang="zh-TW" sz="2800" dirty="0" smtClean="0">
              <a:solidFill>
                <a:srgbClr val="002060"/>
              </a:solidFill>
              <a:latin typeface="標楷體" panose="03000509000000000000" pitchFamily="65" charset="-120"/>
              <a:ea typeface="標楷體" panose="03000509000000000000" pitchFamily="65" charset="-120"/>
            </a:endParaRPr>
          </a:p>
          <a:p>
            <a:pPr marL="514350" indent="-514350">
              <a:spcBef>
                <a:spcPts val="0"/>
              </a:spcBef>
              <a:buFont typeface="+mj-lt"/>
              <a:buAutoNum type="arabicPeriod"/>
            </a:pPr>
            <a:r>
              <a:rPr lang="en-US" altLang="zh-TW" sz="2800" dirty="0" smtClean="0">
                <a:solidFill>
                  <a:srgbClr val="002060"/>
                </a:solidFill>
                <a:latin typeface="標楷體" panose="03000509000000000000" pitchFamily="65" charset="-120"/>
                <a:ea typeface="標楷體" panose="03000509000000000000" pitchFamily="65" charset="-120"/>
              </a:rPr>
              <a:t>《2022-2024 </a:t>
            </a:r>
            <a:r>
              <a:rPr lang="zh-TW" altLang="en-US" sz="2800" dirty="0">
                <a:solidFill>
                  <a:srgbClr val="002060"/>
                </a:solidFill>
                <a:latin typeface="標楷體" panose="03000509000000000000" pitchFamily="65" charset="-120"/>
                <a:ea typeface="標楷體" panose="03000509000000000000" pitchFamily="65" charset="-120"/>
              </a:rPr>
              <a:t>年國家人權行動計畫</a:t>
            </a:r>
            <a:r>
              <a:rPr lang="en-US" altLang="zh-TW" sz="2800" dirty="0">
                <a:solidFill>
                  <a:srgbClr val="002060"/>
                </a:solidFill>
                <a:latin typeface="標楷體" panose="03000509000000000000" pitchFamily="65" charset="-120"/>
                <a:ea typeface="標楷體" panose="03000509000000000000" pitchFamily="65" charset="-120"/>
              </a:rPr>
              <a:t>》</a:t>
            </a:r>
            <a:r>
              <a:rPr lang="zh-TW" altLang="en-US" sz="2800" dirty="0">
                <a:solidFill>
                  <a:srgbClr val="002060"/>
                </a:solidFill>
                <a:latin typeface="標楷體" panose="03000509000000000000" pitchFamily="65" charset="-120"/>
                <a:ea typeface="標楷體" panose="03000509000000000000" pitchFamily="65" charset="-120"/>
              </a:rPr>
              <a:t>（</a:t>
            </a:r>
            <a:r>
              <a:rPr lang="en-US" altLang="zh-TW" sz="2800" dirty="0">
                <a:solidFill>
                  <a:srgbClr val="002060"/>
                </a:solidFill>
                <a:latin typeface="標楷體" panose="03000509000000000000" pitchFamily="65" charset="-120"/>
                <a:ea typeface="標楷體" panose="03000509000000000000" pitchFamily="65" charset="-120"/>
              </a:rPr>
              <a:t>2022 </a:t>
            </a:r>
            <a:r>
              <a:rPr lang="zh-TW" altLang="en-US" sz="2800" dirty="0">
                <a:solidFill>
                  <a:srgbClr val="002060"/>
                </a:solidFill>
                <a:latin typeface="標楷體" panose="03000509000000000000" pitchFamily="65" charset="-120"/>
                <a:ea typeface="標楷體" panose="03000509000000000000" pitchFamily="65" charset="-120"/>
              </a:rPr>
              <a:t>年</a:t>
            </a:r>
            <a:r>
              <a:rPr lang="zh-TW" altLang="en-US" sz="2800" dirty="0" smtClean="0">
                <a:solidFill>
                  <a:srgbClr val="002060"/>
                </a:solidFill>
                <a:latin typeface="標楷體" panose="03000509000000000000" pitchFamily="65" charset="-120"/>
                <a:ea typeface="標楷體" panose="03000509000000000000" pitchFamily="65" charset="-120"/>
              </a:rPr>
              <a:t>）</a:t>
            </a:r>
            <a:endParaRPr lang="en-US" altLang="zh-TW" sz="2800" dirty="0" smtClean="0">
              <a:solidFill>
                <a:srgbClr val="002060"/>
              </a:solidFill>
              <a:latin typeface="標楷體" panose="03000509000000000000" pitchFamily="65" charset="-120"/>
              <a:ea typeface="標楷體" panose="03000509000000000000" pitchFamily="65" charset="-120"/>
            </a:endParaRPr>
          </a:p>
          <a:p>
            <a:pPr marL="514350" indent="-514350">
              <a:spcBef>
                <a:spcPts val="0"/>
              </a:spcBef>
              <a:buFont typeface="+mj-lt"/>
              <a:buAutoNum type="arabicPeriod"/>
            </a:pPr>
            <a:r>
              <a:rPr lang="en-US" altLang="zh-TW" sz="2800" dirty="0" smtClean="0">
                <a:solidFill>
                  <a:srgbClr val="002060"/>
                </a:solidFill>
                <a:latin typeface="標楷體" panose="03000509000000000000" pitchFamily="65" charset="-120"/>
                <a:ea typeface="標楷體" panose="03000509000000000000" pitchFamily="65" charset="-120"/>
              </a:rPr>
              <a:t>《</a:t>
            </a:r>
            <a:r>
              <a:rPr lang="zh-TW" altLang="en-US" sz="2800" dirty="0">
                <a:solidFill>
                  <a:srgbClr val="002060"/>
                </a:solidFill>
                <a:latin typeface="標楷體" panose="03000509000000000000" pitchFamily="65" charset="-120"/>
                <a:ea typeface="標楷體" panose="03000509000000000000" pitchFamily="65" charset="-120"/>
              </a:rPr>
              <a:t>兒少替代性照顧政策</a:t>
            </a:r>
            <a:r>
              <a:rPr lang="en-US" altLang="zh-TW" sz="2800" dirty="0" smtClean="0">
                <a:solidFill>
                  <a:srgbClr val="002060"/>
                </a:solidFill>
                <a:latin typeface="標楷體" panose="03000509000000000000" pitchFamily="65" charset="-120"/>
                <a:ea typeface="標楷體" panose="03000509000000000000" pitchFamily="65" charset="-120"/>
              </a:rPr>
              <a:t>》</a:t>
            </a:r>
            <a:r>
              <a:rPr lang="zh-TW" altLang="en-US" sz="2800" dirty="0" smtClean="0">
                <a:solidFill>
                  <a:srgbClr val="002060"/>
                </a:solidFill>
                <a:latin typeface="標楷體" panose="03000509000000000000" pitchFamily="65" charset="-120"/>
                <a:ea typeface="標楷體" panose="03000509000000000000" pitchFamily="65" charset="-120"/>
              </a:rPr>
              <a:t>（</a:t>
            </a:r>
            <a:r>
              <a:rPr lang="en-US" altLang="zh-TW" sz="2800" dirty="0">
                <a:solidFill>
                  <a:srgbClr val="002060"/>
                </a:solidFill>
                <a:latin typeface="標楷體" panose="03000509000000000000" pitchFamily="65" charset="-120"/>
                <a:ea typeface="標楷體" panose="03000509000000000000" pitchFamily="65" charset="-120"/>
              </a:rPr>
              <a:t>2022 </a:t>
            </a:r>
            <a:r>
              <a:rPr lang="zh-TW" altLang="en-US" sz="2800" dirty="0">
                <a:solidFill>
                  <a:srgbClr val="002060"/>
                </a:solidFill>
                <a:latin typeface="標楷體" panose="03000509000000000000" pitchFamily="65" charset="-120"/>
                <a:ea typeface="標楷體" panose="03000509000000000000" pitchFamily="65" charset="-120"/>
              </a:rPr>
              <a:t>年）</a:t>
            </a:r>
          </a:p>
        </p:txBody>
      </p:sp>
    </p:spTree>
    <p:extLst>
      <p:ext uri="{BB962C8B-B14F-4D97-AF65-F5344CB8AC3E}">
        <p14:creationId xmlns:p14="http://schemas.microsoft.com/office/powerpoint/2010/main" val="6669865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92696"/>
            <a:ext cx="8229600" cy="724942"/>
          </a:xfrm>
        </p:spPr>
        <p:txBody>
          <a:bodyPr/>
          <a:lstStyle/>
          <a:p>
            <a:r>
              <a:rPr lang="en-US" altLang="zh-TW" sz="4000" dirty="0" smtClean="0">
                <a:solidFill>
                  <a:srgbClr val="7030A0"/>
                </a:solidFill>
                <a:latin typeface="標楷體" panose="03000509000000000000" pitchFamily="65" charset="-120"/>
                <a:ea typeface="標楷體" panose="03000509000000000000" pitchFamily="65" charset="-120"/>
              </a:rPr>
              <a:t>72</a:t>
            </a:r>
            <a:r>
              <a:rPr lang="zh-TW" altLang="en-US" sz="4000" dirty="0">
                <a:solidFill>
                  <a:srgbClr val="7030A0"/>
                </a:solidFill>
                <a:latin typeface="標楷體" panose="03000509000000000000" pitchFamily="65" charset="-120"/>
                <a:ea typeface="標楷體" panose="03000509000000000000" pitchFamily="65" charset="-120"/>
              </a:rPr>
              <a:t>項</a:t>
            </a:r>
            <a:r>
              <a:rPr lang="zh-TW" altLang="en-US" sz="4000" dirty="0" smtClean="0">
                <a:solidFill>
                  <a:srgbClr val="7030A0"/>
                </a:solidFill>
                <a:latin typeface="標楷體" panose="03000509000000000000" pitchFamily="65" charset="-120"/>
                <a:ea typeface="標楷體" panose="03000509000000000000" pitchFamily="65" charset="-120"/>
              </a:rPr>
              <a:t>中優先</a:t>
            </a:r>
            <a:r>
              <a:rPr lang="zh-TW" altLang="en-US" sz="4000" dirty="0">
                <a:solidFill>
                  <a:srgbClr val="7030A0"/>
                </a:solidFill>
                <a:latin typeface="標楷體" panose="03000509000000000000" pitchFamily="65" charset="-120"/>
                <a:ea typeface="標楷體" panose="03000509000000000000" pitchFamily="65" charset="-120"/>
              </a:rPr>
              <a:t>處理的建議範圍</a:t>
            </a:r>
          </a:p>
        </p:txBody>
      </p:sp>
      <p:sp>
        <p:nvSpPr>
          <p:cNvPr id="3" name="內容版面配置區 2"/>
          <p:cNvSpPr>
            <a:spLocks noGrp="1"/>
          </p:cNvSpPr>
          <p:nvPr>
            <p:ph idx="1"/>
          </p:nvPr>
        </p:nvSpPr>
        <p:spPr>
          <a:xfrm>
            <a:off x="457200" y="1600200"/>
            <a:ext cx="8579296" cy="4525963"/>
          </a:xfrm>
        </p:spPr>
        <p:txBody>
          <a:bodyPr/>
          <a:lstStyle/>
          <a:p>
            <a:r>
              <a:rPr lang="zh-TW" altLang="en-US" sz="2800" dirty="0" smtClean="0">
                <a:solidFill>
                  <a:srgbClr val="002060"/>
                </a:solidFill>
                <a:latin typeface="標楷體" panose="03000509000000000000" pitchFamily="65" charset="-120"/>
                <a:ea typeface="標楷體" panose="03000509000000000000" pitchFamily="65" charset="-120"/>
              </a:rPr>
              <a:t>委員會謹</a:t>
            </a:r>
            <a:r>
              <a:rPr lang="zh-TW" altLang="en-US" sz="2800" dirty="0">
                <a:solidFill>
                  <a:srgbClr val="002060"/>
                </a:solidFill>
                <a:latin typeface="標楷體" panose="03000509000000000000" pitchFamily="65" charset="-120"/>
                <a:ea typeface="標楷體" panose="03000509000000000000" pitchFamily="65" charset="-120"/>
              </a:rPr>
              <a:t>請中華民國政府（臺灣）（下稱政府）注意以下必須優先處理</a:t>
            </a:r>
            <a:r>
              <a:rPr lang="zh-TW" altLang="en-US" sz="2800" dirty="0" smtClean="0">
                <a:solidFill>
                  <a:srgbClr val="002060"/>
                </a:solidFill>
                <a:latin typeface="標楷體" panose="03000509000000000000" pitchFamily="65" charset="-120"/>
                <a:ea typeface="標楷體" panose="03000509000000000000" pitchFamily="65" charset="-120"/>
              </a:rPr>
              <a:t>的建議</a:t>
            </a:r>
            <a:r>
              <a:rPr lang="zh-TW" altLang="en-US" sz="2800" dirty="0">
                <a:solidFill>
                  <a:srgbClr val="002060"/>
                </a:solidFill>
                <a:latin typeface="標楷體" panose="03000509000000000000" pitchFamily="65" charset="-120"/>
                <a:ea typeface="標楷體" panose="03000509000000000000" pitchFamily="65" charset="-120"/>
              </a:rPr>
              <a:t>範圍</a:t>
            </a:r>
            <a:r>
              <a:rPr lang="zh-TW" altLang="en-US" sz="2800" dirty="0" smtClean="0">
                <a:solidFill>
                  <a:srgbClr val="002060"/>
                </a:solidFill>
                <a:latin typeface="標楷體" panose="03000509000000000000" pitchFamily="65" charset="-120"/>
                <a:ea typeface="標楷體" panose="03000509000000000000" pitchFamily="65" charset="-120"/>
              </a:rPr>
              <a:t>：</a:t>
            </a:r>
            <a:endParaRPr lang="en-US" altLang="zh-TW" sz="2800" dirty="0" smtClean="0">
              <a:solidFill>
                <a:srgbClr val="002060"/>
              </a:solidFill>
              <a:latin typeface="標楷體" panose="03000509000000000000" pitchFamily="65" charset="-120"/>
              <a:ea typeface="標楷體" panose="03000509000000000000" pitchFamily="65" charset="-120"/>
            </a:endParaRPr>
          </a:p>
          <a:p>
            <a:pPr marL="457200" indent="-457200">
              <a:spcBef>
                <a:spcPts val="0"/>
              </a:spcBef>
              <a:buFont typeface="+mj-lt"/>
              <a:buAutoNum type="arabicPeriod"/>
            </a:pPr>
            <a:endParaRPr lang="en-US" altLang="zh-TW" sz="2800" dirty="0" smtClean="0">
              <a:solidFill>
                <a:srgbClr val="002060"/>
              </a:solidFill>
              <a:latin typeface="標楷體" panose="03000509000000000000" pitchFamily="65" charset="-120"/>
              <a:ea typeface="標楷體" panose="03000509000000000000" pitchFamily="65" charset="-120"/>
            </a:endParaRPr>
          </a:p>
          <a:p>
            <a:pPr marL="457200" indent="-457200">
              <a:spcBef>
                <a:spcPts val="0"/>
              </a:spcBef>
              <a:buFont typeface="+mj-lt"/>
              <a:buAutoNum type="arabicPeriod"/>
            </a:pPr>
            <a:r>
              <a:rPr lang="zh-TW" altLang="en-US" sz="2800" dirty="0" smtClean="0">
                <a:solidFill>
                  <a:srgbClr val="002060"/>
                </a:solidFill>
                <a:latin typeface="標楷體" panose="03000509000000000000" pitchFamily="65" charset="-120"/>
                <a:ea typeface="標楷體" panose="03000509000000000000" pitchFamily="65" charset="-120"/>
              </a:rPr>
              <a:t>一般</a:t>
            </a:r>
            <a:r>
              <a:rPr lang="zh-TW" altLang="en-US" sz="2800" dirty="0">
                <a:solidFill>
                  <a:srgbClr val="002060"/>
                </a:solidFill>
                <a:latin typeface="標楷體" panose="03000509000000000000" pitchFamily="65" charset="-120"/>
                <a:ea typeface="標楷體" panose="03000509000000000000" pitchFamily="65" charset="-120"/>
              </a:rPr>
              <a:t>執行措施（第 </a:t>
            </a:r>
            <a:r>
              <a:rPr lang="en-US" altLang="zh-TW" sz="2800" dirty="0">
                <a:solidFill>
                  <a:srgbClr val="002060"/>
                </a:solidFill>
                <a:latin typeface="標楷體" panose="03000509000000000000" pitchFamily="65" charset="-120"/>
                <a:ea typeface="標楷體" panose="03000509000000000000" pitchFamily="65" charset="-120"/>
              </a:rPr>
              <a:t>6-14 </a:t>
            </a:r>
            <a:r>
              <a:rPr lang="zh-TW" altLang="en-US" sz="2800" dirty="0">
                <a:solidFill>
                  <a:srgbClr val="002060"/>
                </a:solidFill>
                <a:latin typeface="標楷體" panose="03000509000000000000" pitchFamily="65" charset="-120"/>
                <a:ea typeface="標楷體" panose="03000509000000000000" pitchFamily="65" charset="-120"/>
              </a:rPr>
              <a:t>點</a:t>
            </a:r>
            <a:r>
              <a:rPr lang="zh-TW" altLang="en-US" sz="2800" dirty="0" smtClean="0">
                <a:solidFill>
                  <a:srgbClr val="002060"/>
                </a:solidFill>
                <a:latin typeface="標楷體" panose="03000509000000000000" pitchFamily="65" charset="-120"/>
                <a:ea typeface="標楷體" panose="03000509000000000000" pitchFamily="65" charset="-120"/>
              </a:rPr>
              <a:t>）</a:t>
            </a:r>
            <a:endParaRPr lang="en-US" altLang="zh-TW" sz="2800" dirty="0" smtClean="0">
              <a:solidFill>
                <a:srgbClr val="002060"/>
              </a:solidFill>
              <a:latin typeface="標楷體" panose="03000509000000000000" pitchFamily="65" charset="-120"/>
              <a:ea typeface="標楷體" panose="03000509000000000000" pitchFamily="65" charset="-120"/>
            </a:endParaRPr>
          </a:p>
          <a:p>
            <a:pPr marL="457200" indent="-457200">
              <a:spcBef>
                <a:spcPts val="0"/>
              </a:spcBef>
              <a:buFont typeface="+mj-lt"/>
              <a:buAutoNum type="arabicPeriod"/>
            </a:pPr>
            <a:r>
              <a:rPr lang="zh-TW" altLang="en-US" sz="2800" dirty="0" smtClean="0">
                <a:solidFill>
                  <a:srgbClr val="002060"/>
                </a:solidFill>
                <a:latin typeface="標楷體" panose="03000509000000000000" pitchFamily="65" charset="-120"/>
                <a:ea typeface="標楷體" panose="03000509000000000000" pitchFamily="65" charset="-120"/>
              </a:rPr>
              <a:t>保護</a:t>
            </a:r>
            <a:r>
              <a:rPr lang="zh-TW" altLang="en-US" sz="2800" dirty="0">
                <a:solidFill>
                  <a:srgbClr val="002060"/>
                </a:solidFill>
                <a:latin typeface="標楷體" panose="03000509000000000000" pitchFamily="65" charset="-120"/>
                <a:ea typeface="標楷體" panose="03000509000000000000" pitchFamily="65" charset="-120"/>
              </a:rPr>
              <a:t>兒少免受暴力</a:t>
            </a:r>
            <a:r>
              <a:rPr lang="zh-TW" altLang="en-US" sz="2800" dirty="0" smtClean="0">
                <a:solidFill>
                  <a:srgbClr val="002060"/>
                </a:solidFill>
                <a:latin typeface="標楷體" panose="03000509000000000000" pitchFamily="65" charset="-120"/>
                <a:ea typeface="標楷體" panose="03000509000000000000" pitchFamily="65" charset="-120"/>
              </a:rPr>
              <a:t>侵害（</a:t>
            </a:r>
            <a:r>
              <a:rPr lang="zh-TW" altLang="en-US" sz="2800" dirty="0">
                <a:solidFill>
                  <a:srgbClr val="002060"/>
                </a:solidFill>
                <a:latin typeface="標楷體" panose="03000509000000000000" pitchFamily="65" charset="-120"/>
                <a:ea typeface="標楷體" panose="03000509000000000000" pitchFamily="65" charset="-120"/>
              </a:rPr>
              <a:t>第 </a:t>
            </a:r>
            <a:r>
              <a:rPr lang="en-US" altLang="zh-TW" sz="2800" dirty="0">
                <a:solidFill>
                  <a:srgbClr val="002060"/>
                </a:solidFill>
                <a:latin typeface="標楷體" panose="03000509000000000000" pitchFamily="65" charset="-120"/>
                <a:ea typeface="標楷體" panose="03000509000000000000" pitchFamily="65" charset="-120"/>
              </a:rPr>
              <a:t>31-35 </a:t>
            </a:r>
            <a:r>
              <a:rPr lang="zh-TW" altLang="en-US" sz="2800" dirty="0">
                <a:solidFill>
                  <a:srgbClr val="002060"/>
                </a:solidFill>
                <a:latin typeface="標楷體" panose="03000509000000000000" pitchFamily="65" charset="-120"/>
                <a:ea typeface="標楷體" panose="03000509000000000000" pitchFamily="65" charset="-120"/>
              </a:rPr>
              <a:t>點</a:t>
            </a:r>
            <a:r>
              <a:rPr lang="zh-TW" altLang="en-US" sz="2800" dirty="0" smtClean="0">
                <a:solidFill>
                  <a:srgbClr val="002060"/>
                </a:solidFill>
                <a:latin typeface="標楷體" panose="03000509000000000000" pitchFamily="65" charset="-120"/>
                <a:ea typeface="標楷體" panose="03000509000000000000" pitchFamily="65" charset="-120"/>
              </a:rPr>
              <a:t>）</a:t>
            </a:r>
            <a:endParaRPr lang="en-US" altLang="zh-TW" sz="2800" dirty="0" smtClean="0">
              <a:solidFill>
                <a:srgbClr val="002060"/>
              </a:solidFill>
              <a:latin typeface="標楷體" panose="03000509000000000000" pitchFamily="65" charset="-120"/>
              <a:ea typeface="標楷體" panose="03000509000000000000" pitchFamily="65" charset="-120"/>
            </a:endParaRPr>
          </a:p>
          <a:p>
            <a:pPr marL="457200" indent="-457200">
              <a:spcBef>
                <a:spcPts val="0"/>
              </a:spcBef>
              <a:buFont typeface="+mj-lt"/>
              <a:buAutoNum type="arabicPeriod"/>
            </a:pPr>
            <a:r>
              <a:rPr lang="zh-TW" altLang="en-US" sz="2800" dirty="0" smtClean="0">
                <a:solidFill>
                  <a:srgbClr val="002060"/>
                </a:solidFill>
                <a:latin typeface="標楷體" panose="03000509000000000000" pitchFamily="65" charset="-120"/>
                <a:ea typeface="標楷體" panose="03000509000000000000" pitchFamily="65" charset="-120"/>
              </a:rPr>
              <a:t>無法</a:t>
            </a:r>
            <a:r>
              <a:rPr lang="zh-TW" altLang="en-US" sz="2800" dirty="0">
                <a:solidFill>
                  <a:srgbClr val="002060"/>
                </a:solidFill>
                <a:latin typeface="標楷體" panose="03000509000000000000" pitchFamily="65" charset="-120"/>
                <a:ea typeface="標楷體" panose="03000509000000000000" pitchFamily="65" charset="-120"/>
              </a:rPr>
              <a:t>在家庭環境中成長的兒少（第 </a:t>
            </a:r>
            <a:r>
              <a:rPr lang="en-US" altLang="zh-TW" sz="2800" dirty="0">
                <a:solidFill>
                  <a:srgbClr val="002060"/>
                </a:solidFill>
                <a:latin typeface="標楷體" panose="03000509000000000000" pitchFamily="65" charset="-120"/>
                <a:ea typeface="標楷體" panose="03000509000000000000" pitchFamily="65" charset="-120"/>
              </a:rPr>
              <a:t>36-42 </a:t>
            </a:r>
            <a:r>
              <a:rPr lang="zh-TW" altLang="en-US" sz="2800" dirty="0">
                <a:solidFill>
                  <a:srgbClr val="002060"/>
                </a:solidFill>
                <a:latin typeface="標楷體" panose="03000509000000000000" pitchFamily="65" charset="-120"/>
                <a:ea typeface="標楷體" panose="03000509000000000000" pitchFamily="65" charset="-120"/>
              </a:rPr>
              <a:t>點</a:t>
            </a:r>
            <a:r>
              <a:rPr lang="zh-TW" altLang="en-US" sz="2800" dirty="0" smtClean="0">
                <a:solidFill>
                  <a:srgbClr val="002060"/>
                </a:solidFill>
                <a:latin typeface="標楷體" panose="03000509000000000000" pitchFamily="65" charset="-120"/>
                <a:ea typeface="標楷體" panose="03000509000000000000" pitchFamily="65" charset="-120"/>
              </a:rPr>
              <a:t>）</a:t>
            </a:r>
            <a:endParaRPr lang="en-US" altLang="zh-TW" sz="2800" dirty="0" smtClean="0">
              <a:solidFill>
                <a:srgbClr val="002060"/>
              </a:solidFill>
              <a:latin typeface="標楷體" panose="03000509000000000000" pitchFamily="65" charset="-120"/>
              <a:ea typeface="標楷體" panose="03000509000000000000" pitchFamily="65" charset="-120"/>
            </a:endParaRPr>
          </a:p>
          <a:p>
            <a:pPr marL="457200" indent="-457200">
              <a:spcBef>
                <a:spcPts val="0"/>
              </a:spcBef>
              <a:buFont typeface="+mj-lt"/>
              <a:buAutoNum type="arabicPeriod"/>
            </a:pPr>
            <a:r>
              <a:rPr lang="zh-TW" altLang="en-US" sz="2800" dirty="0" smtClean="0">
                <a:solidFill>
                  <a:srgbClr val="002060"/>
                </a:solidFill>
                <a:latin typeface="標楷體" panose="03000509000000000000" pitchFamily="65" charset="-120"/>
                <a:ea typeface="標楷體" panose="03000509000000000000" pitchFamily="65" charset="-120"/>
              </a:rPr>
              <a:t>身心</a:t>
            </a:r>
            <a:r>
              <a:rPr lang="zh-TW" altLang="en-US" sz="2800" dirty="0">
                <a:solidFill>
                  <a:srgbClr val="002060"/>
                </a:solidFill>
                <a:latin typeface="標楷體" panose="03000509000000000000" pitchFamily="65" charset="-120"/>
                <a:ea typeface="標楷體" panose="03000509000000000000" pitchFamily="65" charset="-120"/>
              </a:rPr>
              <a:t>障礙兒少（第 </a:t>
            </a:r>
            <a:r>
              <a:rPr lang="en-US" altLang="zh-TW" sz="2800" dirty="0">
                <a:solidFill>
                  <a:srgbClr val="002060"/>
                </a:solidFill>
                <a:latin typeface="標楷體" panose="03000509000000000000" pitchFamily="65" charset="-120"/>
                <a:ea typeface="標楷體" panose="03000509000000000000" pitchFamily="65" charset="-120"/>
              </a:rPr>
              <a:t>45 </a:t>
            </a:r>
            <a:r>
              <a:rPr lang="zh-TW" altLang="en-US" sz="2800" dirty="0">
                <a:solidFill>
                  <a:srgbClr val="002060"/>
                </a:solidFill>
                <a:latin typeface="標楷體" panose="03000509000000000000" pitchFamily="65" charset="-120"/>
                <a:ea typeface="標楷體" panose="03000509000000000000" pitchFamily="65" charset="-120"/>
              </a:rPr>
              <a:t>點</a:t>
            </a:r>
            <a:r>
              <a:rPr lang="zh-TW" altLang="en-US" sz="2800" dirty="0" smtClean="0">
                <a:solidFill>
                  <a:srgbClr val="002060"/>
                </a:solidFill>
                <a:latin typeface="標楷體" panose="03000509000000000000" pitchFamily="65" charset="-120"/>
                <a:ea typeface="標楷體" panose="03000509000000000000" pitchFamily="65" charset="-120"/>
              </a:rPr>
              <a:t>）</a:t>
            </a:r>
            <a:endParaRPr lang="en-US" altLang="zh-TW" sz="2800" dirty="0" smtClean="0">
              <a:solidFill>
                <a:srgbClr val="002060"/>
              </a:solidFill>
              <a:latin typeface="標楷體" panose="03000509000000000000" pitchFamily="65" charset="-120"/>
              <a:ea typeface="標楷體" panose="03000509000000000000" pitchFamily="65" charset="-120"/>
            </a:endParaRPr>
          </a:p>
          <a:p>
            <a:pPr marL="457200" indent="-457200">
              <a:spcBef>
                <a:spcPts val="0"/>
              </a:spcBef>
              <a:buFont typeface="+mj-lt"/>
              <a:buAutoNum type="arabicPeriod"/>
            </a:pPr>
            <a:r>
              <a:rPr lang="zh-TW" altLang="en-US" sz="2800" dirty="0" smtClean="0">
                <a:solidFill>
                  <a:srgbClr val="002060"/>
                </a:solidFill>
                <a:latin typeface="標楷體" panose="03000509000000000000" pitchFamily="65" charset="-120"/>
                <a:ea typeface="標楷體" panose="03000509000000000000" pitchFamily="65" charset="-120"/>
              </a:rPr>
              <a:t>心理</a:t>
            </a:r>
            <a:r>
              <a:rPr lang="zh-TW" altLang="en-US" sz="2800" dirty="0">
                <a:solidFill>
                  <a:srgbClr val="002060"/>
                </a:solidFill>
                <a:latin typeface="標楷體" panose="03000509000000000000" pitchFamily="65" charset="-120"/>
                <a:ea typeface="標楷體" panose="03000509000000000000" pitchFamily="65" charset="-120"/>
              </a:rPr>
              <a:t>健康（第 </a:t>
            </a:r>
            <a:r>
              <a:rPr lang="en-US" altLang="zh-TW" sz="2800" dirty="0">
                <a:solidFill>
                  <a:srgbClr val="002060"/>
                </a:solidFill>
                <a:latin typeface="標楷體" panose="03000509000000000000" pitchFamily="65" charset="-120"/>
                <a:ea typeface="標楷體" panose="03000509000000000000" pitchFamily="65" charset="-120"/>
              </a:rPr>
              <a:t>47 </a:t>
            </a:r>
            <a:r>
              <a:rPr lang="zh-TW" altLang="en-US" sz="2800" dirty="0">
                <a:solidFill>
                  <a:srgbClr val="002060"/>
                </a:solidFill>
                <a:latin typeface="標楷體" panose="03000509000000000000" pitchFamily="65" charset="-120"/>
                <a:ea typeface="標楷體" panose="03000509000000000000" pitchFamily="65" charset="-120"/>
              </a:rPr>
              <a:t>點</a:t>
            </a:r>
            <a:r>
              <a:rPr lang="zh-TW" altLang="en-US" sz="2800" dirty="0" smtClean="0">
                <a:solidFill>
                  <a:srgbClr val="002060"/>
                </a:solidFill>
                <a:latin typeface="標楷體" panose="03000509000000000000" pitchFamily="65" charset="-120"/>
                <a:ea typeface="標楷體" panose="03000509000000000000" pitchFamily="65" charset="-120"/>
              </a:rPr>
              <a:t>）</a:t>
            </a:r>
            <a:endParaRPr lang="en-US" altLang="zh-TW" sz="2800" dirty="0" smtClean="0">
              <a:solidFill>
                <a:srgbClr val="002060"/>
              </a:solidFill>
              <a:latin typeface="標楷體" panose="03000509000000000000" pitchFamily="65" charset="-120"/>
              <a:ea typeface="標楷體" panose="03000509000000000000" pitchFamily="65" charset="-120"/>
            </a:endParaRPr>
          </a:p>
          <a:p>
            <a:pPr marL="457200" indent="-457200">
              <a:spcBef>
                <a:spcPts val="0"/>
              </a:spcBef>
              <a:buFont typeface="+mj-lt"/>
              <a:buAutoNum type="arabicPeriod"/>
            </a:pPr>
            <a:r>
              <a:rPr lang="zh-TW" altLang="en-US" sz="2800" dirty="0" smtClean="0">
                <a:solidFill>
                  <a:srgbClr val="002060"/>
                </a:solidFill>
                <a:latin typeface="標楷體" panose="03000509000000000000" pitchFamily="65" charset="-120"/>
                <a:ea typeface="標楷體" panose="03000509000000000000" pitchFamily="65" charset="-120"/>
              </a:rPr>
              <a:t>教育</a:t>
            </a:r>
            <a:r>
              <a:rPr lang="zh-TW" altLang="en-US" sz="2800" dirty="0">
                <a:solidFill>
                  <a:srgbClr val="002060"/>
                </a:solidFill>
                <a:latin typeface="標楷體" panose="03000509000000000000" pitchFamily="65" charset="-120"/>
                <a:ea typeface="標楷體" panose="03000509000000000000" pitchFamily="65" charset="-120"/>
              </a:rPr>
              <a:t>（第 </a:t>
            </a:r>
            <a:r>
              <a:rPr lang="en-US" altLang="zh-TW" sz="2800" dirty="0" smtClean="0">
                <a:solidFill>
                  <a:srgbClr val="002060"/>
                </a:solidFill>
                <a:latin typeface="標楷體" panose="03000509000000000000" pitchFamily="65" charset="-120"/>
                <a:ea typeface="標楷體" panose="03000509000000000000" pitchFamily="65" charset="-120"/>
              </a:rPr>
              <a:t>53-57</a:t>
            </a:r>
            <a:r>
              <a:rPr lang="zh-TW" altLang="en-US" sz="2800" dirty="0" smtClean="0">
                <a:solidFill>
                  <a:srgbClr val="002060"/>
                </a:solidFill>
                <a:latin typeface="標楷體" panose="03000509000000000000" pitchFamily="65" charset="-120"/>
                <a:ea typeface="標楷體" panose="03000509000000000000" pitchFamily="65" charset="-120"/>
              </a:rPr>
              <a:t>點）</a:t>
            </a:r>
            <a:endParaRPr lang="en-US" altLang="zh-TW" sz="2800" dirty="0" smtClean="0">
              <a:solidFill>
                <a:srgbClr val="002060"/>
              </a:solidFill>
              <a:latin typeface="標楷體" panose="03000509000000000000" pitchFamily="65" charset="-120"/>
              <a:ea typeface="標楷體" panose="03000509000000000000" pitchFamily="65" charset="-120"/>
            </a:endParaRPr>
          </a:p>
          <a:p>
            <a:pPr marL="457200" indent="-457200">
              <a:spcBef>
                <a:spcPts val="0"/>
              </a:spcBef>
              <a:buFont typeface="+mj-lt"/>
              <a:buAutoNum type="arabicPeriod"/>
            </a:pPr>
            <a:r>
              <a:rPr lang="zh-TW" altLang="en-US" sz="2800" dirty="0" smtClean="0">
                <a:solidFill>
                  <a:srgbClr val="002060"/>
                </a:solidFill>
                <a:latin typeface="標楷體" panose="03000509000000000000" pitchFamily="65" charset="-120"/>
                <a:ea typeface="標楷體" panose="03000509000000000000" pitchFamily="65" charset="-120"/>
              </a:rPr>
              <a:t>休息</a:t>
            </a:r>
            <a:r>
              <a:rPr lang="zh-TW" altLang="en-US" sz="2800" dirty="0">
                <a:solidFill>
                  <a:srgbClr val="002060"/>
                </a:solidFill>
                <a:latin typeface="標楷體" panose="03000509000000000000" pitchFamily="65" charset="-120"/>
                <a:ea typeface="標楷體" panose="03000509000000000000" pitchFamily="65" charset="-120"/>
              </a:rPr>
              <a:t>、遊戲及休閒（第 </a:t>
            </a:r>
            <a:r>
              <a:rPr lang="en-US" altLang="zh-TW" sz="2800" dirty="0">
                <a:solidFill>
                  <a:srgbClr val="002060"/>
                </a:solidFill>
                <a:latin typeface="標楷體" panose="03000509000000000000" pitchFamily="65" charset="-120"/>
                <a:ea typeface="標楷體" panose="03000509000000000000" pitchFamily="65" charset="-120"/>
              </a:rPr>
              <a:t>58-59 </a:t>
            </a:r>
            <a:r>
              <a:rPr lang="zh-TW" altLang="en-US" sz="2800" dirty="0">
                <a:solidFill>
                  <a:srgbClr val="002060"/>
                </a:solidFill>
                <a:latin typeface="標楷體" panose="03000509000000000000" pitchFamily="65" charset="-120"/>
                <a:ea typeface="標楷體" panose="03000509000000000000" pitchFamily="65" charset="-120"/>
              </a:rPr>
              <a:t>點</a:t>
            </a:r>
            <a:r>
              <a:rPr lang="zh-TW" altLang="en-US" sz="2800" dirty="0" smtClean="0">
                <a:solidFill>
                  <a:srgbClr val="002060"/>
                </a:solidFill>
                <a:latin typeface="標楷體" panose="03000509000000000000" pitchFamily="65" charset="-120"/>
                <a:ea typeface="標楷體" panose="03000509000000000000" pitchFamily="65" charset="-120"/>
              </a:rPr>
              <a:t>）</a:t>
            </a:r>
            <a:endParaRPr lang="zh-TW" altLang="en-US" sz="2800" dirty="0">
              <a:solidFill>
                <a:srgbClr val="00206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9198651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0522" y="1052736"/>
            <a:ext cx="8229600" cy="724942"/>
          </a:xfrm>
        </p:spPr>
        <p:txBody>
          <a:bodyPr/>
          <a:lstStyle/>
          <a:p>
            <a:r>
              <a:rPr lang="zh-TW" altLang="en-US" sz="4000" dirty="0">
                <a:solidFill>
                  <a:srgbClr val="7030A0"/>
                </a:solidFill>
                <a:latin typeface="標楷體" panose="03000509000000000000" pitchFamily="65" charset="-120"/>
                <a:ea typeface="標楷體" panose="03000509000000000000" pitchFamily="65" charset="-120"/>
              </a:rPr>
              <a:t>有關各部會行動</a:t>
            </a:r>
            <a:r>
              <a:rPr lang="zh-TW" altLang="en-US" sz="4000" dirty="0" smtClean="0">
                <a:solidFill>
                  <a:srgbClr val="7030A0"/>
                </a:solidFill>
                <a:latin typeface="標楷體" panose="03000509000000000000" pitchFamily="65" charset="-120"/>
                <a:ea typeface="標楷體" panose="03000509000000000000" pitchFamily="65" charset="-120"/>
              </a:rPr>
              <a:t>回應</a:t>
            </a:r>
            <a:r>
              <a:rPr lang="en-US" altLang="zh-TW" sz="4000" dirty="0" smtClean="0">
                <a:solidFill>
                  <a:srgbClr val="7030A0"/>
                </a:solidFill>
                <a:latin typeface="標楷體" panose="03000509000000000000" pitchFamily="65" charset="-120"/>
                <a:ea typeface="標楷體" panose="03000509000000000000" pitchFamily="65" charset="-120"/>
              </a:rPr>
              <a:t>—</a:t>
            </a:r>
            <a:r>
              <a:rPr lang="zh-TW" altLang="en-US" sz="4000" dirty="0" smtClean="0">
                <a:solidFill>
                  <a:srgbClr val="7030A0"/>
                </a:solidFill>
                <a:latin typeface="標楷體" panose="03000509000000000000" pitchFamily="65" charset="-120"/>
                <a:ea typeface="標楷體" panose="03000509000000000000" pitchFamily="65" charset="-120"/>
              </a:rPr>
              <a:t>交流議題 </a:t>
            </a:r>
            <a:endParaRPr lang="zh-TW" altLang="en-US" sz="4000" dirty="0">
              <a:solidFill>
                <a:srgbClr val="7030A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57200" y="2420888"/>
            <a:ext cx="8229600" cy="3705275"/>
          </a:xfrm>
        </p:spPr>
        <p:txBody>
          <a:bodyPr/>
          <a:lstStyle/>
          <a:p>
            <a:r>
              <a:rPr lang="zh-TW" altLang="en-US" sz="2800" dirty="0">
                <a:solidFill>
                  <a:srgbClr val="002060"/>
                </a:solidFill>
                <a:latin typeface="標楷體" panose="03000509000000000000" pitchFamily="65" charset="-120"/>
                <a:ea typeface="標楷體" panose="03000509000000000000" pitchFamily="65" charset="-120"/>
              </a:rPr>
              <a:t>「落實兒童權利公約第二次國家報告國際審查結論性意見之行動回應表」定稿</a:t>
            </a:r>
            <a:endParaRPr lang="en-US" altLang="zh-TW" sz="2800" dirty="0">
              <a:solidFill>
                <a:srgbClr val="002060"/>
              </a:solidFill>
              <a:latin typeface="標楷體" panose="03000509000000000000" pitchFamily="65" charset="-120"/>
              <a:ea typeface="標楷體" panose="03000509000000000000" pitchFamily="65" charset="-120"/>
            </a:endParaRPr>
          </a:p>
          <a:p>
            <a:r>
              <a:rPr lang="en-US" altLang="zh-TW" sz="2800" dirty="0">
                <a:solidFill>
                  <a:srgbClr val="002060"/>
                </a:solidFill>
                <a:latin typeface="標楷體" panose="03000509000000000000" pitchFamily="65" charset="-120"/>
                <a:ea typeface="標楷體" panose="03000509000000000000" pitchFamily="65" charset="-120"/>
              </a:rPr>
              <a:t>https://crc.sfaa.gov.tw/document/Detail?documentId=F6E03B6E-1483-4722-8562-EBD839F95D6C</a:t>
            </a:r>
            <a:endParaRPr lang="zh-TW" altLang="en-US" sz="2800" dirty="0">
              <a:solidFill>
                <a:srgbClr val="00206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1114928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A66EDA-209B-4AD6-B3F1-65175D29D01A}"/>
              </a:ext>
            </a:extLst>
          </p:cNvPr>
          <p:cNvSpPr>
            <a:spLocks noGrp="1"/>
          </p:cNvSpPr>
          <p:nvPr>
            <p:ph type="title"/>
          </p:nvPr>
        </p:nvSpPr>
        <p:spPr>
          <a:xfrm>
            <a:off x="457200" y="692695"/>
            <a:ext cx="8229600" cy="878903"/>
          </a:xfrm>
        </p:spPr>
        <p:txBody>
          <a:bodyPr/>
          <a:lstStyle/>
          <a:p>
            <a:r>
              <a:rPr lang="zh-TW" altLang="en-US" sz="4000" dirty="0">
                <a:solidFill>
                  <a:srgbClr val="7030A0"/>
                </a:solidFill>
                <a:latin typeface="標楷體" panose="03000509000000000000" pitchFamily="65" charset="-120"/>
                <a:ea typeface="標楷體" panose="03000509000000000000" pitchFamily="65" charset="-120"/>
              </a:rPr>
              <a:t>保母托育的實務挑戰</a:t>
            </a:r>
          </a:p>
        </p:txBody>
      </p:sp>
      <p:sp>
        <p:nvSpPr>
          <p:cNvPr id="3" name="內容版面配置區 2">
            <a:extLst>
              <a:ext uri="{FF2B5EF4-FFF2-40B4-BE49-F238E27FC236}">
                <a16:creationId xmlns:a16="http://schemas.microsoft.com/office/drawing/2014/main" id="{9F519261-EEC0-4748-9774-FC542F605521}"/>
              </a:ext>
            </a:extLst>
          </p:cNvPr>
          <p:cNvSpPr>
            <a:spLocks noGrp="1"/>
          </p:cNvSpPr>
          <p:nvPr>
            <p:ph idx="1"/>
          </p:nvPr>
        </p:nvSpPr>
        <p:spPr/>
        <p:txBody>
          <a:bodyPr/>
          <a:lstStyle/>
          <a:p>
            <a:r>
              <a:rPr lang="zh-TW" altLang="en-US" sz="2800" dirty="0">
                <a:solidFill>
                  <a:srgbClr val="002060"/>
                </a:solidFill>
                <a:latin typeface="標楷體" panose="03000509000000000000" pitchFamily="65" charset="-120"/>
                <a:ea typeface="標楷體" panose="03000509000000000000" pitchFamily="65" charset="-120"/>
              </a:rPr>
              <a:t>角色與照顧功能：</a:t>
            </a:r>
            <a:endParaRPr lang="en-US" altLang="zh-TW" sz="2800" dirty="0">
              <a:solidFill>
                <a:srgbClr val="002060"/>
              </a:solidFill>
              <a:latin typeface="標楷體" panose="03000509000000000000" pitchFamily="65" charset="-120"/>
              <a:ea typeface="標楷體" panose="03000509000000000000" pitchFamily="65" charset="-120"/>
            </a:endParaRPr>
          </a:p>
          <a:p>
            <a:pPr marL="0" indent="0">
              <a:buNone/>
            </a:pPr>
            <a:r>
              <a:rPr lang="zh-TW" altLang="en-US" sz="2800" dirty="0">
                <a:solidFill>
                  <a:srgbClr val="002060"/>
                </a:solidFill>
                <a:latin typeface="標楷體" panose="03000509000000000000" pitchFamily="65" charset="-120"/>
                <a:ea typeface="標楷體" panose="03000509000000000000" pitchFamily="65" charset="-120"/>
              </a:rPr>
              <a:t>  暫時的替代性服務、替代性父母角色</a:t>
            </a:r>
            <a:endParaRPr lang="en-US" altLang="zh-TW" sz="2800" dirty="0">
              <a:solidFill>
                <a:srgbClr val="002060"/>
              </a:solidFill>
              <a:latin typeface="標楷體" panose="03000509000000000000" pitchFamily="65" charset="-120"/>
              <a:ea typeface="標楷體" panose="03000509000000000000" pitchFamily="65" charset="-120"/>
            </a:endParaRPr>
          </a:p>
          <a:p>
            <a:r>
              <a:rPr lang="zh-TW" altLang="en-US" sz="2800" dirty="0">
                <a:solidFill>
                  <a:srgbClr val="002060"/>
                </a:solidFill>
                <a:latin typeface="標楷體" panose="03000509000000000000" pitchFamily="65" charset="-120"/>
                <a:ea typeface="標楷體" panose="03000509000000000000" pitchFamily="65" charset="-120"/>
              </a:rPr>
              <a:t>主要照顧功能：</a:t>
            </a:r>
            <a:endParaRPr lang="en-US" altLang="zh-TW" sz="2800" dirty="0">
              <a:solidFill>
                <a:srgbClr val="002060"/>
              </a:solidFill>
              <a:latin typeface="標楷體" panose="03000509000000000000" pitchFamily="65" charset="-120"/>
              <a:ea typeface="標楷體" panose="03000509000000000000" pitchFamily="65" charset="-120"/>
            </a:endParaRPr>
          </a:p>
          <a:p>
            <a:pPr marL="0" indent="0">
              <a:buNone/>
            </a:pPr>
            <a:r>
              <a:rPr lang="zh-TW" altLang="en-US" sz="2800" dirty="0">
                <a:solidFill>
                  <a:srgbClr val="002060"/>
                </a:solidFill>
                <a:latin typeface="標楷體" panose="03000509000000000000" pitchFamily="65" charset="-120"/>
                <a:ea typeface="標楷體" panose="03000509000000000000" pitchFamily="65" charset="-120"/>
              </a:rPr>
              <a:t>  生活照顧、醫療保健服務、心理及行為輔導、</a:t>
            </a:r>
            <a:endParaRPr lang="en-US" altLang="zh-TW" sz="2800" dirty="0">
              <a:solidFill>
                <a:srgbClr val="002060"/>
              </a:solidFill>
              <a:latin typeface="標楷體" panose="03000509000000000000" pitchFamily="65" charset="-120"/>
              <a:ea typeface="標楷體" panose="03000509000000000000" pitchFamily="65" charset="-120"/>
            </a:endParaRPr>
          </a:p>
          <a:p>
            <a:pPr marL="0" indent="0">
              <a:buNone/>
            </a:pPr>
            <a:r>
              <a:rPr lang="zh-TW" altLang="en-US" sz="2800" dirty="0">
                <a:solidFill>
                  <a:srgbClr val="002060"/>
                </a:solidFill>
                <a:latin typeface="標楷體" panose="03000509000000000000" pitchFamily="65" charset="-120"/>
                <a:ea typeface="標楷體" panose="03000509000000000000" pitchFamily="65" charset="-120"/>
              </a:rPr>
              <a:t>  、家庭輔導、追蹤輔導</a:t>
            </a:r>
            <a:endParaRPr lang="en-US" altLang="zh-TW" sz="2800" dirty="0">
              <a:solidFill>
                <a:srgbClr val="002060"/>
              </a:solidFill>
              <a:latin typeface="標楷體" panose="03000509000000000000" pitchFamily="65" charset="-120"/>
              <a:ea typeface="標楷體" panose="03000509000000000000" pitchFamily="65" charset="-120"/>
            </a:endParaRPr>
          </a:p>
          <a:p>
            <a:r>
              <a:rPr lang="zh-TW" altLang="en-US" sz="2800" dirty="0">
                <a:solidFill>
                  <a:srgbClr val="002060"/>
                </a:solidFill>
                <a:latin typeface="標楷體" panose="03000509000000000000" pitchFamily="65" charset="-120"/>
                <a:ea typeface="標楷體" panose="03000509000000000000" pitchFamily="65" charset="-120"/>
              </a:rPr>
              <a:t>服務目標</a:t>
            </a:r>
            <a:r>
              <a:rPr lang="zh-TW" altLang="en-US" sz="2800" dirty="0">
                <a:solidFill>
                  <a:srgbClr val="002060"/>
                </a:solidFill>
                <a:latin typeface="PMingLiU" panose="02020500000000000000" pitchFamily="18" charset="-120"/>
                <a:ea typeface="PMingLiU" panose="02020500000000000000" pitchFamily="18" charset="-120"/>
              </a:rPr>
              <a:t>：</a:t>
            </a:r>
            <a:endParaRPr lang="en-US" altLang="zh-TW" sz="2800" dirty="0">
              <a:solidFill>
                <a:srgbClr val="002060"/>
              </a:solidFill>
              <a:latin typeface="PMingLiU" panose="02020500000000000000" pitchFamily="18" charset="-120"/>
              <a:ea typeface="PMingLiU" panose="02020500000000000000" pitchFamily="18" charset="-120"/>
            </a:endParaRPr>
          </a:p>
          <a:p>
            <a:pPr marL="0" indent="0">
              <a:buNone/>
            </a:pPr>
            <a:r>
              <a:rPr lang="zh-TW" altLang="en-US" sz="2800" dirty="0">
                <a:solidFill>
                  <a:srgbClr val="002060"/>
                </a:solidFill>
                <a:latin typeface="PMingLiU" panose="02020500000000000000" pitchFamily="18" charset="-120"/>
                <a:ea typeface="PMingLiU" panose="02020500000000000000" pitchFamily="18" charset="-120"/>
              </a:rPr>
              <a:t>   </a:t>
            </a:r>
            <a:r>
              <a:rPr lang="zh-TW" altLang="en-US" sz="2800" dirty="0">
                <a:solidFill>
                  <a:srgbClr val="002060"/>
                </a:solidFill>
                <a:latin typeface="標楷體" panose="03000509000000000000" pitchFamily="65" charset="-120"/>
                <a:ea typeface="標楷體" panose="03000509000000000000" pitchFamily="65" charset="-120"/>
              </a:rPr>
              <a:t>穩定成長、與家庭照顧良好銜接</a:t>
            </a:r>
            <a:endParaRPr lang="en-US" altLang="zh-TW" sz="2800" dirty="0">
              <a:solidFill>
                <a:srgbClr val="002060"/>
              </a:solidFill>
              <a:latin typeface="標楷體" panose="03000509000000000000" pitchFamily="65" charset="-120"/>
              <a:ea typeface="標楷體" panose="03000509000000000000" pitchFamily="65" charset="-120"/>
            </a:endParaRPr>
          </a:p>
          <a:p>
            <a:pPr marL="0" indent="0">
              <a:buNone/>
            </a:pPr>
            <a:endParaRPr lang="en-US" altLang="zh-TW" dirty="0">
              <a:latin typeface="PMingLiU" panose="02020500000000000000" pitchFamily="18" charset="-120"/>
              <a:ea typeface="PMingLiU" panose="02020500000000000000" pitchFamily="18" charset="-120"/>
            </a:endParaRPr>
          </a:p>
          <a:p>
            <a:pPr marL="0" indent="0" algn="ctr">
              <a:buNone/>
            </a:pPr>
            <a:r>
              <a:rPr lang="zh-TW" altLang="en-US" sz="2800" dirty="0">
                <a:solidFill>
                  <a:srgbClr val="7030A0"/>
                </a:solidFill>
                <a:latin typeface="標楷體" panose="03000509000000000000" pitchFamily="65" charset="-120"/>
                <a:ea typeface="標楷體" panose="03000509000000000000" pitchFamily="65" charset="-120"/>
              </a:rPr>
              <a:t>最大挑戰在哪裡？</a:t>
            </a:r>
            <a:endParaRPr lang="en-US" altLang="zh-TW" sz="2800" dirty="0">
              <a:solidFill>
                <a:srgbClr val="7030A0"/>
              </a:solidFill>
              <a:latin typeface="標楷體" panose="03000509000000000000" pitchFamily="65" charset="-120"/>
              <a:ea typeface="標楷體" panose="03000509000000000000" pitchFamily="65" charset="-120"/>
            </a:endParaRPr>
          </a:p>
          <a:p>
            <a:pPr marL="0" indent="0">
              <a:buNone/>
            </a:pPr>
            <a:endParaRPr lang="en-US" altLang="zh-TW" dirty="0"/>
          </a:p>
          <a:p>
            <a:endParaRPr lang="en-US" altLang="zh-TW" dirty="0">
              <a:latin typeface="PMingLiU" panose="02020500000000000000" pitchFamily="18" charset="-120"/>
              <a:ea typeface="PMingLiU" panose="02020500000000000000" pitchFamily="18" charset="-120"/>
            </a:endParaRPr>
          </a:p>
          <a:p>
            <a:pPr marL="0" indent="0">
              <a:buNone/>
            </a:pPr>
            <a:endParaRPr lang="en-US" altLang="zh-TW" dirty="0">
              <a:latin typeface="PMingLiU" panose="02020500000000000000" pitchFamily="18" charset="-120"/>
              <a:ea typeface="PMingLiU" panose="02020500000000000000" pitchFamily="18" charset="-120"/>
            </a:endParaRPr>
          </a:p>
          <a:p>
            <a:pPr marL="0" indent="0">
              <a:buNone/>
            </a:pPr>
            <a:endParaRPr lang="en-US" altLang="zh-TW" dirty="0"/>
          </a:p>
          <a:p>
            <a:endParaRPr lang="zh-TW" altLang="en-US" dirty="0"/>
          </a:p>
        </p:txBody>
      </p:sp>
    </p:spTree>
    <p:extLst>
      <p:ext uri="{BB962C8B-B14F-4D97-AF65-F5344CB8AC3E}">
        <p14:creationId xmlns:p14="http://schemas.microsoft.com/office/powerpoint/2010/main" val="2499311327"/>
      </p:ext>
    </p:extLst>
  </p:cSld>
  <p:clrMapOvr>
    <a:overrideClrMapping bg1="lt1" tx1="dk1" bg2="lt2" tx2="dk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64704"/>
            <a:ext cx="8229600" cy="652934"/>
          </a:xfrm>
        </p:spPr>
        <p:txBody>
          <a:bodyPr/>
          <a:lstStyle/>
          <a:p>
            <a:r>
              <a:rPr lang="zh-TW" altLang="en-US" sz="3200" dirty="0">
                <a:latin typeface="標楷體" panose="03000509000000000000" pitchFamily="65" charset="-120"/>
                <a:ea typeface="標楷體" panose="03000509000000000000" pitchFamily="65" charset="-120"/>
              </a:rPr>
              <a:t>有關安置意見</a:t>
            </a:r>
            <a:r>
              <a:rPr lang="en-US" altLang="zh-TW" sz="3200" dirty="0">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以家庭為主的替代性照顧</a:t>
            </a:r>
            <a:r>
              <a:rPr lang="en-US" altLang="zh-TW" sz="3200" dirty="0">
                <a:latin typeface="標楷體" panose="03000509000000000000" pitchFamily="65" charset="-120"/>
                <a:ea typeface="標楷體" panose="03000509000000000000" pitchFamily="65" charset="-120"/>
              </a:rPr>
              <a:t>(1)</a:t>
            </a:r>
            <a:endParaRPr lang="zh-TW" altLang="en-US" sz="32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pPr marL="0" lvl="0" indent="0">
              <a:buNone/>
            </a:pPr>
            <a:r>
              <a:rPr lang="zh-TW" altLang="en-US" sz="1600" dirty="0">
                <a:solidFill>
                  <a:srgbClr val="7030A0"/>
                </a:solidFill>
                <a:latin typeface="標楷體" panose="03000509000000000000" pitchFamily="65" charset="-120"/>
                <a:ea typeface="標楷體" panose="03000509000000000000" pitchFamily="65" charset="-120"/>
              </a:rPr>
              <a:t>六、家庭環境與替代性照顧</a:t>
            </a:r>
            <a:r>
              <a:rPr lang="en-US" altLang="zh-TW" sz="1600" dirty="0">
                <a:solidFill>
                  <a:prstClr val="black"/>
                </a:solidFill>
                <a:latin typeface="標楷體" panose="03000509000000000000" pitchFamily="65" charset="-120"/>
                <a:ea typeface="標楷體" panose="03000509000000000000" pitchFamily="65" charset="-120"/>
              </a:rPr>
              <a:t>(</a:t>
            </a:r>
            <a:r>
              <a:rPr lang="zh-TW" altLang="en-US" sz="1600" dirty="0">
                <a:solidFill>
                  <a:prstClr val="black"/>
                </a:solidFill>
                <a:latin typeface="標楷體" panose="03000509000000000000" pitchFamily="65" charset="-120"/>
                <a:ea typeface="標楷體" panose="03000509000000000000" pitchFamily="65" charset="-120"/>
              </a:rPr>
              <a:t>第 </a:t>
            </a:r>
            <a:r>
              <a:rPr lang="en-US" altLang="zh-TW" sz="1600" dirty="0">
                <a:solidFill>
                  <a:prstClr val="black"/>
                </a:solidFill>
                <a:latin typeface="標楷體" panose="03000509000000000000" pitchFamily="65" charset="-120"/>
                <a:ea typeface="標楷體" panose="03000509000000000000" pitchFamily="65" charset="-120"/>
              </a:rPr>
              <a:t>5 </a:t>
            </a:r>
            <a:r>
              <a:rPr lang="zh-TW" altLang="en-US" sz="1600" dirty="0">
                <a:solidFill>
                  <a:prstClr val="black"/>
                </a:solidFill>
                <a:latin typeface="標楷體" panose="03000509000000000000" pitchFamily="65" charset="-120"/>
                <a:ea typeface="標楷體" panose="03000509000000000000" pitchFamily="65" charset="-120"/>
              </a:rPr>
              <a:t>條、第 </a:t>
            </a:r>
            <a:r>
              <a:rPr lang="en-US" altLang="zh-TW" sz="1600" dirty="0">
                <a:solidFill>
                  <a:prstClr val="black"/>
                </a:solidFill>
                <a:latin typeface="標楷體" panose="03000509000000000000" pitchFamily="65" charset="-120"/>
                <a:ea typeface="標楷體" panose="03000509000000000000" pitchFamily="65" charset="-120"/>
              </a:rPr>
              <a:t>9 </a:t>
            </a:r>
            <a:r>
              <a:rPr lang="zh-TW" altLang="en-US" sz="1600" dirty="0">
                <a:solidFill>
                  <a:prstClr val="black"/>
                </a:solidFill>
                <a:latin typeface="標楷體" panose="03000509000000000000" pitchFamily="65" charset="-120"/>
                <a:ea typeface="標楷體" panose="03000509000000000000" pitchFamily="65" charset="-120"/>
              </a:rPr>
              <a:t>條至第 </a:t>
            </a:r>
            <a:r>
              <a:rPr lang="en-US" altLang="zh-TW" sz="1600" dirty="0">
                <a:solidFill>
                  <a:prstClr val="black"/>
                </a:solidFill>
                <a:latin typeface="標楷體" panose="03000509000000000000" pitchFamily="65" charset="-120"/>
                <a:ea typeface="標楷體" panose="03000509000000000000" pitchFamily="65" charset="-120"/>
              </a:rPr>
              <a:t>11 </a:t>
            </a:r>
            <a:r>
              <a:rPr lang="zh-TW" altLang="en-US" sz="1600" dirty="0">
                <a:solidFill>
                  <a:prstClr val="black"/>
                </a:solidFill>
                <a:latin typeface="標楷體" panose="03000509000000000000" pitchFamily="65" charset="-120"/>
                <a:ea typeface="標楷體" panose="03000509000000000000" pitchFamily="65" charset="-120"/>
              </a:rPr>
              <a:t>條、第 </a:t>
            </a:r>
            <a:r>
              <a:rPr lang="en-US" altLang="zh-TW" sz="1600" dirty="0">
                <a:solidFill>
                  <a:prstClr val="black"/>
                </a:solidFill>
                <a:latin typeface="標楷體" panose="03000509000000000000" pitchFamily="65" charset="-120"/>
                <a:ea typeface="標楷體" panose="03000509000000000000" pitchFamily="65" charset="-120"/>
              </a:rPr>
              <a:t>18</a:t>
            </a:r>
            <a:r>
              <a:rPr lang="zh-TW" altLang="en-US" sz="1600" dirty="0">
                <a:solidFill>
                  <a:prstClr val="black"/>
                </a:solidFill>
                <a:latin typeface="標楷體" panose="03000509000000000000" pitchFamily="65" charset="-120"/>
                <a:ea typeface="標楷體" panose="03000509000000000000" pitchFamily="65" charset="-120"/>
              </a:rPr>
              <a:t>條第 </a:t>
            </a:r>
            <a:r>
              <a:rPr lang="en-US" altLang="zh-TW" sz="1600" dirty="0">
                <a:solidFill>
                  <a:prstClr val="black"/>
                </a:solidFill>
                <a:latin typeface="標楷體" panose="03000509000000000000" pitchFamily="65" charset="-120"/>
                <a:ea typeface="標楷體" panose="03000509000000000000" pitchFamily="65" charset="-120"/>
              </a:rPr>
              <a:t>1 </a:t>
            </a:r>
            <a:r>
              <a:rPr lang="zh-TW" altLang="en-US" sz="1600" dirty="0">
                <a:solidFill>
                  <a:prstClr val="black"/>
                </a:solidFill>
                <a:latin typeface="標楷體" panose="03000509000000000000" pitchFamily="65" charset="-120"/>
                <a:ea typeface="標楷體" panose="03000509000000000000" pitchFamily="65" charset="-120"/>
              </a:rPr>
              <a:t>及 </a:t>
            </a:r>
            <a:r>
              <a:rPr lang="en-US" altLang="zh-TW" sz="1600" dirty="0">
                <a:solidFill>
                  <a:prstClr val="black"/>
                </a:solidFill>
                <a:latin typeface="標楷體" panose="03000509000000000000" pitchFamily="65" charset="-120"/>
                <a:ea typeface="標楷體" panose="03000509000000000000" pitchFamily="65" charset="-120"/>
              </a:rPr>
              <a:t>2 </a:t>
            </a:r>
            <a:r>
              <a:rPr lang="zh-TW" altLang="en-US" sz="1600" dirty="0">
                <a:solidFill>
                  <a:prstClr val="black"/>
                </a:solidFill>
                <a:latin typeface="標楷體" panose="03000509000000000000" pitchFamily="65" charset="-120"/>
                <a:ea typeface="標楷體" panose="03000509000000000000" pitchFamily="65" charset="-120"/>
              </a:rPr>
              <a:t>項、第 </a:t>
            </a:r>
            <a:r>
              <a:rPr lang="en-US" altLang="zh-TW" sz="1600" dirty="0">
                <a:solidFill>
                  <a:prstClr val="black"/>
                </a:solidFill>
                <a:latin typeface="標楷體" panose="03000509000000000000" pitchFamily="65" charset="-120"/>
                <a:ea typeface="標楷體" panose="03000509000000000000" pitchFamily="65" charset="-120"/>
              </a:rPr>
              <a:t>20 </a:t>
            </a:r>
            <a:r>
              <a:rPr lang="zh-TW" altLang="en-US" sz="1600" dirty="0">
                <a:solidFill>
                  <a:prstClr val="black"/>
                </a:solidFill>
                <a:latin typeface="標楷體" panose="03000509000000000000" pitchFamily="65" charset="-120"/>
                <a:ea typeface="標楷體" panose="03000509000000000000" pitchFamily="65" charset="-120"/>
              </a:rPr>
              <a:t>條、第 </a:t>
            </a:r>
            <a:r>
              <a:rPr lang="en-US" altLang="zh-TW" sz="1600" dirty="0">
                <a:solidFill>
                  <a:prstClr val="black"/>
                </a:solidFill>
                <a:latin typeface="標楷體" panose="03000509000000000000" pitchFamily="65" charset="-120"/>
                <a:ea typeface="標楷體" panose="03000509000000000000" pitchFamily="65" charset="-120"/>
              </a:rPr>
              <a:t>21 </a:t>
            </a:r>
            <a:r>
              <a:rPr lang="zh-TW" altLang="en-US" sz="1600" dirty="0">
                <a:solidFill>
                  <a:prstClr val="black"/>
                </a:solidFill>
                <a:latin typeface="標楷體" panose="03000509000000000000" pitchFamily="65" charset="-120"/>
                <a:ea typeface="標楷體" panose="03000509000000000000" pitchFamily="65" charset="-120"/>
              </a:rPr>
              <a:t>條、第 </a:t>
            </a:r>
            <a:r>
              <a:rPr lang="en-US" altLang="zh-TW" sz="1600" dirty="0">
                <a:solidFill>
                  <a:prstClr val="black"/>
                </a:solidFill>
                <a:latin typeface="標楷體" panose="03000509000000000000" pitchFamily="65" charset="-120"/>
                <a:ea typeface="標楷體" panose="03000509000000000000" pitchFamily="65" charset="-120"/>
              </a:rPr>
              <a:t>25 </a:t>
            </a:r>
            <a:r>
              <a:rPr lang="zh-TW" altLang="en-US" sz="1600" dirty="0">
                <a:solidFill>
                  <a:prstClr val="black"/>
                </a:solidFill>
                <a:latin typeface="標楷體" panose="03000509000000000000" pitchFamily="65" charset="-120"/>
                <a:ea typeface="標楷體" panose="03000509000000000000" pitchFamily="65" charset="-120"/>
              </a:rPr>
              <a:t>條及第 </a:t>
            </a:r>
            <a:r>
              <a:rPr lang="en-US" altLang="zh-TW" sz="1600" dirty="0">
                <a:solidFill>
                  <a:prstClr val="black"/>
                </a:solidFill>
                <a:latin typeface="標楷體" panose="03000509000000000000" pitchFamily="65" charset="-120"/>
                <a:ea typeface="標楷體" panose="03000509000000000000" pitchFamily="65" charset="-120"/>
              </a:rPr>
              <a:t>27 </a:t>
            </a:r>
            <a:r>
              <a:rPr lang="zh-TW" altLang="en-US" sz="1600" dirty="0">
                <a:solidFill>
                  <a:prstClr val="black"/>
                </a:solidFill>
                <a:latin typeface="標楷體" panose="03000509000000000000" pitchFamily="65" charset="-120"/>
                <a:ea typeface="標楷體" panose="03000509000000000000" pitchFamily="65" charset="-120"/>
              </a:rPr>
              <a:t>條第</a:t>
            </a:r>
            <a:r>
              <a:rPr lang="en-US" altLang="zh-TW" sz="1600" dirty="0">
                <a:solidFill>
                  <a:prstClr val="black"/>
                </a:solidFill>
                <a:latin typeface="標楷體" panose="03000509000000000000" pitchFamily="65" charset="-120"/>
                <a:ea typeface="標楷體" panose="03000509000000000000" pitchFamily="65" charset="-120"/>
              </a:rPr>
              <a:t>4 </a:t>
            </a:r>
            <a:r>
              <a:rPr lang="zh-TW" altLang="en-US" sz="1600" dirty="0">
                <a:solidFill>
                  <a:prstClr val="black"/>
                </a:solidFill>
                <a:latin typeface="標楷體" panose="03000509000000000000" pitchFamily="65" charset="-120"/>
                <a:ea typeface="標楷體" panose="03000509000000000000" pitchFamily="65" charset="-120"/>
              </a:rPr>
              <a:t>項</a:t>
            </a:r>
            <a:r>
              <a:rPr lang="en-US" altLang="zh-TW" sz="1600" dirty="0">
                <a:solidFill>
                  <a:prstClr val="black"/>
                </a:solidFill>
                <a:latin typeface="標楷體" panose="03000509000000000000" pitchFamily="65" charset="-120"/>
                <a:ea typeface="標楷體" panose="03000509000000000000" pitchFamily="65" charset="-120"/>
              </a:rPr>
              <a:t>)</a:t>
            </a:r>
            <a:r>
              <a:rPr lang="zh-TW" altLang="en-US" sz="1600" dirty="0">
                <a:solidFill>
                  <a:prstClr val="black"/>
                </a:solidFill>
                <a:latin typeface="標楷體" panose="03000509000000000000" pitchFamily="65" charset="-120"/>
                <a:ea typeface="標楷體" panose="03000509000000000000" pitchFamily="65" charset="-120"/>
              </a:rPr>
              <a:t>無法在家庭環境中成長的兒少</a:t>
            </a:r>
            <a:r>
              <a:rPr lang="en-US" altLang="zh-TW" sz="1600" dirty="0">
                <a:solidFill>
                  <a:prstClr val="black"/>
                </a:solidFill>
                <a:latin typeface="標楷體" panose="03000509000000000000" pitchFamily="65" charset="-120"/>
                <a:ea typeface="標楷體" panose="03000509000000000000" pitchFamily="65" charset="-120"/>
              </a:rPr>
              <a:t>/</a:t>
            </a:r>
            <a:r>
              <a:rPr lang="zh-TW" altLang="en-US" sz="1600" dirty="0">
                <a:solidFill>
                  <a:prstClr val="black"/>
                </a:solidFill>
                <a:latin typeface="標楷體" panose="03000509000000000000" pitchFamily="65" charset="-120"/>
                <a:ea typeface="標楷體" panose="03000509000000000000" pitchFamily="65" charset="-120"/>
              </a:rPr>
              <a:t>替代性照顧</a:t>
            </a:r>
          </a:p>
          <a:p>
            <a:pPr marL="0" lvl="0" indent="0">
              <a:buNone/>
            </a:pPr>
            <a:endParaRPr lang="en-US" altLang="zh-TW" sz="1600" dirty="0">
              <a:solidFill>
                <a:prstClr val="black"/>
              </a:solidFill>
              <a:latin typeface="標楷體" panose="03000509000000000000" pitchFamily="65" charset="-120"/>
              <a:ea typeface="標楷體" panose="03000509000000000000" pitchFamily="65" charset="-120"/>
            </a:endParaRPr>
          </a:p>
          <a:p>
            <a:pPr marL="0" lvl="0" indent="0">
              <a:buNone/>
            </a:pPr>
            <a:r>
              <a:rPr lang="en-US" altLang="zh-TW" sz="1600" dirty="0">
                <a:solidFill>
                  <a:prstClr val="black"/>
                </a:solidFill>
                <a:latin typeface="標楷體" panose="03000509000000000000" pitchFamily="65" charset="-120"/>
                <a:ea typeface="標楷體" panose="03000509000000000000" pitchFamily="65" charset="-120"/>
              </a:rPr>
              <a:t>36</a:t>
            </a:r>
            <a:r>
              <a:rPr lang="zh-TW" altLang="en-US" sz="1600" dirty="0">
                <a:solidFill>
                  <a:prstClr val="black"/>
                </a:solidFill>
                <a:latin typeface="標楷體" panose="03000509000000000000" pitchFamily="65" charset="-120"/>
                <a:ea typeface="標楷體" panose="03000509000000000000" pitchFamily="65" charset="-120"/>
              </a:rPr>
              <a:t>、委員會讚賞政府所提出的兒少替代性照顧政策，這份政策中所發現的問題、解決策略及目標都很重要。委員會格外欣見政策的重點有放在預防替代性照顧所需要的資源上。委員會建議應特別關注身心障礙兒少的家庭，使其能給予身心障礙兒少適當的照顧，包括促成及協助這些父母（監護人）的自助團體，必要時，應提供喘息服務。</a:t>
            </a:r>
          </a:p>
          <a:p>
            <a:pPr marL="0" lvl="0" indent="0">
              <a:buNone/>
            </a:pPr>
            <a:r>
              <a:rPr lang="en-US" altLang="zh-TW" sz="1600" dirty="0">
                <a:solidFill>
                  <a:prstClr val="black"/>
                </a:solidFill>
                <a:latin typeface="標楷體" panose="03000509000000000000" pitchFamily="65" charset="-120"/>
                <a:ea typeface="標楷體" panose="03000509000000000000" pitchFamily="65" charset="-120"/>
              </a:rPr>
              <a:t>37</a:t>
            </a:r>
            <a:r>
              <a:rPr lang="zh-TW" altLang="en-US" sz="1600" dirty="0">
                <a:solidFill>
                  <a:prstClr val="black"/>
                </a:solidFill>
                <a:latin typeface="標楷體" panose="03000509000000000000" pitchFamily="65" charset="-120"/>
                <a:ea typeface="標楷體" panose="03000509000000000000" pitchFamily="65" charset="-120"/>
              </a:rPr>
              <a:t>、委員會欣見政府已規劃將團體家庭納入法定的替代性照顧資源，因此，當住宿式照顧被視為兒少最佳利益時，能優先考量安置在團體家庭的照顧環境，而非大型的安置機構。委員會建議政府應配置適當的資源以執行這項目標。</a:t>
            </a:r>
          </a:p>
          <a:p>
            <a:pPr marL="0" lvl="0" indent="0">
              <a:buNone/>
            </a:pPr>
            <a:r>
              <a:rPr lang="en-US" altLang="zh-TW" sz="1600" dirty="0">
                <a:solidFill>
                  <a:prstClr val="black"/>
                </a:solidFill>
                <a:latin typeface="標楷體" panose="03000509000000000000" pitchFamily="65" charset="-120"/>
                <a:ea typeface="標楷體" panose="03000509000000000000" pitchFamily="65" charset="-120"/>
              </a:rPr>
              <a:t>38</a:t>
            </a:r>
            <a:r>
              <a:rPr lang="zh-TW" altLang="en-US" sz="1600" dirty="0">
                <a:solidFill>
                  <a:prstClr val="black"/>
                </a:solidFill>
                <a:latin typeface="標楷體" panose="03000509000000000000" pitchFamily="65" charset="-120"/>
                <a:ea typeface="標楷體" panose="03000509000000000000" pitchFamily="65" charset="-120"/>
              </a:rPr>
              <a:t>、政府的替代性照顧體系，尚待發展一個全面性去機構化的策略。委員會不僅關切占了大多數的私立安置機構，同時也注意到，機構評鑑結果顯示有些私立安置機構需要立即及實質性的改善。因此，委員會強烈建議：</a:t>
            </a:r>
          </a:p>
          <a:p>
            <a:pPr marL="0" lvl="0" indent="0">
              <a:buNone/>
            </a:pPr>
            <a:r>
              <a:rPr lang="en-US" altLang="zh-TW" sz="1600" dirty="0">
                <a:solidFill>
                  <a:prstClr val="black"/>
                </a:solidFill>
                <a:latin typeface="標楷體" panose="03000509000000000000" pitchFamily="65" charset="-120"/>
                <a:ea typeface="標楷體" panose="03000509000000000000" pitchFamily="65" charset="-120"/>
              </a:rPr>
              <a:t>(1) </a:t>
            </a:r>
            <a:r>
              <a:rPr lang="zh-TW" altLang="en-US" sz="1600" dirty="0">
                <a:solidFill>
                  <a:prstClr val="black"/>
                </a:solidFill>
                <a:latin typeface="標楷體" panose="03000509000000000000" pitchFamily="65" charset="-120"/>
                <a:ea typeface="標楷體" panose="03000509000000000000" pitchFamily="65" charset="-120"/>
              </a:rPr>
              <a:t>主管機關審核私立安置機構的設立許可時，應考量轄內是否有機構安置的需求，而且審核條件應更為嚴格；</a:t>
            </a:r>
            <a:endParaRPr lang="en-US" altLang="zh-TW" sz="1600" dirty="0">
              <a:solidFill>
                <a:prstClr val="black"/>
              </a:solidFill>
              <a:latin typeface="標楷體" panose="03000509000000000000" pitchFamily="65" charset="-120"/>
              <a:ea typeface="標楷體" panose="03000509000000000000" pitchFamily="65" charset="-120"/>
            </a:endParaRPr>
          </a:p>
          <a:p>
            <a:pPr marL="0" lvl="0" indent="0">
              <a:buNone/>
            </a:pPr>
            <a:r>
              <a:rPr lang="en-US" altLang="zh-TW" sz="1600" dirty="0">
                <a:solidFill>
                  <a:prstClr val="black"/>
                </a:solidFill>
                <a:latin typeface="標楷體" panose="03000509000000000000" pitchFamily="65" charset="-120"/>
                <a:ea typeface="標楷體" panose="03000509000000000000" pitchFamily="65" charset="-120"/>
              </a:rPr>
              <a:t>(2) </a:t>
            </a:r>
            <a:r>
              <a:rPr lang="zh-TW" altLang="en-US" sz="1600" dirty="0">
                <a:solidFill>
                  <a:prstClr val="black"/>
                </a:solidFill>
                <a:latin typeface="標楷體" panose="03000509000000000000" pitchFamily="65" charset="-120"/>
                <a:ea typeface="標楷體" panose="03000509000000000000" pitchFamily="65" charset="-120"/>
              </a:rPr>
              <a:t>為預防兒少不必要的安置，可透過有效的把關措施，降低對私立安置機構的依賴，政府始能獨立且有效地經常及定期監督（聯合國兒童替代性照顧準則第 </a:t>
            </a:r>
            <a:r>
              <a:rPr lang="en-US" altLang="zh-TW" sz="1600" dirty="0">
                <a:solidFill>
                  <a:prstClr val="black"/>
                </a:solidFill>
                <a:latin typeface="標楷體" panose="03000509000000000000" pitchFamily="65" charset="-120"/>
                <a:ea typeface="標楷體" panose="03000509000000000000" pitchFamily="65" charset="-120"/>
              </a:rPr>
              <a:t>128 </a:t>
            </a:r>
            <a:r>
              <a:rPr lang="zh-TW" altLang="en-US" sz="1600" dirty="0">
                <a:solidFill>
                  <a:prstClr val="black"/>
                </a:solidFill>
                <a:latin typeface="標楷體" panose="03000509000000000000" pitchFamily="65" charset="-120"/>
                <a:ea typeface="標楷體" panose="03000509000000000000" pitchFamily="65" charset="-120"/>
              </a:rPr>
              <a:t>點），同時應確保機構能及時進行必要之改善。</a:t>
            </a:r>
          </a:p>
          <a:p>
            <a:pPr marL="0" indent="0">
              <a:buNone/>
            </a:pPr>
            <a:endParaRPr lang="zh-TW" altLang="en-US" sz="2400" dirty="0"/>
          </a:p>
        </p:txBody>
      </p:sp>
    </p:spTree>
    <p:extLst>
      <p:ext uri="{BB962C8B-B14F-4D97-AF65-F5344CB8AC3E}">
        <p14:creationId xmlns:p14="http://schemas.microsoft.com/office/powerpoint/2010/main" val="21341490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64704"/>
            <a:ext cx="8229600" cy="652934"/>
          </a:xfrm>
        </p:spPr>
        <p:txBody>
          <a:bodyPr/>
          <a:lstStyle/>
          <a:p>
            <a:r>
              <a:rPr lang="zh-TW" altLang="en-US" sz="3200" dirty="0">
                <a:latin typeface="標楷體" panose="03000509000000000000" pitchFamily="65" charset="-120"/>
                <a:ea typeface="標楷體" panose="03000509000000000000" pitchFamily="65" charset="-120"/>
              </a:rPr>
              <a:t>有關安置意見</a:t>
            </a:r>
            <a:r>
              <a:rPr lang="en-US" altLang="zh-TW" sz="3200" dirty="0">
                <a:latin typeface="標楷體" panose="03000509000000000000" pitchFamily="65" charset="-120"/>
                <a:ea typeface="標楷體" panose="03000509000000000000" pitchFamily="65" charset="-120"/>
              </a:rPr>
              <a:t>--</a:t>
            </a:r>
            <a:r>
              <a:rPr lang="zh-TW" altLang="en-US" sz="3200" dirty="0">
                <a:latin typeface="標楷體" panose="03000509000000000000" pitchFamily="65" charset="-120"/>
                <a:ea typeface="標楷體" panose="03000509000000000000" pitchFamily="65" charset="-120"/>
              </a:rPr>
              <a:t>以家庭為主的替代性照顧</a:t>
            </a:r>
            <a:r>
              <a:rPr lang="en-US" altLang="zh-TW" sz="3200" dirty="0" smtClean="0">
                <a:latin typeface="標楷體" panose="03000509000000000000" pitchFamily="65" charset="-120"/>
                <a:ea typeface="標楷體" panose="03000509000000000000" pitchFamily="65" charset="-120"/>
              </a:rPr>
              <a:t>(2)</a:t>
            </a:r>
            <a:endParaRPr lang="zh-TW" altLang="en-US" sz="32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lstStyle/>
          <a:p>
            <a:pPr marL="0" lvl="0" indent="0">
              <a:buNone/>
            </a:pPr>
            <a:r>
              <a:rPr lang="zh-TW" altLang="en-US" sz="1600" dirty="0">
                <a:solidFill>
                  <a:srgbClr val="7030A0"/>
                </a:solidFill>
                <a:latin typeface="標楷體" panose="03000509000000000000" pitchFamily="65" charset="-120"/>
                <a:ea typeface="標楷體" panose="03000509000000000000" pitchFamily="65" charset="-120"/>
              </a:rPr>
              <a:t>六、家庭環境與替代性照顧</a:t>
            </a:r>
            <a:r>
              <a:rPr lang="en-US" altLang="zh-TW" sz="1600" dirty="0">
                <a:solidFill>
                  <a:prstClr val="black"/>
                </a:solidFill>
                <a:latin typeface="標楷體" panose="03000509000000000000" pitchFamily="65" charset="-120"/>
                <a:ea typeface="標楷體" panose="03000509000000000000" pitchFamily="65" charset="-120"/>
              </a:rPr>
              <a:t>(</a:t>
            </a:r>
            <a:r>
              <a:rPr lang="zh-TW" altLang="en-US" sz="1600" dirty="0">
                <a:solidFill>
                  <a:prstClr val="black"/>
                </a:solidFill>
                <a:latin typeface="標楷體" panose="03000509000000000000" pitchFamily="65" charset="-120"/>
                <a:ea typeface="標楷體" panose="03000509000000000000" pitchFamily="65" charset="-120"/>
              </a:rPr>
              <a:t>第 </a:t>
            </a:r>
            <a:r>
              <a:rPr lang="en-US" altLang="zh-TW" sz="1600" dirty="0">
                <a:solidFill>
                  <a:prstClr val="black"/>
                </a:solidFill>
                <a:latin typeface="標楷體" panose="03000509000000000000" pitchFamily="65" charset="-120"/>
                <a:ea typeface="標楷體" panose="03000509000000000000" pitchFamily="65" charset="-120"/>
              </a:rPr>
              <a:t>5 </a:t>
            </a:r>
            <a:r>
              <a:rPr lang="zh-TW" altLang="en-US" sz="1600" dirty="0">
                <a:solidFill>
                  <a:prstClr val="black"/>
                </a:solidFill>
                <a:latin typeface="標楷體" panose="03000509000000000000" pitchFamily="65" charset="-120"/>
                <a:ea typeface="標楷體" panose="03000509000000000000" pitchFamily="65" charset="-120"/>
              </a:rPr>
              <a:t>條、第 </a:t>
            </a:r>
            <a:r>
              <a:rPr lang="en-US" altLang="zh-TW" sz="1600" dirty="0">
                <a:solidFill>
                  <a:prstClr val="black"/>
                </a:solidFill>
                <a:latin typeface="標楷體" panose="03000509000000000000" pitchFamily="65" charset="-120"/>
                <a:ea typeface="標楷體" panose="03000509000000000000" pitchFamily="65" charset="-120"/>
              </a:rPr>
              <a:t>9 </a:t>
            </a:r>
            <a:r>
              <a:rPr lang="zh-TW" altLang="en-US" sz="1600" dirty="0">
                <a:solidFill>
                  <a:prstClr val="black"/>
                </a:solidFill>
                <a:latin typeface="標楷體" panose="03000509000000000000" pitchFamily="65" charset="-120"/>
                <a:ea typeface="標楷體" panose="03000509000000000000" pitchFamily="65" charset="-120"/>
              </a:rPr>
              <a:t>條至第 </a:t>
            </a:r>
            <a:r>
              <a:rPr lang="en-US" altLang="zh-TW" sz="1600" dirty="0">
                <a:solidFill>
                  <a:prstClr val="black"/>
                </a:solidFill>
                <a:latin typeface="標楷體" panose="03000509000000000000" pitchFamily="65" charset="-120"/>
                <a:ea typeface="標楷體" panose="03000509000000000000" pitchFamily="65" charset="-120"/>
              </a:rPr>
              <a:t>11 </a:t>
            </a:r>
            <a:r>
              <a:rPr lang="zh-TW" altLang="en-US" sz="1600" dirty="0">
                <a:solidFill>
                  <a:prstClr val="black"/>
                </a:solidFill>
                <a:latin typeface="標楷體" panose="03000509000000000000" pitchFamily="65" charset="-120"/>
                <a:ea typeface="標楷體" panose="03000509000000000000" pitchFamily="65" charset="-120"/>
              </a:rPr>
              <a:t>條、第 </a:t>
            </a:r>
            <a:r>
              <a:rPr lang="en-US" altLang="zh-TW" sz="1600" dirty="0">
                <a:solidFill>
                  <a:prstClr val="black"/>
                </a:solidFill>
                <a:latin typeface="標楷體" panose="03000509000000000000" pitchFamily="65" charset="-120"/>
                <a:ea typeface="標楷體" panose="03000509000000000000" pitchFamily="65" charset="-120"/>
              </a:rPr>
              <a:t>18</a:t>
            </a:r>
            <a:r>
              <a:rPr lang="zh-TW" altLang="en-US" sz="1600" dirty="0">
                <a:solidFill>
                  <a:prstClr val="black"/>
                </a:solidFill>
                <a:latin typeface="標楷體" panose="03000509000000000000" pitchFamily="65" charset="-120"/>
                <a:ea typeface="標楷體" panose="03000509000000000000" pitchFamily="65" charset="-120"/>
              </a:rPr>
              <a:t>條第 </a:t>
            </a:r>
            <a:r>
              <a:rPr lang="en-US" altLang="zh-TW" sz="1600" dirty="0">
                <a:solidFill>
                  <a:prstClr val="black"/>
                </a:solidFill>
                <a:latin typeface="標楷體" panose="03000509000000000000" pitchFamily="65" charset="-120"/>
                <a:ea typeface="標楷體" panose="03000509000000000000" pitchFamily="65" charset="-120"/>
              </a:rPr>
              <a:t>1 </a:t>
            </a:r>
            <a:r>
              <a:rPr lang="zh-TW" altLang="en-US" sz="1600" dirty="0">
                <a:solidFill>
                  <a:prstClr val="black"/>
                </a:solidFill>
                <a:latin typeface="標楷體" panose="03000509000000000000" pitchFamily="65" charset="-120"/>
                <a:ea typeface="標楷體" panose="03000509000000000000" pitchFamily="65" charset="-120"/>
              </a:rPr>
              <a:t>及 </a:t>
            </a:r>
            <a:r>
              <a:rPr lang="en-US" altLang="zh-TW" sz="1600" dirty="0">
                <a:solidFill>
                  <a:prstClr val="black"/>
                </a:solidFill>
                <a:latin typeface="標楷體" panose="03000509000000000000" pitchFamily="65" charset="-120"/>
                <a:ea typeface="標楷體" panose="03000509000000000000" pitchFamily="65" charset="-120"/>
              </a:rPr>
              <a:t>2 </a:t>
            </a:r>
            <a:r>
              <a:rPr lang="zh-TW" altLang="en-US" sz="1600" dirty="0">
                <a:solidFill>
                  <a:prstClr val="black"/>
                </a:solidFill>
                <a:latin typeface="標楷體" panose="03000509000000000000" pitchFamily="65" charset="-120"/>
                <a:ea typeface="標楷體" panose="03000509000000000000" pitchFamily="65" charset="-120"/>
              </a:rPr>
              <a:t>項、第 </a:t>
            </a:r>
            <a:r>
              <a:rPr lang="en-US" altLang="zh-TW" sz="1600" dirty="0">
                <a:solidFill>
                  <a:prstClr val="black"/>
                </a:solidFill>
                <a:latin typeface="標楷體" panose="03000509000000000000" pitchFamily="65" charset="-120"/>
                <a:ea typeface="標楷體" panose="03000509000000000000" pitchFamily="65" charset="-120"/>
              </a:rPr>
              <a:t>20 </a:t>
            </a:r>
            <a:r>
              <a:rPr lang="zh-TW" altLang="en-US" sz="1600" dirty="0">
                <a:solidFill>
                  <a:prstClr val="black"/>
                </a:solidFill>
                <a:latin typeface="標楷體" panose="03000509000000000000" pitchFamily="65" charset="-120"/>
                <a:ea typeface="標楷體" panose="03000509000000000000" pitchFamily="65" charset="-120"/>
              </a:rPr>
              <a:t>條、第 </a:t>
            </a:r>
            <a:r>
              <a:rPr lang="en-US" altLang="zh-TW" sz="1600" dirty="0">
                <a:solidFill>
                  <a:prstClr val="black"/>
                </a:solidFill>
                <a:latin typeface="標楷體" panose="03000509000000000000" pitchFamily="65" charset="-120"/>
                <a:ea typeface="標楷體" panose="03000509000000000000" pitchFamily="65" charset="-120"/>
              </a:rPr>
              <a:t>21 </a:t>
            </a:r>
            <a:r>
              <a:rPr lang="zh-TW" altLang="en-US" sz="1600" dirty="0">
                <a:solidFill>
                  <a:prstClr val="black"/>
                </a:solidFill>
                <a:latin typeface="標楷體" panose="03000509000000000000" pitchFamily="65" charset="-120"/>
                <a:ea typeface="標楷體" panose="03000509000000000000" pitchFamily="65" charset="-120"/>
              </a:rPr>
              <a:t>條、第 </a:t>
            </a:r>
            <a:r>
              <a:rPr lang="en-US" altLang="zh-TW" sz="1600" dirty="0">
                <a:solidFill>
                  <a:prstClr val="black"/>
                </a:solidFill>
                <a:latin typeface="標楷體" panose="03000509000000000000" pitchFamily="65" charset="-120"/>
                <a:ea typeface="標楷體" panose="03000509000000000000" pitchFamily="65" charset="-120"/>
              </a:rPr>
              <a:t>25 </a:t>
            </a:r>
            <a:r>
              <a:rPr lang="zh-TW" altLang="en-US" sz="1600" dirty="0">
                <a:solidFill>
                  <a:prstClr val="black"/>
                </a:solidFill>
                <a:latin typeface="標楷體" panose="03000509000000000000" pitchFamily="65" charset="-120"/>
                <a:ea typeface="標楷體" panose="03000509000000000000" pitchFamily="65" charset="-120"/>
              </a:rPr>
              <a:t>條及第 </a:t>
            </a:r>
            <a:r>
              <a:rPr lang="en-US" altLang="zh-TW" sz="1600" dirty="0">
                <a:solidFill>
                  <a:prstClr val="black"/>
                </a:solidFill>
                <a:latin typeface="標楷體" panose="03000509000000000000" pitchFamily="65" charset="-120"/>
                <a:ea typeface="標楷體" panose="03000509000000000000" pitchFamily="65" charset="-120"/>
              </a:rPr>
              <a:t>27 </a:t>
            </a:r>
            <a:r>
              <a:rPr lang="zh-TW" altLang="en-US" sz="1600" dirty="0">
                <a:solidFill>
                  <a:prstClr val="black"/>
                </a:solidFill>
                <a:latin typeface="標楷體" panose="03000509000000000000" pitchFamily="65" charset="-120"/>
                <a:ea typeface="標楷體" panose="03000509000000000000" pitchFamily="65" charset="-120"/>
              </a:rPr>
              <a:t>條第</a:t>
            </a:r>
            <a:r>
              <a:rPr lang="en-US" altLang="zh-TW" sz="1600" dirty="0">
                <a:solidFill>
                  <a:prstClr val="black"/>
                </a:solidFill>
                <a:latin typeface="標楷體" panose="03000509000000000000" pitchFamily="65" charset="-120"/>
                <a:ea typeface="標楷體" panose="03000509000000000000" pitchFamily="65" charset="-120"/>
              </a:rPr>
              <a:t>4 </a:t>
            </a:r>
            <a:r>
              <a:rPr lang="zh-TW" altLang="en-US" sz="1600" dirty="0">
                <a:solidFill>
                  <a:prstClr val="black"/>
                </a:solidFill>
                <a:latin typeface="標楷體" panose="03000509000000000000" pitchFamily="65" charset="-120"/>
                <a:ea typeface="標楷體" panose="03000509000000000000" pitchFamily="65" charset="-120"/>
              </a:rPr>
              <a:t>項</a:t>
            </a:r>
            <a:r>
              <a:rPr lang="en-US" altLang="zh-TW" sz="1600" dirty="0">
                <a:solidFill>
                  <a:prstClr val="black"/>
                </a:solidFill>
                <a:latin typeface="標楷體" panose="03000509000000000000" pitchFamily="65" charset="-120"/>
                <a:ea typeface="標楷體" panose="03000509000000000000" pitchFamily="65" charset="-120"/>
              </a:rPr>
              <a:t>)</a:t>
            </a:r>
            <a:r>
              <a:rPr lang="zh-TW" altLang="en-US" sz="1600" dirty="0">
                <a:solidFill>
                  <a:prstClr val="black"/>
                </a:solidFill>
                <a:latin typeface="標楷體" panose="03000509000000000000" pitchFamily="65" charset="-120"/>
                <a:ea typeface="標楷體" panose="03000509000000000000" pitchFamily="65" charset="-120"/>
              </a:rPr>
              <a:t>無法在家庭環境中成長的兒少</a:t>
            </a:r>
            <a:r>
              <a:rPr lang="en-US" altLang="zh-TW" sz="1600" dirty="0">
                <a:solidFill>
                  <a:prstClr val="black"/>
                </a:solidFill>
                <a:latin typeface="標楷體" panose="03000509000000000000" pitchFamily="65" charset="-120"/>
                <a:ea typeface="標楷體" panose="03000509000000000000" pitchFamily="65" charset="-120"/>
              </a:rPr>
              <a:t>/</a:t>
            </a:r>
            <a:r>
              <a:rPr lang="zh-TW" altLang="en-US" sz="1600" dirty="0">
                <a:solidFill>
                  <a:prstClr val="black"/>
                </a:solidFill>
                <a:latin typeface="標楷體" panose="03000509000000000000" pitchFamily="65" charset="-120"/>
                <a:ea typeface="標楷體" panose="03000509000000000000" pitchFamily="65" charset="-120"/>
              </a:rPr>
              <a:t>替代性照顧</a:t>
            </a:r>
          </a:p>
          <a:p>
            <a:pPr marL="0" lvl="0" indent="0">
              <a:buNone/>
            </a:pPr>
            <a:endParaRPr lang="en-US" altLang="zh-TW" sz="1600" dirty="0">
              <a:solidFill>
                <a:prstClr val="black"/>
              </a:solidFill>
              <a:latin typeface="標楷體" panose="03000509000000000000" pitchFamily="65" charset="-120"/>
              <a:ea typeface="標楷體" panose="03000509000000000000" pitchFamily="65" charset="-120"/>
            </a:endParaRPr>
          </a:p>
          <a:p>
            <a:pPr marL="0" lvl="0" indent="0">
              <a:buNone/>
            </a:pPr>
            <a:r>
              <a:rPr lang="en-US" altLang="zh-TW" sz="1600" dirty="0">
                <a:solidFill>
                  <a:prstClr val="black"/>
                </a:solidFill>
                <a:latin typeface="標楷體" panose="03000509000000000000" pitchFamily="65" charset="-120"/>
                <a:ea typeface="標楷體" panose="03000509000000000000" pitchFamily="65" charset="-120"/>
              </a:rPr>
              <a:t>39</a:t>
            </a:r>
            <a:r>
              <a:rPr lang="zh-TW" altLang="en-US" sz="1600" dirty="0">
                <a:solidFill>
                  <a:prstClr val="black"/>
                </a:solidFill>
                <a:latin typeface="標楷體" panose="03000509000000000000" pitchFamily="65" charset="-120"/>
                <a:ea typeface="標楷體" panose="03000509000000000000" pitchFamily="65" charset="-120"/>
              </a:rPr>
              <a:t>、委員會強烈敦促政府應確保私立住宿式照顧設施的品質，包括透過聘用及留任足夠數量的合格工作人員，且不因機構無法從政府以外的資源獲得適當的資金而受到影響，並建議應對私立照顧提供者（私立安置機構）的財務狀況予以深入的審查。</a:t>
            </a:r>
          </a:p>
          <a:p>
            <a:pPr marL="0" lvl="0" indent="0">
              <a:buNone/>
            </a:pPr>
            <a:endParaRPr lang="en-US" altLang="zh-TW" sz="1600" dirty="0">
              <a:solidFill>
                <a:prstClr val="black"/>
              </a:solidFill>
              <a:latin typeface="標楷體" panose="03000509000000000000" pitchFamily="65" charset="-120"/>
              <a:ea typeface="標楷體" panose="03000509000000000000" pitchFamily="65" charset="-120"/>
            </a:endParaRPr>
          </a:p>
          <a:p>
            <a:pPr marL="0" lvl="0" indent="0">
              <a:buNone/>
            </a:pPr>
            <a:r>
              <a:rPr lang="en-US" altLang="zh-TW" sz="1600" dirty="0">
                <a:solidFill>
                  <a:prstClr val="black"/>
                </a:solidFill>
                <a:latin typeface="標楷體" panose="03000509000000000000" pitchFamily="65" charset="-120"/>
                <a:ea typeface="標楷體" panose="03000509000000000000" pitchFamily="65" charset="-120"/>
              </a:rPr>
              <a:t>40</a:t>
            </a:r>
            <a:r>
              <a:rPr lang="zh-TW" altLang="en-US" sz="1600" dirty="0">
                <a:solidFill>
                  <a:prstClr val="black"/>
                </a:solidFill>
                <a:latin typeface="標楷體" panose="03000509000000000000" pitchFamily="65" charset="-120"/>
                <a:ea typeface="標楷體" panose="03000509000000000000" pitchFamily="65" charset="-120"/>
              </a:rPr>
              <a:t>、委員會從可靠的報告中注意到有相當數量的安置機構對兒少採取不適當的監視及管教措施，甚至可能過度限制兒少的隱私及日常生活。委員會強烈建議對此類報告進行調查，主管機關應要求其許可設立的私立安置機構系統性地</a:t>
            </a:r>
            <a:r>
              <a:rPr lang="zh-TW" altLang="en-US" sz="1600" dirty="0">
                <a:solidFill>
                  <a:srgbClr val="FF0000"/>
                </a:solidFill>
                <a:latin typeface="標楷體" panose="03000509000000000000" pitchFamily="65" charset="-120"/>
                <a:ea typeface="標楷體" panose="03000509000000000000" pitchFamily="65" charset="-120"/>
              </a:rPr>
              <a:t>遵守聯合國兒童替代照顧準則</a:t>
            </a:r>
            <a:r>
              <a:rPr lang="zh-TW" altLang="en-US" sz="1600" dirty="0">
                <a:solidFill>
                  <a:prstClr val="black"/>
                </a:solidFill>
                <a:latin typeface="標楷體" panose="03000509000000000000" pitchFamily="65" charset="-120"/>
                <a:ea typeface="標楷體" panose="03000509000000000000" pitchFamily="65" charset="-120"/>
              </a:rPr>
              <a:t>的相關規定，尤其是</a:t>
            </a:r>
            <a:r>
              <a:rPr lang="zh-TW" altLang="en-US" sz="1600" dirty="0">
                <a:solidFill>
                  <a:srgbClr val="FF0000"/>
                </a:solidFill>
                <a:latin typeface="標楷體" panose="03000509000000000000" pitchFamily="65" charset="-120"/>
                <a:ea typeface="標楷體" panose="03000509000000000000" pitchFamily="65" charset="-120"/>
              </a:rPr>
              <a:t>第 </a:t>
            </a:r>
            <a:r>
              <a:rPr lang="en-US" altLang="zh-TW" sz="1600" dirty="0">
                <a:solidFill>
                  <a:srgbClr val="FF0000"/>
                </a:solidFill>
                <a:latin typeface="標楷體" panose="03000509000000000000" pitchFamily="65" charset="-120"/>
                <a:ea typeface="標楷體" panose="03000509000000000000" pitchFamily="65" charset="-120"/>
              </a:rPr>
              <a:t>89</a:t>
            </a:r>
            <a:r>
              <a:rPr lang="zh-TW" altLang="en-US" sz="1600" dirty="0">
                <a:solidFill>
                  <a:srgbClr val="FF0000"/>
                </a:solidFill>
                <a:latin typeface="標楷體" panose="03000509000000000000" pitchFamily="65" charset="-120"/>
                <a:ea typeface="標楷體" panose="03000509000000000000" pitchFamily="65" charset="-120"/>
              </a:rPr>
              <a:t>、</a:t>
            </a:r>
            <a:r>
              <a:rPr lang="en-US" altLang="zh-TW" sz="1600" dirty="0">
                <a:solidFill>
                  <a:srgbClr val="FF0000"/>
                </a:solidFill>
                <a:latin typeface="標楷體" panose="03000509000000000000" pitchFamily="65" charset="-120"/>
                <a:ea typeface="標楷體" panose="03000509000000000000" pitchFamily="65" charset="-120"/>
              </a:rPr>
              <a:t>92</a:t>
            </a:r>
            <a:r>
              <a:rPr lang="zh-TW" altLang="en-US" sz="1600" dirty="0">
                <a:solidFill>
                  <a:srgbClr val="FF0000"/>
                </a:solidFill>
                <a:latin typeface="標楷體" panose="03000509000000000000" pitchFamily="65" charset="-120"/>
                <a:ea typeface="標楷體" panose="03000509000000000000" pitchFamily="65" charset="-120"/>
              </a:rPr>
              <a:t>、</a:t>
            </a:r>
            <a:r>
              <a:rPr lang="en-US" altLang="zh-TW" sz="1600" dirty="0">
                <a:solidFill>
                  <a:srgbClr val="FF0000"/>
                </a:solidFill>
                <a:latin typeface="標楷體" panose="03000509000000000000" pitchFamily="65" charset="-120"/>
                <a:ea typeface="標楷體" panose="03000509000000000000" pitchFamily="65" charset="-120"/>
              </a:rPr>
              <a:t>94 </a:t>
            </a:r>
            <a:r>
              <a:rPr lang="zh-TW" altLang="en-US" sz="1600" dirty="0">
                <a:solidFill>
                  <a:srgbClr val="FF0000"/>
                </a:solidFill>
                <a:latin typeface="標楷體" panose="03000509000000000000" pitchFamily="65" charset="-120"/>
                <a:ea typeface="標楷體" panose="03000509000000000000" pitchFamily="65" charset="-120"/>
              </a:rPr>
              <a:t>及 </a:t>
            </a:r>
            <a:r>
              <a:rPr lang="en-US" altLang="zh-TW" sz="1600" dirty="0">
                <a:solidFill>
                  <a:srgbClr val="FF0000"/>
                </a:solidFill>
                <a:latin typeface="標楷體" panose="03000509000000000000" pitchFamily="65" charset="-120"/>
                <a:ea typeface="標楷體" panose="03000509000000000000" pitchFamily="65" charset="-120"/>
              </a:rPr>
              <a:t>96 </a:t>
            </a:r>
            <a:r>
              <a:rPr lang="zh-TW" altLang="en-US" sz="1600" dirty="0">
                <a:solidFill>
                  <a:prstClr val="black"/>
                </a:solidFill>
                <a:latin typeface="標楷體" panose="03000509000000000000" pitchFamily="65" charset="-120"/>
                <a:ea typeface="標楷體" panose="03000509000000000000" pitchFamily="65" charset="-120"/>
              </a:rPr>
              <a:t>點規定。</a:t>
            </a:r>
          </a:p>
          <a:p>
            <a:pPr marL="0" lvl="0" indent="0">
              <a:buNone/>
            </a:pPr>
            <a:endParaRPr lang="en-US" altLang="zh-TW" sz="1600" dirty="0">
              <a:solidFill>
                <a:prstClr val="black"/>
              </a:solidFill>
              <a:latin typeface="標楷體" panose="03000509000000000000" pitchFamily="65" charset="-120"/>
              <a:ea typeface="標楷體" panose="03000509000000000000" pitchFamily="65" charset="-120"/>
            </a:endParaRPr>
          </a:p>
          <a:p>
            <a:pPr marL="0" lvl="0" indent="0">
              <a:buNone/>
            </a:pPr>
            <a:r>
              <a:rPr lang="en-US" altLang="zh-TW" sz="1600" dirty="0">
                <a:solidFill>
                  <a:prstClr val="black"/>
                </a:solidFill>
                <a:latin typeface="標楷體" panose="03000509000000000000" pitchFamily="65" charset="-120"/>
                <a:ea typeface="標楷體" panose="03000509000000000000" pitchFamily="65" charset="-120"/>
              </a:rPr>
              <a:t>41</a:t>
            </a:r>
            <a:r>
              <a:rPr lang="zh-TW" altLang="en-US" sz="1600" dirty="0">
                <a:solidFill>
                  <a:prstClr val="black"/>
                </a:solidFill>
                <a:latin typeface="標楷體" panose="03000509000000000000" pitchFamily="65" charset="-120"/>
                <a:ea typeface="標楷體" panose="03000509000000000000" pitchFamily="65" charset="-120"/>
              </a:rPr>
              <a:t>、委員會鼓勵政府對現行的服務成效進行深度的評估，以達到：</a:t>
            </a:r>
          </a:p>
          <a:p>
            <a:pPr marL="0" lvl="0" indent="0">
              <a:buNone/>
            </a:pPr>
            <a:r>
              <a:rPr lang="en-US" altLang="zh-TW" sz="1600" dirty="0">
                <a:solidFill>
                  <a:prstClr val="black"/>
                </a:solidFill>
                <a:latin typeface="標楷體" panose="03000509000000000000" pitchFamily="65" charset="-120"/>
                <a:ea typeface="標楷體" panose="03000509000000000000" pitchFamily="65" charset="-120"/>
              </a:rPr>
              <a:t>(1) </a:t>
            </a:r>
            <a:r>
              <a:rPr lang="zh-TW" altLang="en-US" sz="1600" dirty="0">
                <a:solidFill>
                  <a:prstClr val="black"/>
                </a:solidFill>
                <a:latin typeface="標楷體" panose="03000509000000000000" pitchFamily="65" charset="-120"/>
                <a:ea typeface="標楷體" panose="03000509000000000000" pitchFamily="65" charset="-120"/>
              </a:rPr>
              <a:t>確保在家庭式及機構式替代性照顧中的兒少成功回到原生家庭的照顧中；</a:t>
            </a:r>
          </a:p>
          <a:p>
            <a:pPr marL="0" lvl="0" indent="0">
              <a:buNone/>
            </a:pPr>
            <a:r>
              <a:rPr lang="en-US" altLang="zh-TW" sz="1600" dirty="0">
                <a:solidFill>
                  <a:prstClr val="black"/>
                </a:solidFill>
                <a:latin typeface="標楷體" panose="03000509000000000000" pitchFamily="65" charset="-120"/>
                <a:ea typeface="標楷體" panose="03000509000000000000" pitchFamily="65" charset="-120"/>
              </a:rPr>
              <a:t>(2) </a:t>
            </a:r>
            <a:r>
              <a:rPr lang="zh-TW" altLang="en-US" sz="1600" dirty="0">
                <a:solidFill>
                  <a:prstClr val="black"/>
                </a:solidFill>
                <a:latin typeface="標楷體" panose="03000509000000000000" pitchFamily="65" charset="-120"/>
                <a:ea typeface="標楷體" panose="03000509000000000000" pitchFamily="65" charset="-120"/>
              </a:rPr>
              <a:t>協助離開安置系統卻無法返家者能轉銜至合適且安全的環境，包括在有督導及支持的環境下盡可能自立地生活。</a:t>
            </a:r>
          </a:p>
          <a:p>
            <a:pPr marL="0" indent="0">
              <a:buNone/>
            </a:pPr>
            <a:endParaRPr lang="zh-TW" altLang="en-US" sz="2400" dirty="0"/>
          </a:p>
        </p:txBody>
      </p:sp>
    </p:spTree>
    <p:extLst>
      <p:ext uri="{BB962C8B-B14F-4D97-AF65-F5344CB8AC3E}">
        <p14:creationId xmlns:p14="http://schemas.microsoft.com/office/powerpoint/2010/main" val="4004750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9A037F-B553-4FBA-B1FE-79E60CE54ADA}"/>
              </a:ext>
            </a:extLst>
          </p:cNvPr>
          <p:cNvSpPr>
            <a:spLocks noGrp="1"/>
          </p:cNvSpPr>
          <p:nvPr>
            <p:ph type="title"/>
          </p:nvPr>
        </p:nvSpPr>
        <p:spPr/>
        <p:txBody>
          <a:bodyPr/>
          <a:lstStyle/>
          <a:p>
            <a:r>
              <a:rPr lang="zh-TW" altLang="en-US" sz="3600" dirty="0">
                <a:solidFill>
                  <a:srgbClr val="002060"/>
                </a:solidFill>
                <a:latin typeface="標楷體" panose="03000509000000000000" pitchFamily="65" charset="-120"/>
                <a:ea typeface="標楷體" panose="03000509000000000000" pitchFamily="65" charset="-120"/>
              </a:rPr>
              <a:t>兒童及少年福利與權益保障法</a:t>
            </a:r>
            <a:r>
              <a:rPr lang="en-US" altLang="zh-TW" sz="3600" dirty="0">
                <a:solidFill>
                  <a:srgbClr val="002060"/>
                </a:solidFill>
                <a:latin typeface="標楷體" panose="03000509000000000000" pitchFamily="65" charset="-120"/>
                <a:ea typeface="標楷體" panose="03000509000000000000" pitchFamily="65" charset="-120"/>
              </a:rPr>
              <a:t>-3</a:t>
            </a:r>
            <a:endParaRPr lang="zh-TW" altLang="en-US" sz="3600" dirty="0">
              <a:solidFill>
                <a:srgbClr val="002060"/>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00DF11C6-38EF-4994-A6D9-C66B63A91221}"/>
              </a:ext>
            </a:extLst>
          </p:cNvPr>
          <p:cNvSpPr>
            <a:spLocks noGrp="1"/>
          </p:cNvSpPr>
          <p:nvPr>
            <p:ph idx="1"/>
          </p:nvPr>
        </p:nvSpPr>
        <p:spPr/>
        <p:txBody>
          <a:bodyPr/>
          <a:lstStyle/>
          <a:p>
            <a:pPr marL="0" indent="0">
              <a:buNone/>
            </a:pPr>
            <a:r>
              <a:rPr lang="zh-TW" altLang="en-US" sz="1200" dirty="0">
                <a:latin typeface="標楷體" panose="03000509000000000000" pitchFamily="65" charset="-120"/>
                <a:ea typeface="標楷體" panose="03000509000000000000" pitchFamily="65" charset="-120"/>
              </a:rPr>
              <a:t>第 </a:t>
            </a:r>
            <a:r>
              <a:rPr lang="en-US" altLang="zh-TW" sz="1200" dirty="0">
                <a:latin typeface="標楷體" panose="03000509000000000000" pitchFamily="65" charset="-120"/>
                <a:ea typeface="標楷體" panose="03000509000000000000" pitchFamily="65" charset="-120"/>
              </a:rPr>
              <a:t>23 </a:t>
            </a:r>
            <a:r>
              <a:rPr lang="zh-TW" altLang="en-US" sz="1200" dirty="0">
                <a:latin typeface="標楷體" panose="03000509000000000000" pitchFamily="65" charset="-120"/>
                <a:ea typeface="標楷體" panose="03000509000000000000" pitchFamily="65" charset="-120"/>
              </a:rPr>
              <a:t>條</a:t>
            </a:r>
          </a:p>
          <a:p>
            <a:pPr marL="0" indent="0">
              <a:buNone/>
            </a:pPr>
            <a:r>
              <a:rPr lang="zh-TW" altLang="en-US" sz="1200" dirty="0">
                <a:latin typeface="標楷體" panose="03000509000000000000" pitchFamily="65" charset="-120"/>
                <a:ea typeface="標楷體" panose="03000509000000000000" pitchFamily="65" charset="-120"/>
              </a:rPr>
              <a:t>直轄市、縣（市）政府，應建立整合性服務機制，並鼓勵、輔導、委託民間或自行辦理下列兒童及少年福利措施：</a:t>
            </a:r>
          </a:p>
          <a:p>
            <a:pPr marL="0" indent="0">
              <a:buNone/>
            </a:pPr>
            <a:r>
              <a:rPr lang="zh-TW" altLang="en-US" sz="1200" dirty="0">
                <a:latin typeface="標楷體" panose="03000509000000000000" pitchFamily="65" charset="-120"/>
                <a:ea typeface="標楷體" panose="03000509000000000000" pitchFamily="65" charset="-120"/>
              </a:rPr>
              <a:t>一、建立早產兒通報系統，並提供追蹤、訪視及關懷服務。</a:t>
            </a:r>
          </a:p>
          <a:p>
            <a:pPr marL="0" indent="0">
              <a:buNone/>
            </a:pPr>
            <a:r>
              <a:rPr lang="zh-TW" altLang="en-US" sz="1200" dirty="0">
                <a:latin typeface="標楷體" panose="03000509000000000000" pitchFamily="65" charset="-120"/>
                <a:ea typeface="標楷體" panose="03000509000000000000" pitchFamily="65" charset="-120"/>
              </a:rPr>
              <a:t>二、建立發展遲緩兒童早期通報系統，並提供早期療育服務。</a:t>
            </a:r>
          </a:p>
          <a:p>
            <a:pPr marL="0" indent="0">
              <a:buNone/>
            </a:pPr>
            <a:r>
              <a:rPr lang="zh-TW" altLang="en-US" sz="1200" dirty="0">
                <a:latin typeface="標楷體" panose="03000509000000000000" pitchFamily="65" charset="-120"/>
                <a:ea typeface="標楷體" panose="03000509000000000000" pitchFamily="65" charset="-120"/>
              </a:rPr>
              <a:t>三、辦理兒童托育服務。</a:t>
            </a:r>
          </a:p>
          <a:p>
            <a:pPr marL="0" indent="0">
              <a:buNone/>
            </a:pPr>
            <a:r>
              <a:rPr lang="zh-TW" altLang="en-US" sz="1200" dirty="0">
                <a:latin typeface="標楷體" panose="03000509000000000000" pitchFamily="65" charset="-120"/>
                <a:ea typeface="標楷體" panose="03000509000000000000" pitchFamily="65" charset="-120"/>
              </a:rPr>
              <a:t>四、對兒童、少年及其家庭提供諮詢服務。</a:t>
            </a:r>
          </a:p>
          <a:p>
            <a:pPr marL="0" indent="0">
              <a:buNone/>
            </a:pPr>
            <a:r>
              <a:rPr lang="zh-TW" altLang="en-US" sz="1200" dirty="0">
                <a:latin typeface="標楷體" panose="03000509000000000000" pitchFamily="65" charset="-120"/>
                <a:ea typeface="標楷體" panose="03000509000000000000" pitchFamily="65" charset="-120"/>
              </a:rPr>
              <a:t>五、對兒童、少年及其父母辦理親職教育。</a:t>
            </a:r>
          </a:p>
          <a:p>
            <a:pPr marL="0" indent="0">
              <a:buNone/>
            </a:pPr>
            <a:r>
              <a:rPr lang="zh-TW" altLang="en-US" sz="1200" dirty="0">
                <a:latin typeface="標楷體" panose="03000509000000000000" pitchFamily="65" charset="-120"/>
                <a:ea typeface="標楷體" panose="03000509000000000000" pitchFamily="65" charset="-120"/>
              </a:rPr>
              <a:t>六、對於無力撫育其未滿十二歲之子女或受監護人者，視需要予以托育、家庭生活扶助或醫療補助。</a:t>
            </a:r>
          </a:p>
          <a:p>
            <a:pPr marL="0" indent="0">
              <a:buNone/>
            </a:pPr>
            <a:r>
              <a:rPr lang="zh-TW" altLang="en-US" sz="1200" dirty="0">
                <a:latin typeface="標楷體" panose="03000509000000000000" pitchFamily="65" charset="-120"/>
                <a:ea typeface="標楷體" panose="03000509000000000000" pitchFamily="65" charset="-120"/>
              </a:rPr>
              <a:t>七、對於無謀生能力或在學之少年，無扶養義務人或扶養義務人無力維持其生活者，予以生活扶助、協助就學或醫療補助，並協助培養其自立生活之能力。</a:t>
            </a:r>
          </a:p>
          <a:p>
            <a:pPr marL="0" indent="0">
              <a:buNone/>
            </a:pPr>
            <a:r>
              <a:rPr lang="zh-TW" altLang="en-US" sz="1200" dirty="0">
                <a:latin typeface="標楷體" panose="03000509000000000000" pitchFamily="65" charset="-120"/>
                <a:ea typeface="標楷體" panose="03000509000000000000" pitchFamily="65" charset="-120"/>
              </a:rPr>
              <a:t>八、早產兒、罕見疾病、重病兒童、少年及發展遲緩兒童之扶養義務人無力支付醫療費用之補助。</a:t>
            </a:r>
          </a:p>
          <a:p>
            <a:pPr marL="0" indent="0">
              <a:buNone/>
            </a:pPr>
            <a:r>
              <a:rPr lang="zh-TW" altLang="en-US" sz="1200" dirty="0">
                <a:latin typeface="標楷體" panose="03000509000000000000" pitchFamily="65" charset="-120"/>
                <a:ea typeface="標楷體" panose="03000509000000000000" pitchFamily="65" charset="-120"/>
              </a:rPr>
              <a:t>九、對於不適宜在家庭內教養或逃家之兒童及少年，提供適當之安置。</a:t>
            </a:r>
          </a:p>
          <a:p>
            <a:pPr marL="0" indent="0">
              <a:buNone/>
            </a:pPr>
            <a:r>
              <a:rPr lang="zh-TW" altLang="en-US" sz="1200" dirty="0">
                <a:latin typeface="標楷體" panose="03000509000000000000" pitchFamily="65" charset="-120"/>
                <a:ea typeface="標楷體" panose="03000509000000000000" pitchFamily="65" charset="-120"/>
              </a:rPr>
              <a:t>十、對於無依兒童及少年，予以適當之安置。</a:t>
            </a:r>
          </a:p>
          <a:p>
            <a:pPr marL="0" indent="0">
              <a:buNone/>
            </a:pPr>
            <a:r>
              <a:rPr lang="zh-TW" altLang="en-US" sz="1200" dirty="0">
                <a:latin typeface="標楷體" panose="03000509000000000000" pitchFamily="65" charset="-120"/>
                <a:ea typeface="標楷體" panose="03000509000000000000" pitchFamily="65" charset="-120"/>
              </a:rPr>
              <a:t>十一、對於因懷孕或生育而遭遇困境之兒童、少年及其子女，予以適當之安置、生活扶助、醫療補助、托育補助及其他必要協助。</a:t>
            </a:r>
          </a:p>
          <a:p>
            <a:pPr marL="0" indent="0">
              <a:buNone/>
            </a:pPr>
            <a:r>
              <a:rPr lang="zh-TW" altLang="en-US" sz="1200" dirty="0">
                <a:latin typeface="標楷體" panose="03000509000000000000" pitchFamily="65" charset="-120"/>
                <a:ea typeface="標楷體" panose="03000509000000000000" pitchFamily="65" charset="-120"/>
              </a:rPr>
              <a:t>十二、辦理兒童課後照顧服務。</a:t>
            </a:r>
          </a:p>
          <a:p>
            <a:pPr marL="0" indent="0">
              <a:buNone/>
            </a:pPr>
            <a:r>
              <a:rPr lang="zh-TW" altLang="en-US" sz="1200" dirty="0">
                <a:latin typeface="標楷體" panose="03000509000000000000" pitchFamily="65" charset="-120"/>
                <a:ea typeface="標楷體" panose="03000509000000000000" pitchFamily="65" charset="-120"/>
              </a:rPr>
              <a:t>十三、對結束安置無法返家之少年，提供自立生活適應協助。</a:t>
            </a:r>
          </a:p>
          <a:p>
            <a:pPr marL="0" indent="0">
              <a:buNone/>
            </a:pPr>
            <a:r>
              <a:rPr lang="zh-TW" altLang="en-US" sz="1200" dirty="0">
                <a:latin typeface="標楷體" panose="03000509000000000000" pitchFamily="65" charset="-120"/>
                <a:ea typeface="標楷體" panose="03000509000000000000" pitchFamily="65" charset="-120"/>
              </a:rPr>
              <a:t>十四、辦理兒童及少年安全與事故傷害之防制、教育、宣導及訓練等服務。</a:t>
            </a:r>
          </a:p>
          <a:p>
            <a:pPr marL="0" indent="0">
              <a:buNone/>
            </a:pPr>
            <a:r>
              <a:rPr lang="zh-TW" altLang="en-US" sz="1200" dirty="0">
                <a:latin typeface="標楷體" panose="03000509000000000000" pitchFamily="65" charset="-120"/>
                <a:ea typeface="標楷體" panose="03000509000000000000" pitchFamily="65" charset="-120"/>
              </a:rPr>
              <a:t>十五、其他兒童、少年及其家庭之福利服務。</a:t>
            </a:r>
          </a:p>
          <a:p>
            <a:pPr marL="0" indent="0">
              <a:buNone/>
            </a:pPr>
            <a:r>
              <a:rPr lang="zh-TW" altLang="en-US" sz="1200" dirty="0">
                <a:latin typeface="標楷體" panose="03000509000000000000" pitchFamily="65" charset="-120"/>
                <a:ea typeface="標楷體" panose="03000509000000000000" pitchFamily="65" charset="-120"/>
              </a:rPr>
              <a:t>前項第六款至第八款及第十一款之托育、生活扶助及醫療補助請領資格、條件、程序、金額及其他相關事項之辦法，分別由中央及直轄市主管機關定之。</a:t>
            </a:r>
          </a:p>
          <a:p>
            <a:pPr marL="0" indent="0">
              <a:buNone/>
            </a:pPr>
            <a:r>
              <a:rPr lang="zh-TW" altLang="en-US" sz="1200" dirty="0">
                <a:latin typeface="標楷體" panose="03000509000000000000" pitchFamily="65" charset="-120"/>
                <a:ea typeface="標楷體" panose="03000509000000000000" pitchFamily="65" charset="-120"/>
              </a:rPr>
              <a:t>第一項第十款無依兒童及少年之通報、協尋、安置方式、要件、追蹤之處理辦法，由中央主管機關定之。</a:t>
            </a:r>
          </a:p>
        </p:txBody>
      </p:sp>
    </p:spTree>
    <p:extLst>
      <p:ext uri="{BB962C8B-B14F-4D97-AF65-F5344CB8AC3E}">
        <p14:creationId xmlns:p14="http://schemas.microsoft.com/office/powerpoint/2010/main" val="27758420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20688"/>
            <a:ext cx="8229600" cy="796950"/>
          </a:xfrm>
        </p:spPr>
        <p:txBody>
          <a:bodyPr/>
          <a:lstStyle/>
          <a:p>
            <a:r>
              <a:rPr lang="zh-TW" altLang="en-US" sz="3200" dirty="0">
                <a:latin typeface="標楷體" panose="03000509000000000000" pitchFamily="65" charset="-120"/>
                <a:ea typeface="標楷體" panose="03000509000000000000" pitchFamily="65" charset="-120"/>
              </a:rPr>
              <a:t>有關聯合國兒童替代照顧準則</a:t>
            </a:r>
          </a:p>
        </p:txBody>
      </p:sp>
      <p:sp>
        <p:nvSpPr>
          <p:cNvPr id="3" name="內容版面配置區 2"/>
          <p:cNvSpPr>
            <a:spLocks noGrp="1"/>
          </p:cNvSpPr>
          <p:nvPr>
            <p:ph idx="1"/>
          </p:nvPr>
        </p:nvSpPr>
        <p:spPr/>
        <p:txBody>
          <a:bodyPr/>
          <a:lstStyle/>
          <a:p>
            <a:pPr marL="0" lvl="0" indent="0">
              <a:buNone/>
            </a:pPr>
            <a:r>
              <a:rPr lang="zh-TW" altLang="en-US" sz="1800" dirty="0">
                <a:solidFill>
                  <a:srgbClr val="FF0000"/>
                </a:solidFill>
                <a:latin typeface="標楷體" panose="03000509000000000000" pitchFamily="65" charset="-120"/>
                <a:ea typeface="標楷體" panose="03000509000000000000" pitchFamily="65" charset="-120"/>
              </a:rPr>
              <a:t>﹤聯合國兒童替代照顧準則</a:t>
            </a:r>
            <a:r>
              <a:rPr lang="en-US" altLang="zh-TW" sz="1800" dirty="0">
                <a:solidFill>
                  <a:srgbClr val="FF0000"/>
                </a:solidFill>
                <a:latin typeface="標楷體" panose="03000509000000000000" pitchFamily="65" charset="-120"/>
                <a:ea typeface="標楷體" panose="03000509000000000000" pitchFamily="65" charset="-120"/>
              </a:rPr>
              <a:t>89</a:t>
            </a:r>
            <a:r>
              <a:rPr lang="zh-TW" altLang="en-US" sz="1800" dirty="0">
                <a:solidFill>
                  <a:srgbClr val="FF0000"/>
                </a:solidFill>
                <a:latin typeface="標楷體" panose="03000509000000000000" pitchFamily="65" charset="-120"/>
                <a:ea typeface="標楷體" panose="03000509000000000000" pitchFamily="65" charset="-120"/>
              </a:rPr>
              <a:t>、</a:t>
            </a:r>
            <a:r>
              <a:rPr lang="en-US" altLang="zh-TW" sz="1800" dirty="0">
                <a:solidFill>
                  <a:srgbClr val="FF0000"/>
                </a:solidFill>
                <a:latin typeface="標楷體" panose="03000509000000000000" pitchFamily="65" charset="-120"/>
                <a:ea typeface="標楷體" panose="03000509000000000000" pitchFamily="65" charset="-120"/>
              </a:rPr>
              <a:t>92</a:t>
            </a:r>
            <a:r>
              <a:rPr lang="zh-TW" altLang="en-US" sz="1800" dirty="0">
                <a:solidFill>
                  <a:srgbClr val="FF0000"/>
                </a:solidFill>
                <a:latin typeface="標楷體" panose="03000509000000000000" pitchFamily="65" charset="-120"/>
                <a:ea typeface="標楷體" panose="03000509000000000000" pitchFamily="65" charset="-120"/>
              </a:rPr>
              <a:t>、</a:t>
            </a:r>
            <a:r>
              <a:rPr lang="en-US" altLang="zh-TW" sz="1800" dirty="0">
                <a:solidFill>
                  <a:srgbClr val="FF0000"/>
                </a:solidFill>
                <a:latin typeface="標楷體" panose="03000509000000000000" pitchFamily="65" charset="-120"/>
                <a:ea typeface="標楷體" panose="03000509000000000000" pitchFamily="65" charset="-120"/>
              </a:rPr>
              <a:t>94 </a:t>
            </a:r>
            <a:r>
              <a:rPr lang="zh-TW" altLang="en-US" sz="1800" dirty="0">
                <a:solidFill>
                  <a:srgbClr val="FF0000"/>
                </a:solidFill>
                <a:latin typeface="標楷體" panose="03000509000000000000" pitchFamily="65" charset="-120"/>
                <a:ea typeface="標楷體" panose="03000509000000000000" pitchFamily="65" charset="-120"/>
              </a:rPr>
              <a:t>及 </a:t>
            </a:r>
            <a:r>
              <a:rPr lang="en-US" altLang="zh-TW" sz="1800" dirty="0">
                <a:solidFill>
                  <a:srgbClr val="FF0000"/>
                </a:solidFill>
                <a:latin typeface="標楷體" panose="03000509000000000000" pitchFamily="65" charset="-120"/>
                <a:ea typeface="標楷體" panose="03000509000000000000" pitchFamily="65" charset="-120"/>
              </a:rPr>
              <a:t>96 </a:t>
            </a:r>
            <a:r>
              <a:rPr lang="zh-TW" altLang="en-US" sz="1800" dirty="0">
                <a:solidFill>
                  <a:srgbClr val="FF0000"/>
                </a:solidFill>
                <a:latin typeface="標楷體" panose="03000509000000000000" pitchFamily="65" charset="-120"/>
                <a:ea typeface="標楷體" panose="03000509000000000000" pitchFamily="65" charset="-120"/>
              </a:rPr>
              <a:t>點﹥</a:t>
            </a:r>
            <a:endParaRPr lang="zh-TW" altLang="en-US" sz="1800" dirty="0">
              <a:solidFill>
                <a:prstClr val="black"/>
              </a:solidFill>
              <a:latin typeface="標楷體" panose="03000509000000000000" pitchFamily="65" charset="-120"/>
              <a:ea typeface="標楷體" panose="03000509000000000000" pitchFamily="65" charset="-120"/>
            </a:endParaRPr>
          </a:p>
          <a:p>
            <a:pPr marL="0" lvl="0" indent="0">
              <a:buNone/>
            </a:pPr>
            <a:endParaRPr lang="en-US" altLang="zh-TW" sz="1600" dirty="0">
              <a:solidFill>
                <a:prstClr val="black"/>
              </a:solidFill>
              <a:latin typeface="標楷體" panose="03000509000000000000" pitchFamily="65" charset="-120"/>
              <a:ea typeface="標楷體" panose="03000509000000000000" pitchFamily="65" charset="-120"/>
            </a:endParaRPr>
          </a:p>
          <a:p>
            <a:pPr marL="0" lvl="0" indent="0">
              <a:buNone/>
            </a:pPr>
            <a:r>
              <a:rPr lang="en-US" altLang="zh-TW" sz="1600" dirty="0">
                <a:solidFill>
                  <a:prstClr val="black"/>
                </a:solidFill>
                <a:latin typeface="標楷體" panose="03000509000000000000" pitchFamily="65" charset="-120"/>
                <a:ea typeface="標楷體" panose="03000509000000000000" pitchFamily="65" charset="-120"/>
              </a:rPr>
              <a:t>89. </a:t>
            </a:r>
            <a:r>
              <a:rPr lang="zh-TW" altLang="en-US" sz="1600" dirty="0">
                <a:solidFill>
                  <a:prstClr val="black"/>
                </a:solidFill>
                <a:latin typeface="標楷體" panose="03000509000000000000" pitchFamily="65" charset="-120"/>
                <a:ea typeface="標楷體" panose="03000509000000000000" pitchFamily="65" charset="-120"/>
              </a:rPr>
              <a:t>所有對兒童負有責任的成年人應尊重和促進隱私權，包括提供適當設施以滿足個人衛生和環境衛生需要，尊重性別差異和互動關係，以及為個人物品提供足夠、可靠和便於取用的存儲空間。</a:t>
            </a:r>
          </a:p>
          <a:p>
            <a:pPr marL="0" lvl="0" indent="0">
              <a:buNone/>
            </a:pPr>
            <a:r>
              <a:rPr lang="en-US" altLang="zh-TW" sz="1600" dirty="0" smtClean="0">
                <a:solidFill>
                  <a:prstClr val="black"/>
                </a:solidFill>
                <a:latin typeface="標楷體" panose="03000509000000000000" pitchFamily="65" charset="-120"/>
                <a:ea typeface="標楷體" panose="03000509000000000000" pitchFamily="65" charset="-120"/>
              </a:rPr>
              <a:t>92</a:t>
            </a:r>
            <a:r>
              <a:rPr lang="en-US" altLang="zh-TW" sz="1600" dirty="0">
                <a:solidFill>
                  <a:prstClr val="black"/>
                </a:solidFill>
                <a:latin typeface="標楷體" panose="03000509000000000000" pitchFamily="65" charset="-120"/>
                <a:ea typeface="標楷體" panose="03000509000000000000" pitchFamily="65" charset="-120"/>
              </a:rPr>
              <a:t>. </a:t>
            </a:r>
            <a:r>
              <a:rPr lang="zh-TW" altLang="en-US" sz="1600" dirty="0">
                <a:solidFill>
                  <a:prstClr val="black"/>
                </a:solidFill>
                <a:latin typeface="標楷體" panose="03000509000000000000" pitchFamily="65" charset="-120"/>
                <a:ea typeface="標楷體" panose="03000509000000000000" pitchFamily="65" charset="-120"/>
              </a:rPr>
              <a:t>各國必須通過其主管部門確保為受替代性照料兒童提供的住宿條件和對此種安置的監督工作能夠有效地保護兒童免受虐待。在決定兒童的生活安排時，需要特別注意每個兒童的年齡、成熟度和易受傷害程度。旨在保護兒童的措施應與法律相一致，不應使兒童與其所在社區同齡兒童相比在自由和行為方面受到不合理的限制。</a:t>
            </a:r>
          </a:p>
          <a:p>
            <a:pPr marL="0" lvl="0" indent="0">
              <a:buNone/>
            </a:pPr>
            <a:r>
              <a:rPr lang="en-US" altLang="zh-TW" sz="1600" dirty="0" smtClean="0">
                <a:solidFill>
                  <a:prstClr val="black"/>
                </a:solidFill>
                <a:latin typeface="標楷體" panose="03000509000000000000" pitchFamily="65" charset="-120"/>
                <a:ea typeface="標楷體" panose="03000509000000000000" pitchFamily="65" charset="-120"/>
              </a:rPr>
              <a:t>94</a:t>
            </a:r>
            <a:r>
              <a:rPr lang="en-US" altLang="zh-TW" sz="1600" dirty="0">
                <a:solidFill>
                  <a:prstClr val="black"/>
                </a:solidFill>
                <a:latin typeface="標楷體" panose="03000509000000000000" pitchFamily="65" charset="-120"/>
                <a:ea typeface="標楷體" panose="03000509000000000000" pitchFamily="65" charset="-120"/>
              </a:rPr>
              <a:t>. </a:t>
            </a:r>
            <a:r>
              <a:rPr lang="zh-TW" altLang="en-US" sz="1600" dirty="0">
                <a:solidFill>
                  <a:prstClr val="black"/>
                </a:solidFill>
                <a:latin typeface="標楷體" panose="03000509000000000000" pitchFamily="65" charset="-120"/>
                <a:ea typeface="標楷體" panose="03000509000000000000" pitchFamily="65" charset="-120"/>
              </a:rPr>
              <a:t>所有照料者都應促進和鼓勵兒童和青年人作出和行使知情選擇，同時考慮到可接受的風險程度和兒童年齡，並應符合他</a:t>
            </a:r>
            <a:r>
              <a:rPr lang="en-US" altLang="zh-TW" sz="1600" dirty="0">
                <a:solidFill>
                  <a:prstClr val="black"/>
                </a:solidFill>
                <a:latin typeface="標楷體" panose="03000509000000000000" pitchFamily="65" charset="-120"/>
                <a:ea typeface="標楷體" panose="03000509000000000000" pitchFamily="65" charset="-120"/>
              </a:rPr>
              <a:t>/</a:t>
            </a:r>
            <a:r>
              <a:rPr lang="zh-TW" altLang="en-US" sz="1600" dirty="0">
                <a:solidFill>
                  <a:prstClr val="black"/>
                </a:solidFill>
                <a:latin typeface="標楷體" panose="03000509000000000000" pitchFamily="65" charset="-120"/>
                <a:ea typeface="標楷體" panose="03000509000000000000" pitchFamily="65" charset="-120"/>
              </a:rPr>
              <a:t>她不斷發展的能力。</a:t>
            </a:r>
          </a:p>
          <a:p>
            <a:pPr marL="0" lvl="0" indent="0">
              <a:buNone/>
            </a:pPr>
            <a:r>
              <a:rPr lang="en-US" altLang="zh-TW" sz="1600" dirty="0" smtClean="0">
                <a:solidFill>
                  <a:prstClr val="black"/>
                </a:solidFill>
                <a:latin typeface="標楷體" panose="03000509000000000000" pitchFamily="65" charset="-120"/>
                <a:ea typeface="標楷體" panose="03000509000000000000" pitchFamily="65" charset="-120"/>
              </a:rPr>
              <a:t>96</a:t>
            </a:r>
            <a:r>
              <a:rPr lang="en-US" altLang="zh-TW" sz="1600" dirty="0">
                <a:solidFill>
                  <a:prstClr val="black"/>
                </a:solidFill>
                <a:latin typeface="標楷體" panose="03000509000000000000" pitchFamily="65" charset="-120"/>
                <a:ea typeface="標楷體" panose="03000509000000000000" pitchFamily="65" charset="-120"/>
              </a:rPr>
              <a:t>. </a:t>
            </a:r>
            <a:r>
              <a:rPr lang="zh-TW" altLang="en-US" sz="1600" dirty="0">
                <a:solidFill>
                  <a:prstClr val="black"/>
                </a:solidFill>
                <a:latin typeface="標楷體" panose="03000509000000000000" pitchFamily="65" charset="-120"/>
                <a:ea typeface="標楷體" panose="03000509000000000000" pitchFamily="65" charset="-120"/>
              </a:rPr>
              <a:t>所有紀律措施和行為管理，凡構成酷刑、殘忍、不人道或有辱人格待遇，包括禁閉或單獨禁閉，或可能危害兒童身心健康的其他任何形式身體和心理暴力者，都必須按照國際人權法予以嚴格禁止。各國必須採取一切必要措施，防止發生此種行為，並確保依法予以懲處。絕不應把限制兒童與其家人和其他對兒童特別重要的人接觸作為一種處罰手段。</a:t>
            </a:r>
          </a:p>
          <a:p>
            <a:pPr marL="0" lvl="0" indent="0">
              <a:buNone/>
            </a:pPr>
            <a:endParaRPr lang="en-US" altLang="zh-TW" sz="1000" dirty="0">
              <a:solidFill>
                <a:prstClr val="black"/>
              </a:solidFill>
              <a:latin typeface="標楷體" panose="03000509000000000000" pitchFamily="65" charset="-120"/>
              <a:ea typeface="標楷體" panose="03000509000000000000" pitchFamily="65" charset="-120"/>
            </a:endParaRPr>
          </a:p>
          <a:p>
            <a:pPr marL="0" indent="0">
              <a:buNone/>
            </a:pPr>
            <a:endParaRPr lang="zh-TW" altLang="en-US" dirty="0"/>
          </a:p>
        </p:txBody>
      </p:sp>
    </p:spTree>
    <p:extLst>
      <p:ext uri="{BB962C8B-B14F-4D97-AF65-F5344CB8AC3E}">
        <p14:creationId xmlns:p14="http://schemas.microsoft.com/office/powerpoint/2010/main" val="11956164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標題 1">
            <a:extLst>
              <a:ext uri="{FF2B5EF4-FFF2-40B4-BE49-F238E27FC236}">
                <a16:creationId xmlns:a16="http://schemas.microsoft.com/office/drawing/2014/main" id="{29282BCF-BF45-49E8-9C08-1A5AD78C8004}"/>
              </a:ext>
            </a:extLst>
          </p:cNvPr>
          <p:cNvSpPr>
            <a:spLocks noGrp="1"/>
          </p:cNvSpPr>
          <p:nvPr>
            <p:ph type="title"/>
          </p:nvPr>
        </p:nvSpPr>
        <p:spPr>
          <a:xfrm>
            <a:off x="457200" y="836711"/>
            <a:ext cx="8229600" cy="908099"/>
          </a:xfrm>
        </p:spPr>
        <p:txBody>
          <a:bodyPr/>
          <a:lstStyle/>
          <a:p>
            <a:r>
              <a:rPr lang="zh-TW" altLang="en-US" sz="4000" dirty="0" smtClean="0">
                <a:solidFill>
                  <a:srgbClr val="7030A0"/>
                </a:solidFill>
                <a:latin typeface="標楷體" panose="03000509000000000000" pitchFamily="65" charset="-120"/>
                <a:ea typeface="標楷體" panose="03000509000000000000" pitchFamily="65" charset="-120"/>
              </a:rPr>
              <a:t>實務服務的檢視與反思</a:t>
            </a:r>
            <a:endParaRPr lang="zh-TW" altLang="en-US" sz="4000" dirty="0">
              <a:solidFill>
                <a:srgbClr val="7030A0"/>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D99ACA42-FFCE-4DEE-A7D3-63CE2CF62112}"/>
              </a:ext>
            </a:extLst>
          </p:cNvPr>
          <p:cNvSpPr>
            <a:spLocks noGrp="1"/>
          </p:cNvSpPr>
          <p:nvPr>
            <p:ph idx="1"/>
          </p:nvPr>
        </p:nvSpPr>
        <p:spPr>
          <a:xfrm>
            <a:off x="457200" y="1927373"/>
            <a:ext cx="8229600" cy="4525963"/>
          </a:xfrm>
        </p:spPr>
        <p:txBody>
          <a:bodyPr/>
          <a:lstStyle/>
          <a:p>
            <a:pPr marL="0" indent="0">
              <a:buFont typeface="Arial" panose="020B0604020202020204" pitchFamily="34" charset="0"/>
              <a:buNone/>
              <a:defRPr/>
            </a:pPr>
            <a:r>
              <a:rPr lang="zh-TW" altLang="en-US" dirty="0">
                <a:solidFill>
                  <a:srgbClr val="002060"/>
                </a:solidFill>
                <a:latin typeface="標楷體" panose="03000509000000000000" pitchFamily="65" charset="-120"/>
                <a:ea typeface="標楷體" panose="03000509000000000000" pitchFamily="65" charset="-120"/>
              </a:rPr>
              <a:t>從</a:t>
            </a:r>
            <a:r>
              <a:rPr lang="en-US" altLang="zh-TW" dirty="0">
                <a:solidFill>
                  <a:srgbClr val="002060"/>
                </a:solidFill>
                <a:latin typeface="標楷體" panose="03000509000000000000" pitchFamily="65" charset="-120"/>
                <a:ea typeface="標楷體" panose="03000509000000000000" pitchFamily="65" charset="-120"/>
              </a:rPr>
              <a:t>CRC</a:t>
            </a:r>
            <a:r>
              <a:rPr lang="zh-TW" altLang="en-US" dirty="0">
                <a:solidFill>
                  <a:srgbClr val="002060"/>
                </a:solidFill>
                <a:latin typeface="標楷體" panose="03000509000000000000" pitchFamily="65" charset="-120"/>
                <a:ea typeface="標楷體" panose="03000509000000000000" pitchFamily="65" charset="-120"/>
              </a:rPr>
              <a:t>精神出發</a:t>
            </a:r>
            <a:r>
              <a:rPr lang="en-US" altLang="zh-TW" dirty="0">
                <a:solidFill>
                  <a:srgbClr val="002060"/>
                </a:solidFill>
                <a:latin typeface="標楷體" panose="03000509000000000000" pitchFamily="65" charset="-120"/>
                <a:ea typeface="標楷體" panose="03000509000000000000" pitchFamily="65" charset="-120"/>
              </a:rPr>
              <a:t>,</a:t>
            </a:r>
            <a:r>
              <a:rPr lang="zh-TW" altLang="en-US" dirty="0">
                <a:solidFill>
                  <a:srgbClr val="002060"/>
                </a:solidFill>
                <a:latin typeface="標楷體" panose="03000509000000000000" pitchFamily="65" charset="-120"/>
                <a:ea typeface="標楷體" panose="03000509000000000000" pitchFamily="65" charset="-120"/>
              </a:rPr>
              <a:t>我們還可以為孩子的安全健康及發展等權利做更多</a:t>
            </a:r>
            <a:r>
              <a:rPr lang="en-US" altLang="zh-TW" dirty="0">
                <a:solidFill>
                  <a:srgbClr val="002060"/>
                </a:solidFill>
                <a:latin typeface="標楷體" panose="03000509000000000000" pitchFamily="65" charset="-120"/>
                <a:ea typeface="標楷體" panose="03000509000000000000" pitchFamily="65" charset="-120"/>
              </a:rPr>
              <a:t>……</a:t>
            </a:r>
          </a:p>
          <a:p>
            <a:pPr marL="0" indent="0">
              <a:buNone/>
              <a:defRPr/>
            </a:pPr>
            <a:endParaRPr lang="en-US" altLang="zh-TW" dirty="0" smtClean="0">
              <a:solidFill>
                <a:srgbClr val="002060"/>
              </a:solidFill>
              <a:latin typeface="標楷體" panose="03000509000000000000" pitchFamily="65" charset="-120"/>
              <a:ea typeface="標楷體" panose="03000509000000000000" pitchFamily="65" charset="-120"/>
            </a:endParaRPr>
          </a:p>
          <a:p>
            <a:pPr marL="0" indent="0">
              <a:buNone/>
              <a:defRPr/>
            </a:pPr>
            <a:r>
              <a:rPr lang="zh-TW" altLang="en-US" dirty="0">
                <a:solidFill>
                  <a:srgbClr val="002060"/>
                </a:solidFill>
                <a:latin typeface="標楷體" panose="03000509000000000000" pitchFamily="65" charset="-120"/>
                <a:ea typeface="標楷體" panose="03000509000000000000" pitchFamily="65" charset="-120"/>
              </a:rPr>
              <a:t> </a:t>
            </a:r>
            <a:r>
              <a:rPr lang="zh-TW" altLang="en-US" dirty="0" smtClean="0">
                <a:solidFill>
                  <a:srgbClr val="002060"/>
                </a:solidFill>
                <a:latin typeface="標楷體" panose="03000509000000000000" pitchFamily="65" charset="-120"/>
                <a:ea typeface="標楷體" panose="03000509000000000000" pitchFamily="65" charset="-120"/>
              </a:rPr>
              <a:t>         還</a:t>
            </a:r>
            <a:r>
              <a:rPr lang="zh-TW" altLang="en-US" dirty="0">
                <a:solidFill>
                  <a:srgbClr val="002060"/>
                </a:solidFill>
                <a:latin typeface="標楷體" panose="03000509000000000000" pitchFamily="65" charset="-120"/>
                <a:ea typeface="標楷體" panose="03000509000000000000" pitchFamily="65" charset="-120"/>
              </a:rPr>
              <a:t>可以做些什麼</a:t>
            </a:r>
            <a:r>
              <a:rPr lang="en-US" altLang="zh-TW" dirty="0">
                <a:solidFill>
                  <a:srgbClr val="002060"/>
                </a:solidFill>
                <a:latin typeface="標楷體" panose="03000509000000000000" pitchFamily="65" charset="-120"/>
                <a:ea typeface="標楷體" panose="03000509000000000000" pitchFamily="65" charset="-120"/>
              </a:rPr>
              <a:t>?</a:t>
            </a:r>
          </a:p>
          <a:p>
            <a:pPr marL="0" indent="0">
              <a:buNone/>
              <a:defRPr/>
            </a:pPr>
            <a:r>
              <a:rPr lang="zh-TW" altLang="en-US" dirty="0" smtClean="0">
                <a:solidFill>
                  <a:srgbClr val="002060"/>
                </a:solidFill>
                <a:latin typeface="標楷體" panose="03000509000000000000" pitchFamily="65" charset="-120"/>
                <a:ea typeface="標楷體" panose="03000509000000000000" pitchFamily="65" charset="-120"/>
              </a:rPr>
              <a:t>          曾</a:t>
            </a:r>
            <a:r>
              <a:rPr lang="zh-TW" altLang="en-US" dirty="0">
                <a:solidFill>
                  <a:srgbClr val="002060"/>
                </a:solidFill>
                <a:latin typeface="標楷體" panose="03000509000000000000" pitchFamily="65" charset="-120"/>
                <a:ea typeface="標楷體" panose="03000509000000000000" pitchFamily="65" charset="-120"/>
              </a:rPr>
              <a:t>做了什麼</a:t>
            </a:r>
            <a:r>
              <a:rPr lang="en-US" altLang="zh-TW" dirty="0">
                <a:solidFill>
                  <a:srgbClr val="002060"/>
                </a:solidFill>
                <a:latin typeface="標楷體" panose="03000509000000000000" pitchFamily="65" charset="-120"/>
                <a:ea typeface="標楷體" panose="03000509000000000000" pitchFamily="65" charset="-120"/>
              </a:rPr>
              <a:t>?</a:t>
            </a:r>
          </a:p>
          <a:p>
            <a:pPr marL="0" indent="0">
              <a:buNone/>
              <a:defRPr/>
            </a:pPr>
            <a:r>
              <a:rPr lang="zh-TW" altLang="en-US" dirty="0" smtClean="0">
                <a:solidFill>
                  <a:srgbClr val="002060"/>
                </a:solidFill>
                <a:latin typeface="標楷體" panose="03000509000000000000" pitchFamily="65" charset="-120"/>
                <a:ea typeface="標楷體" panose="03000509000000000000" pitchFamily="65" charset="-120"/>
              </a:rPr>
              <a:t>          會</a:t>
            </a:r>
            <a:r>
              <a:rPr lang="zh-TW" altLang="en-US" dirty="0">
                <a:solidFill>
                  <a:srgbClr val="002060"/>
                </a:solidFill>
                <a:latin typeface="標楷體" panose="03000509000000000000" pitchFamily="65" charset="-120"/>
                <a:ea typeface="標楷體" panose="03000509000000000000" pitchFamily="65" charset="-120"/>
              </a:rPr>
              <a:t>想要做什麼</a:t>
            </a:r>
            <a:r>
              <a:rPr lang="en-US" altLang="zh-TW" dirty="0">
                <a:solidFill>
                  <a:srgbClr val="002060"/>
                </a:solidFill>
                <a:latin typeface="標楷體" panose="03000509000000000000" pitchFamily="65" charset="-120"/>
                <a:ea typeface="標楷體" panose="03000509000000000000" pitchFamily="65" charset="-120"/>
              </a:rPr>
              <a:t>?</a:t>
            </a:r>
          </a:p>
          <a:p>
            <a:pPr marL="0" indent="0">
              <a:buNone/>
              <a:defRPr/>
            </a:pPr>
            <a:r>
              <a:rPr lang="zh-TW" altLang="en-US" dirty="0" smtClean="0">
                <a:solidFill>
                  <a:srgbClr val="002060"/>
                </a:solidFill>
                <a:latin typeface="標楷體" panose="03000509000000000000" pitchFamily="65" charset="-120"/>
                <a:ea typeface="標楷體" panose="03000509000000000000" pitchFamily="65" charset="-120"/>
              </a:rPr>
              <a:t>          對</a:t>
            </a:r>
            <a:r>
              <a:rPr lang="zh-TW" altLang="en-US" dirty="0">
                <a:solidFill>
                  <a:srgbClr val="002060"/>
                </a:solidFill>
                <a:latin typeface="標楷體" panose="03000509000000000000" pitchFamily="65" charset="-120"/>
                <a:ea typeface="標楷體" panose="03000509000000000000" pitchFamily="65" charset="-120"/>
              </a:rPr>
              <a:t>誰有何建議</a:t>
            </a:r>
            <a:r>
              <a:rPr lang="en-US" altLang="zh-TW" dirty="0">
                <a:solidFill>
                  <a:srgbClr val="002060"/>
                </a:solidFill>
                <a:latin typeface="標楷體" panose="03000509000000000000" pitchFamily="65" charset="-120"/>
                <a:ea typeface="標楷體" panose="03000509000000000000" pitchFamily="65" charset="-120"/>
              </a:rPr>
              <a:t>?</a:t>
            </a:r>
            <a:endParaRPr lang="zh-TW" altLang="en-US" dirty="0">
              <a:solidFill>
                <a:srgbClr val="002060"/>
              </a:solidFill>
              <a:latin typeface="標楷體" panose="03000509000000000000" pitchFamily="65" charset="-120"/>
              <a:ea typeface="標楷體" panose="03000509000000000000" pitchFamily="65" charset="-120"/>
            </a:endParaRPr>
          </a:p>
        </p:txBody>
      </p:sp>
    </p:spTree>
  </p:cSld>
  <p:clrMapOvr>
    <a:overrideClrMapping bg1="lt1" tx1="dk1" bg2="lt2" tx2="dk2" accent1="accent1" accent2="accent2" accent3="accent3" accent4="accent4" accent5="accent5" accent6="accent6" hlink="hlink" folHlink="folHlink"/>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534D63-3CC0-4506-8635-B5A605DD117A}"/>
              </a:ext>
            </a:extLst>
          </p:cNvPr>
          <p:cNvSpPr>
            <a:spLocks noGrp="1"/>
          </p:cNvSpPr>
          <p:nvPr>
            <p:ph type="title"/>
          </p:nvPr>
        </p:nvSpPr>
        <p:spPr>
          <a:xfrm>
            <a:off x="1547664" y="1700808"/>
            <a:ext cx="5832648" cy="1512168"/>
          </a:xfrm>
        </p:spPr>
        <p:txBody>
          <a:bodyPr/>
          <a:lstStyle/>
          <a:p>
            <a:r>
              <a:rPr lang="zh-TW" altLang="en-US" sz="3600" dirty="0" smtClean="0">
                <a:solidFill>
                  <a:srgbClr val="7030A0"/>
                </a:solidFill>
                <a:latin typeface="標楷體" panose="03000509000000000000" pitchFamily="65" charset="-120"/>
                <a:ea typeface="標楷體" panose="03000509000000000000" pitchFamily="65" charset="-120"/>
              </a:rPr>
              <a:t>附件資料</a:t>
            </a:r>
            <a:endParaRPr lang="zh-TW" altLang="en-US" sz="3600" dirty="0">
              <a:solidFill>
                <a:srgbClr val="7030A0"/>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4F678724-A959-4182-97BA-830E82BD7535}"/>
              </a:ext>
            </a:extLst>
          </p:cNvPr>
          <p:cNvSpPr>
            <a:spLocks noGrp="1"/>
          </p:cNvSpPr>
          <p:nvPr>
            <p:ph idx="1"/>
          </p:nvPr>
        </p:nvSpPr>
        <p:spPr>
          <a:xfrm>
            <a:off x="1547664" y="3356992"/>
            <a:ext cx="6408712" cy="1875657"/>
          </a:xfrm>
        </p:spPr>
        <p:txBody>
          <a:bodyPr/>
          <a:lstStyle/>
          <a:p>
            <a:pPr marL="0" indent="0" algn="ctr">
              <a:buNone/>
            </a:pPr>
            <a:r>
              <a:rPr lang="zh-TW" altLang="en-US" sz="3600" dirty="0" smtClean="0">
                <a:solidFill>
                  <a:srgbClr val="002060"/>
                </a:solidFill>
                <a:latin typeface="標楷體" panose="03000509000000000000" pitchFamily="65" charset="-120"/>
                <a:ea typeface="標楷體" panose="03000509000000000000" pitchFamily="65" charset="-120"/>
              </a:rPr>
              <a:t>從全球</a:t>
            </a:r>
            <a:r>
              <a:rPr lang="zh-TW" altLang="en-US" sz="3600" dirty="0">
                <a:solidFill>
                  <a:srgbClr val="002060"/>
                </a:solidFill>
                <a:latin typeface="標楷體" panose="03000509000000000000" pitchFamily="65" charset="-120"/>
                <a:ea typeface="標楷體" panose="03000509000000000000" pitchFamily="65" charset="-120"/>
              </a:rPr>
              <a:t>的兒童</a:t>
            </a:r>
            <a:r>
              <a:rPr lang="zh-TW" altLang="en-US" sz="3600" dirty="0" smtClean="0">
                <a:solidFill>
                  <a:srgbClr val="002060"/>
                </a:solidFill>
                <a:latin typeface="標楷體" panose="03000509000000000000" pitchFamily="65" charset="-120"/>
                <a:ea typeface="標楷體" panose="03000509000000000000" pitchFamily="65" charset="-120"/>
              </a:rPr>
              <a:t>問題理解</a:t>
            </a:r>
            <a:r>
              <a:rPr lang="en-US" altLang="zh-TW" sz="3600" dirty="0" smtClean="0">
                <a:solidFill>
                  <a:srgbClr val="002060"/>
                </a:solidFill>
                <a:latin typeface="標楷體" panose="03000509000000000000" pitchFamily="65" charset="-120"/>
                <a:ea typeface="標楷體" panose="03000509000000000000" pitchFamily="65" charset="-120"/>
              </a:rPr>
              <a:t>CRC</a:t>
            </a:r>
            <a:endParaRPr lang="en-US" altLang="zh-TW" sz="3600" dirty="0">
              <a:solidFill>
                <a:srgbClr val="002060"/>
              </a:solidFill>
              <a:latin typeface="標楷體" panose="03000509000000000000" pitchFamily="65" charset="-120"/>
              <a:ea typeface="標楷體" panose="03000509000000000000" pitchFamily="65" charset="-120"/>
            </a:endParaRPr>
          </a:p>
          <a:p>
            <a:pPr marL="0" indent="0" algn="ctr">
              <a:buNone/>
            </a:pPr>
            <a:r>
              <a:rPr lang="en-US" altLang="zh-TW" sz="3600" dirty="0" smtClean="0">
                <a:solidFill>
                  <a:srgbClr val="002060"/>
                </a:solidFill>
                <a:latin typeface="標楷體" panose="03000509000000000000" pitchFamily="65" charset="-120"/>
                <a:ea typeface="標楷體" panose="03000509000000000000" pitchFamily="65" charset="-120"/>
              </a:rPr>
              <a:t>--</a:t>
            </a:r>
            <a:r>
              <a:rPr lang="zh-TW" altLang="en-US" sz="3600" dirty="0">
                <a:solidFill>
                  <a:srgbClr val="002060"/>
                </a:solidFill>
                <a:latin typeface="標楷體" panose="03000509000000000000" pitchFamily="65" charset="-120"/>
                <a:ea typeface="標楷體" panose="03000509000000000000" pitchFamily="65" charset="-120"/>
              </a:rPr>
              <a:t>兒童權利公約關注的</a:t>
            </a:r>
            <a:r>
              <a:rPr lang="zh-TW" altLang="en-US" sz="3600" dirty="0" smtClean="0">
                <a:solidFill>
                  <a:srgbClr val="002060"/>
                </a:solidFill>
                <a:latin typeface="標楷體" panose="03000509000000000000" pitchFamily="65" charset="-120"/>
                <a:ea typeface="標楷體" panose="03000509000000000000" pitchFamily="65" charset="-120"/>
              </a:rPr>
              <a:t>焦點</a:t>
            </a:r>
            <a:r>
              <a:rPr lang="en-US" altLang="zh-TW" sz="3600" dirty="0" smtClean="0">
                <a:solidFill>
                  <a:srgbClr val="002060"/>
                </a:solidFill>
                <a:latin typeface="標楷體" panose="03000509000000000000" pitchFamily="65" charset="-120"/>
                <a:ea typeface="標楷體" panose="03000509000000000000" pitchFamily="65" charset="-120"/>
              </a:rPr>
              <a:t>--</a:t>
            </a:r>
            <a:endParaRPr lang="en-US" altLang="zh-TW" sz="3600" dirty="0">
              <a:solidFill>
                <a:srgbClr val="002060"/>
              </a:solidFill>
              <a:latin typeface="標楷體" panose="03000509000000000000" pitchFamily="65" charset="-120"/>
              <a:ea typeface="標楷體" panose="03000509000000000000" pitchFamily="65" charset="-120"/>
            </a:endParaRPr>
          </a:p>
          <a:p>
            <a:pPr marL="0" indent="0">
              <a:buNone/>
            </a:pPr>
            <a:endParaRPr lang="zh-TW" altLang="en-US" dirty="0">
              <a:solidFill>
                <a:srgbClr val="002060"/>
              </a:solidFill>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14959144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標題 1">
            <a:extLst>
              <a:ext uri="{FF2B5EF4-FFF2-40B4-BE49-F238E27FC236}">
                <a16:creationId xmlns:a16="http://schemas.microsoft.com/office/drawing/2014/main" id="{EAA2510F-AFD2-4CE1-9909-58B613914B90}"/>
              </a:ext>
            </a:extLst>
          </p:cNvPr>
          <p:cNvSpPr>
            <a:spLocks noGrp="1"/>
          </p:cNvSpPr>
          <p:nvPr>
            <p:ph type="title"/>
          </p:nvPr>
        </p:nvSpPr>
        <p:spPr>
          <a:xfrm>
            <a:off x="457200" y="413792"/>
            <a:ext cx="8229600" cy="1143000"/>
          </a:xfrm>
        </p:spPr>
        <p:txBody>
          <a:bodyPr/>
          <a:lstStyle/>
          <a:p>
            <a:r>
              <a:rPr lang="zh-TW" altLang="en-US" sz="4000" dirty="0">
                <a:solidFill>
                  <a:srgbClr val="7030A0"/>
                </a:solidFill>
                <a:latin typeface="標楷體" panose="03000509000000000000" pitchFamily="65" charset="-120"/>
                <a:ea typeface="標楷體" panose="03000509000000000000" pitchFamily="65" charset="-120"/>
              </a:rPr>
              <a:t>童工知多少</a:t>
            </a:r>
            <a:r>
              <a:rPr lang="en-US" altLang="zh-TW" sz="4000" dirty="0">
                <a:solidFill>
                  <a:srgbClr val="7030A0"/>
                </a:solidFill>
                <a:latin typeface="標楷體" panose="03000509000000000000" pitchFamily="65" charset="-120"/>
                <a:ea typeface="標楷體" panose="03000509000000000000" pitchFamily="65" charset="-120"/>
              </a:rPr>
              <a:t>?</a:t>
            </a:r>
            <a:endParaRPr lang="zh-TW" altLang="en-US" sz="4000" dirty="0">
              <a:solidFill>
                <a:srgbClr val="7030A0"/>
              </a:solidFill>
              <a:latin typeface="標楷體" panose="03000509000000000000" pitchFamily="65" charset="-120"/>
              <a:ea typeface="標楷體" panose="03000509000000000000" pitchFamily="65" charset="-120"/>
            </a:endParaRPr>
          </a:p>
        </p:txBody>
      </p:sp>
      <p:graphicFrame>
        <p:nvGraphicFramePr>
          <p:cNvPr id="11" name="資料庫圖表 10">
            <a:extLst>
              <a:ext uri="{FF2B5EF4-FFF2-40B4-BE49-F238E27FC236}">
                <a16:creationId xmlns:a16="http://schemas.microsoft.com/office/drawing/2014/main" id="{4DE75E30-1673-4C37-91BA-17F533423B10}"/>
              </a:ext>
            </a:extLst>
          </p:cNvPr>
          <p:cNvGraphicFramePr/>
          <p:nvPr>
            <p:extLst>
              <p:ext uri="{D42A27DB-BD31-4B8C-83A1-F6EECF244321}">
                <p14:modId xmlns:p14="http://schemas.microsoft.com/office/powerpoint/2010/main" val="29606653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圖片 1">
            <a:extLst>
              <a:ext uri="{FF2B5EF4-FFF2-40B4-BE49-F238E27FC236}">
                <a16:creationId xmlns:a16="http://schemas.microsoft.com/office/drawing/2014/main" id="{93F04FA6-A20C-4AD9-B669-166DE418CAB5}"/>
              </a:ext>
            </a:extLst>
          </p:cNvPr>
          <p:cNvPicPr>
            <a:picLocks noChangeAspect="1"/>
          </p:cNvPicPr>
          <p:nvPr/>
        </p:nvPicPr>
        <p:blipFill>
          <a:blip r:embed="rId7"/>
          <a:stretch>
            <a:fillRect/>
          </a:stretch>
        </p:blipFill>
        <p:spPr>
          <a:xfrm>
            <a:off x="1115616" y="4306741"/>
            <a:ext cx="3932261" cy="1902117"/>
          </a:xfrm>
          <a:prstGeom prst="rect">
            <a:avLst/>
          </a:prstGeo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7FF9421-4483-4E87-9BAE-1AA3252BFCB6}"/>
              </a:ext>
            </a:extLst>
          </p:cNvPr>
          <p:cNvSpPr>
            <a:spLocks noGrp="1"/>
          </p:cNvSpPr>
          <p:nvPr>
            <p:ph type="title"/>
          </p:nvPr>
        </p:nvSpPr>
        <p:spPr/>
        <p:txBody>
          <a:bodyPr/>
          <a:lstStyle/>
          <a:p>
            <a:r>
              <a:rPr lang="zh-TW" altLang="en-US" sz="3600" dirty="0">
                <a:solidFill>
                  <a:srgbClr val="7030A0"/>
                </a:solidFill>
                <a:latin typeface="標楷體" panose="03000509000000000000" pitchFamily="65" charset="-120"/>
                <a:ea typeface="標楷體" panose="03000509000000000000" pitchFamily="65" charset="-120"/>
              </a:rPr>
              <a:t>台灣童工議題</a:t>
            </a:r>
          </a:p>
        </p:txBody>
      </p:sp>
      <p:sp>
        <p:nvSpPr>
          <p:cNvPr id="3" name="內容版面配置區 2">
            <a:extLst>
              <a:ext uri="{FF2B5EF4-FFF2-40B4-BE49-F238E27FC236}">
                <a16:creationId xmlns:a16="http://schemas.microsoft.com/office/drawing/2014/main" id="{09F52B85-7F96-4A1A-9D4F-7F01FC2CFF7A}"/>
              </a:ext>
            </a:extLst>
          </p:cNvPr>
          <p:cNvSpPr>
            <a:spLocks noGrp="1"/>
          </p:cNvSpPr>
          <p:nvPr>
            <p:ph idx="1"/>
          </p:nvPr>
        </p:nvSpPr>
        <p:spPr/>
        <p:txBody>
          <a:bodyPr/>
          <a:lstStyle/>
          <a:p>
            <a:r>
              <a:rPr lang="zh-TW" altLang="en-US" sz="2000" dirty="0">
                <a:latin typeface="標楷體" panose="03000509000000000000" pitchFamily="65" charset="-120"/>
                <a:ea typeface="標楷體" panose="03000509000000000000" pitchFamily="65" charset="-120"/>
              </a:rPr>
              <a:t>根據</a:t>
            </a:r>
            <a:r>
              <a:rPr lang="zh-TW" altLang="en-US" sz="2000" dirty="0">
                <a:latin typeface="標楷體" panose="03000509000000000000" pitchFamily="65" charset="-120"/>
                <a:ea typeface="標楷體" panose="03000509000000000000" pitchFamily="65" charset="-120"/>
                <a:hlinkClick r:id="rId2"/>
              </a:rPr>
              <a:t>行政院主計總處的調查</a:t>
            </a:r>
            <a:r>
              <a:rPr lang="zh-TW" altLang="en-US" sz="2000" dirty="0">
                <a:latin typeface="標楷體" panose="03000509000000000000" pitchFamily="65" charset="-120"/>
                <a:ea typeface="標楷體" panose="03000509000000000000" pitchFamily="65" charset="-120"/>
              </a:rPr>
              <a:t>，台灣</a:t>
            </a:r>
            <a:r>
              <a:rPr lang="en-US" altLang="zh-TW" sz="2000" dirty="0">
                <a:latin typeface="標楷體" panose="03000509000000000000" pitchFamily="65" charset="-120"/>
                <a:ea typeface="標楷體" panose="03000509000000000000" pitchFamily="65" charset="-120"/>
              </a:rPr>
              <a:t>16-24</a:t>
            </a:r>
            <a:r>
              <a:rPr lang="zh-TW" altLang="en-US" sz="2000" dirty="0">
                <a:latin typeface="標楷體" panose="03000509000000000000" pitchFamily="65" charset="-120"/>
                <a:ea typeface="標楷體" panose="03000509000000000000" pitchFamily="65" charset="-120"/>
              </a:rPr>
              <a:t>歲的勞動人口，共有</a:t>
            </a:r>
            <a:r>
              <a:rPr lang="en-US" altLang="zh-TW" sz="2000" dirty="0">
                <a:latin typeface="標楷體" panose="03000509000000000000" pitchFamily="65" charset="-120"/>
                <a:ea typeface="標楷體" panose="03000509000000000000" pitchFamily="65" charset="-120"/>
              </a:rPr>
              <a:t>80</a:t>
            </a:r>
            <a:r>
              <a:rPr lang="zh-TW" altLang="en-US" sz="2000" dirty="0">
                <a:latin typeface="標楷體" panose="03000509000000000000" pitchFamily="65" charset="-120"/>
                <a:ea typeface="標楷體" panose="03000509000000000000" pitchFamily="65" charset="-120"/>
              </a:rPr>
              <a:t>萬人；其中</a:t>
            </a:r>
            <a:r>
              <a:rPr lang="en-US" altLang="zh-TW" sz="2000" dirty="0">
                <a:latin typeface="標楷體" panose="03000509000000000000" pitchFamily="65" charset="-120"/>
                <a:ea typeface="標楷體" panose="03000509000000000000" pitchFamily="65" charset="-120"/>
              </a:rPr>
              <a:t>19</a:t>
            </a:r>
            <a:r>
              <a:rPr lang="zh-TW" altLang="en-US" sz="2000" dirty="0">
                <a:latin typeface="標楷體" panose="03000509000000000000" pitchFamily="65" charset="-120"/>
                <a:ea typeface="標楷體" panose="03000509000000000000" pitchFamily="65" charset="-120"/>
              </a:rPr>
              <a:t>歲以下勞工有</a:t>
            </a:r>
            <a:r>
              <a:rPr lang="en-US" altLang="zh-TW" sz="2000" dirty="0">
                <a:latin typeface="標楷體" panose="03000509000000000000" pitchFamily="65" charset="-120"/>
                <a:ea typeface="標楷體" panose="03000509000000000000" pitchFamily="65" charset="-120"/>
              </a:rPr>
              <a:t>11</a:t>
            </a:r>
            <a:r>
              <a:rPr lang="zh-TW" altLang="en-US" sz="2000" dirty="0">
                <a:latin typeface="標楷體" panose="03000509000000000000" pitchFamily="65" charset="-120"/>
                <a:ea typeface="標楷體" panose="03000509000000000000" pitchFamily="65" charset="-120"/>
              </a:rPr>
              <a:t>萬</a:t>
            </a:r>
            <a:r>
              <a:rPr lang="en-US" altLang="zh-TW" sz="2000" dirty="0">
                <a:latin typeface="標楷體" panose="03000509000000000000" pitchFamily="65" charset="-120"/>
                <a:ea typeface="標楷體" panose="03000509000000000000" pitchFamily="65" charset="-120"/>
              </a:rPr>
              <a:t>5</a:t>
            </a:r>
            <a:r>
              <a:rPr lang="zh-TW" altLang="en-US" sz="2000" dirty="0">
                <a:latin typeface="標楷體" panose="03000509000000000000" pitchFamily="65" charset="-120"/>
                <a:ea typeface="標楷體" panose="03000509000000000000" pitchFamily="65" charset="-120"/>
              </a:rPr>
              <a:t>千人，</a:t>
            </a:r>
            <a:r>
              <a:rPr lang="en-US" altLang="zh-TW" sz="2000" dirty="0">
                <a:latin typeface="標楷體" panose="03000509000000000000" pitchFamily="65" charset="-120"/>
                <a:ea typeface="標楷體" panose="03000509000000000000" pitchFamily="65" charset="-120"/>
              </a:rPr>
              <a:t>6</a:t>
            </a:r>
            <a:r>
              <a:rPr lang="zh-TW" altLang="en-US" sz="2000" dirty="0">
                <a:latin typeface="標楷體" panose="03000509000000000000" pitchFamily="65" charset="-120"/>
                <a:ea typeface="標楷體" panose="03000509000000000000" pitchFamily="65" charset="-120"/>
              </a:rPr>
              <a:t>成是在非典型的工作場所；且多數集中在餐飲業與服務業，以及各式製造業與加工廠，有超過一半以上的青少年每周工作時數多於</a:t>
            </a:r>
            <a:r>
              <a:rPr lang="en-US" altLang="zh-TW" sz="2000" dirty="0">
                <a:latin typeface="標楷體" panose="03000509000000000000" pitchFamily="65" charset="-120"/>
                <a:ea typeface="標楷體" panose="03000509000000000000" pitchFamily="65" charset="-120"/>
              </a:rPr>
              <a:t>40</a:t>
            </a:r>
            <a:r>
              <a:rPr lang="zh-TW" altLang="en-US" sz="2000" dirty="0">
                <a:latin typeface="標楷體" panose="03000509000000000000" pitchFamily="65" charset="-120"/>
                <a:ea typeface="標楷體" panose="03000509000000000000" pitchFamily="65" charset="-120"/>
              </a:rPr>
              <a:t>小時，跟一般成人勞工無異。</a:t>
            </a:r>
            <a:endParaRPr lang="en-US" altLang="zh-TW" sz="2000" dirty="0">
              <a:latin typeface="標楷體" panose="03000509000000000000" pitchFamily="65" charset="-120"/>
              <a:ea typeface="標楷體" panose="03000509000000000000" pitchFamily="65" charset="-120"/>
            </a:endParaRPr>
          </a:p>
          <a:p>
            <a:pPr marL="0" indent="0">
              <a:buNone/>
            </a:pPr>
            <a:endParaRPr lang="zh-TW" altLang="en-US" sz="2000" dirty="0"/>
          </a:p>
          <a:p>
            <a:r>
              <a:rPr lang="zh-TW" altLang="en-US" sz="2000" dirty="0">
                <a:latin typeface="標楷體" panose="03000509000000000000" pitchFamily="65" charset="-120"/>
                <a:ea typeface="標楷體" panose="03000509000000000000" pitchFamily="65" charset="-120"/>
              </a:rPr>
              <a:t>在</a:t>
            </a:r>
            <a:r>
              <a:rPr lang="en-US" altLang="zh-TW" sz="2000" dirty="0">
                <a:latin typeface="標楷體" panose="03000509000000000000" pitchFamily="65" charset="-120"/>
                <a:ea typeface="標楷體" panose="03000509000000000000" pitchFamily="65" charset="-120"/>
              </a:rPr>
              <a:t>2017</a:t>
            </a:r>
            <a:r>
              <a:rPr lang="zh-TW" altLang="en-US" sz="2000" dirty="0">
                <a:latin typeface="標楷體" panose="03000509000000000000" pitchFamily="65" charset="-120"/>
                <a:ea typeface="標楷體" panose="03000509000000000000" pitchFamily="65" charset="-120"/>
              </a:rPr>
              <a:t>年初，台少盟即在兩公約的國際審查會議提出</a:t>
            </a:r>
            <a:r>
              <a:rPr lang="en-US" altLang="zh-TW" sz="2000" dirty="0">
                <a:latin typeface="標楷體" panose="03000509000000000000" pitchFamily="65" charset="-120"/>
                <a:ea typeface="標楷體" panose="03000509000000000000" pitchFamily="65" charset="-120"/>
              </a:rPr>
              <a:t>16-18</a:t>
            </a:r>
            <a:r>
              <a:rPr lang="zh-TW" altLang="en-US" sz="2000" dirty="0">
                <a:latin typeface="標楷體" panose="03000509000000000000" pitchFamily="65" charset="-120"/>
                <a:ea typeface="標楷體" panose="03000509000000000000" pitchFamily="65" charset="-120"/>
              </a:rPr>
              <a:t>歲青少年打工權益遭受侵害、職業安全事故與深夜勞動等問題。遺憾的是當時勞動部回應「未滿</a:t>
            </a:r>
            <a:r>
              <a:rPr lang="en-US" altLang="zh-TW" sz="2000" dirty="0">
                <a:latin typeface="標楷體" panose="03000509000000000000" pitchFamily="65" charset="-120"/>
                <a:ea typeface="標楷體" panose="03000509000000000000" pitchFamily="65" charset="-120"/>
              </a:rPr>
              <a:t>18</a:t>
            </a:r>
            <a:r>
              <a:rPr lang="zh-TW" altLang="en-US" sz="2000" dirty="0">
                <a:latin typeface="標楷體" panose="03000509000000000000" pitchFamily="65" charset="-120"/>
                <a:ea typeface="標楷體" panose="03000509000000000000" pitchFamily="65" charset="-120"/>
              </a:rPr>
              <a:t>歲的兒少從事勞動的人數很少，且現行制度完備」，完全忽略我國法制未落實年滿</a:t>
            </a:r>
            <a:r>
              <a:rPr lang="en-US" altLang="zh-TW" sz="2000" dirty="0">
                <a:latin typeface="標楷體" panose="03000509000000000000" pitchFamily="65" charset="-120"/>
                <a:ea typeface="標楷體" panose="03000509000000000000" pitchFamily="65" charset="-120"/>
              </a:rPr>
              <a:t>16</a:t>
            </a:r>
            <a:r>
              <a:rPr lang="zh-TW" altLang="en-US" sz="2000" dirty="0">
                <a:latin typeface="標楷體" panose="03000509000000000000" pitchFamily="65" charset="-120"/>
                <a:ea typeface="標楷體" panose="03000509000000000000" pitchFamily="65" charset="-120"/>
              </a:rPr>
              <a:t>歲至未滿</a:t>
            </a:r>
            <a:r>
              <a:rPr lang="en-US" altLang="zh-TW" sz="2000" dirty="0">
                <a:latin typeface="標楷體" panose="03000509000000000000" pitchFamily="65" charset="-120"/>
                <a:ea typeface="標楷體" panose="03000509000000000000" pitchFamily="65" charset="-120"/>
              </a:rPr>
              <a:t>18</a:t>
            </a:r>
            <a:r>
              <a:rPr lang="zh-TW" altLang="en-US" sz="2000" dirty="0">
                <a:latin typeface="標楷體" panose="03000509000000000000" pitchFamily="65" charset="-120"/>
                <a:ea typeface="標楷體" panose="03000509000000000000" pitchFamily="65" charset="-120"/>
              </a:rPr>
              <a:t>歲的青少年勞工應有的保護措施，以及有十萬青少年在職場工作的事實。</a:t>
            </a:r>
          </a:p>
          <a:p>
            <a:endParaRPr lang="zh-TW" altLang="en-US" sz="1200" dirty="0"/>
          </a:p>
        </p:txBody>
      </p:sp>
    </p:spTree>
    <p:extLst>
      <p:ext uri="{BB962C8B-B14F-4D97-AF65-F5344CB8AC3E}">
        <p14:creationId xmlns:p14="http://schemas.microsoft.com/office/powerpoint/2010/main" val="24679736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標題 1">
            <a:extLst>
              <a:ext uri="{FF2B5EF4-FFF2-40B4-BE49-F238E27FC236}">
                <a16:creationId xmlns:a16="http://schemas.microsoft.com/office/drawing/2014/main" id="{C14420FB-A3D4-4A9D-B63A-31CE821BF007}"/>
              </a:ext>
            </a:extLst>
          </p:cNvPr>
          <p:cNvSpPr>
            <a:spLocks noGrp="1"/>
          </p:cNvSpPr>
          <p:nvPr>
            <p:ph type="title"/>
          </p:nvPr>
        </p:nvSpPr>
        <p:spPr>
          <a:xfrm>
            <a:off x="468313" y="413792"/>
            <a:ext cx="8229600" cy="1143000"/>
          </a:xfrm>
        </p:spPr>
        <p:txBody>
          <a:bodyPr/>
          <a:lstStyle/>
          <a:p>
            <a:r>
              <a:rPr lang="en-US" altLang="zh-TW" b="1" dirty="0"/>
              <a:t/>
            </a:r>
            <a:br>
              <a:rPr lang="en-US" altLang="zh-TW" b="1" dirty="0"/>
            </a:br>
            <a:r>
              <a:rPr lang="en-US" altLang="zh-TW" b="1" dirty="0"/>
              <a:t/>
            </a:r>
            <a:br>
              <a:rPr lang="en-US" altLang="zh-TW" b="1" dirty="0"/>
            </a:br>
            <a:r>
              <a:rPr lang="zh-TW" altLang="en-US" sz="3600" dirty="0">
                <a:solidFill>
                  <a:schemeClr val="accent1"/>
                </a:solidFill>
                <a:latin typeface="標楷體" panose="03000509000000000000" pitchFamily="65" charset="-120"/>
                <a:ea typeface="標楷體" panose="03000509000000000000" pitchFamily="65" charset="-120"/>
              </a:rPr>
              <a:t>國際勞工組織公約 </a:t>
            </a:r>
            <a:r>
              <a:rPr lang="zh-TW" altLang="en-US" sz="4000" b="1" dirty="0">
                <a:solidFill>
                  <a:schemeClr val="accent1"/>
                </a:solidFill>
                <a:latin typeface="標楷體" panose="03000509000000000000" pitchFamily="65" charset="-120"/>
                <a:ea typeface="標楷體" panose="03000509000000000000" pitchFamily="65" charset="-120"/>
              </a:rPr>
              <a:t/>
            </a:r>
            <a:br>
              <a:rPr lang="zh-TW" altLang="en-US" sz="4000" b="1" dirty="0">
                <a:solidFill>
                  <a:schemeClr val="accent1"/>
                </a:solidFill>
                <a:latin typeface="標楷體" panose="03000509000000000000" pitchFamily="65" charset="-120"/>
                <a:ea typeface="標楷體" panose="03000509000000000000" pitchFamily="65" charset="-120"/>
              </a:rPr>
            </a:br>
            <a:r>
              <a:rPr lang="zh-TW" altLang="en-US" sz="4000" b="1" dirty="0">
                <a:solidFill>
                  <a:schemeClr val="accent1"/>
                </a:solidFill>
                <a:latin typeface="標楷體" panose="03000509000000000000" pitchFamily="65" charset="-120"/>
                <a:ea typeface="標楷體" panose="03000509000000000000" pitchFamily="65" charset="-120"/>
              </a:rPr>
              <a:t/>
            </a:r>
            <a:br>
              <a:rPr lang="zh-TW" altLang="en-US" sz="4000" b="1" dirty="0">
                <a:solidFill>
                  <a:schemeClr val="accent1"/>
                </a:solidFill>
                <a:latin typeface="標楷體" panose="03000509000000000000" pitchFamily="65" charset="-120"/>
                <a:ea typeface="標楷體" panose="03000509000000000000" pitchFamily="65" charset="-120"/>
              </a:rPr>
            </a:br>
            <a:endParaRPr lang="zh-TW" altLang="en-US" sz="4000" dirty="0">
              <a:solidFill>
                <a:schemeClr val="accent1"/>
              </a:solidFill>
              <a:latin typeface="標楷體" panose="03000509000000000000" pitchFamily="65" charset="-120"/>
              <a:ea typeface="標楷體" panose="03000509000000000000" pitchFamily="65" charset="-120"/>
            </a:endParaRPr>
          </a:p>
        </p:txBody>
      </p:sp>
      <p:graphicFrame>
        <p:nvGraphicFramePr>
          <p:cNvPr id="5" name="內容版面配置區 4">
            <a:extLst>
              <a:ext uri="{FF2B5EF4-FFF2-40B4-BE49-F238E27FC236}">
                <a16:creationId xmlns:a16="http://schemas.microsoft.com/office/drawing/2014/main" id="{0FA277B3-70A1-4B20-B5FA-FD15B437A3EF}"/>
              </a:ext>
            </a:extLst>
          </p:cNvPr>
          <p:cNvGraphicFramePr>
            <a:graphicFrameLocks noGrp="1"/>
          </p:cNvGraphicFramePr>
          <p:nvPr>
            <p:ph idx="1"/>
            <p:extLst>
              <p:ext uri="{D42A27DB-BD31-4B8C-83A1-F6EECF244321}">
                <p14:modId xmlns:p14="http://schemas.microsoft.com/office/powerpoint/2010/main" val="1223573452"/>
              </p:ext>
            </p:extLst>
          </p:nvPr>
        </p:nvGraphicFramePr>
        <p:xfrm>
          <a:off x="251520" y="1628800"/>
          <a:ext cx="8640960" cy="44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頁尾版面配置區 3">
            <a:extLst>
              <a:ext uri="{FF2B5EF4-FFF2-40B4-BE49-F238E27FC236}">
                <a16:creationId xmlns:a16="http://schemas.microsoft.com/office/drawing/2014/main" id="{3F839E5F-7FE2-4599-A66C-A6BC492F53D1}"/>
              </a:ext>
            </a:extLst>
          </p:cNvPr>
          <p:cNvSpPr>
            <a:spLocks noGrp="1"/>
          </p:cNvSpPr>
          <p:nvPr>
            <p:ph type="ftr" sz="quarter" idx="11"/>
          </p:nvPr>
        </p:nvSpPr>
        <p:spPr/>
        <p:txBody>
          <a:bodyPr/>
          <a:lstStyle/>
          <a:p>
            <a:pPr>
              <a:defRPr/>
            </a:pPr>
            <a:endParaRPr lang="zh-TW" alt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97B5EC1-A8C5-49FB-B43A-05F5803C3789}"/>
              </a:ext>
            </a:extLst>
          </p:cNvPr>
          <p:cNvSpPr>
            <a:spLocks noGrp="1"/>
          </p:cNvSpPr>
          <p:nvPr>
            <p:ph type="title"/>
          </p:nvPr>
        </p:nvSpPr>
        <p:spPr>
          <a:xfrm>
            <a:off x="539552" y="798513"/>
            <a:ext cx="8229600" cy="1143000"/>
          </a:xfrm>
        </p:spPr>
        <p:txBody>
          <a:bodyPr/>
          <a:lstStyle/>
          <a:p>
            <a:r>
              <a:rPr lang="zh-TW" altLang="en-US" sz="4000" dirty="0">
                <a:solidFill>
                  <a:srgbClr val="002060"/>
                </a:solidFill>
                <a:latin typeface="標楷體" panose="03000509000000000000" pitchFamily="65" charset="-120"/>
                <a:ea typeface="標楷體" panose="03000509000000000000" pitchFamily="65" charset="-120"/>
              </a:rPr>
              <a:t>戰爭對兒童的影響</a:t>
            </a:r>
          </a:p>
        </p:txBody>
      </p:sp>
      <p:sp>
        <p:nvSpPr>
          <p:cNvPr id="3" name="內容版面配置區 2">
            <a:extLst>
              <a:ext uri="{FF2B5EF4-FFF2-40B4-BE49-F238E27FC236}">
                <a16:creationId xmlns:a16="http://schemas.microsoft.com/office/drawing/2014/main" id="{4B9675A2-C446-4FBB-933E-BB707DD8643B}"/>
              </a:ext>
            </a:extLst>
          </p:cNvPr>
          <p:cNvSpPr>
            <a:spLocks noGrp="1"/>
          </p:cNvSpPr>
          <p:nvPr>
            <p:ph idx="1"/>
          </p:nvPr>
        </p:nvSpPr>
        <p:spPr/>
        <p:txBody>
          <a:bodyPr/>
          <a:lstStyle/>
          <a:p>
            <a:pPr marL="0" indent="0">
              <a:buNone/>
            </a:pPr>
            <a:endParaRPr lang="en-US" altLang="zh-TW" sz="2400" dirty="0">
              <a:solidFill>
                <a:srgbClr val="002060"/>
              </a:solidFill>
              <a:latin typeface="標楷體" panose="03000509000000000000" pitchFamily="65" charset="-120"/>
              <a:ea typeface="標楷體" panose="03000509000000000000" pitchFamily="65" charset="-120"/>
            </a:endParaRPr>
          </a:p>
          <a:p>
            <a:pPr marL="0" indent="0">
              <a:buNone/>
            </a:pPr>
            <a:endParaRPr lang="en-US" altLang="zh-TW" sz="2400" dirty="0">
              <a:solidFill>
                <a:srgbClr val="002060"/>
              </a:solidFill>
              <a:latin typeface="標楷體" panose="03000509000000000000" pitchFamily="65" charset="-120"/>
              <a:ea typeface="標楷體" panose="03000509000000000000" pitchFamily="65" charset="-120"/>
            </a:endParaRPr>
          </a:p>
          <a:p>
            <a:pPr marL="0" indent="0">
              <a:buNone/>
            </a:pPr>
            <a:endParaRPr lang="en-US" altLang="zh-TW" sz="2400" dirty="0">
              <a:solidFill>
                <a:srgbClr val="002060"/>
              </a:solidFill>
              <a:latin typeface="標楷體" panose="03000509000000000000" pitchFamily="65" charset="-120"/>
              <a:ea typeface="標楷體" panose="03000509000000000000" pitchFamily="65" charset="-120"/>
            </a:endParaRPr>
          </a:p>
          <a:p>
            <a:pPr marL="0" indent="0">
              <a:buNone/>
            </a:pPr>
            <a:r>
              <a:rPr lang="zh-TW" altLang="en-US" sz="2400" dirty="0">
                <a:solidFill>
                  <a:srgbClr val="002060"/>
                </a:solidFill>
                <a:latin typeface="標楷體" panose="03000509000000000000" pitchFamily="65" charset="-120"/>
                <a:ea typeface="標楷體" panose="03000509000000000000" pitchFamily="65" charset="-120"/>
              </a:rPr>
              <a:t>聯合國兒童基金會於</a:t>
            </a:r>
            <a:r>
              <a:rPr lang="en-US" altLang="zh-TW" sz="2400" dirty="0">
                <a:solidFill>
                  <a:srgbClr val="002060"/>
                </a:solidFill>
                <a:latin typeface="標楷體" panose="03000509000000000000" pitchFamily="65" charset="-120"/>
                <a:ea typeface="標楷體" panose="03000509000000000000" pitchFamily="65" charset="-120"/>
              </a:rPr>
              <a:t>2017</a:t>
            </a:r>
            <a:r>
              <a:rPr lang="zh-TW" altLang="en-US" sz="2400" dirty="0">
                <a:solidFill>
                  <a:srgbClr val="002060"/>
                </a:solidFill>
                <a:latin typeface="標楷體" panose="03000509000000000000" pitchFamily="65" charset="-120"/>
                <a:ea typeface="標楷體" panose="03000509000000000000" pitchFamily="65" charset="-120"/>
              </a:rPr>
              <a:t>年</a:t>
            </a:r>
            <a:r>
              <a:rPr lang="en-US" altLang="zh-TW" sz="2400" dirty="0">
                <a:solidFill>
                  <a:srgbClr val="002060"/>
                </a:solidFill>
                <a:latin typeface="標楷體" panose="03000509000000000000" pitchFamily="65" charset="-120"/>
                <a:ea typeface="標楷體" panose="03000509000000000000" pitchFamily="65" charset="-120"/>
              </a:rPr>
              <a:t>12</a:t>
            </a:r>
            <a:r>
              <a:rPr lang="zh-TW" altLang="en-US" sz="2400" dirty="0">
                <a:solidFill>
                  <a:srgbClr val="002060"/>
                </a:solidFill>
                <a:latin typeface="標楷體" panose="03000509000000000000" pitchFamily="65" charset="-120"/>
                <a:ea typeface="標楷體" panose="03000509000000000000" pitchFamily="65" charset="-120"/>
              </a:rPr>
              <a:t>月</a:t>
            </a:r>
            <a:r>
              <a:rPr lang="en-US" altLang="zh-TW" sz="2400" dirty="0">
                <a:solidFill>
                  <a:srgbClr val="002060"/>
                </a:solidFill>
                <a:latin typeface="標楷體" panose="03000509000000000000" pitchFamily="65" charset="-120"/>
                <a:ea typeface="標楷體" panose="03000509000000000000" pitchFamily="65" charset="-120"/>
              </a:rPr>
              <a:t>27</a:t>
            </a:r>
            <a:r>
              <a:rPr lang="zh-TW" altLang="en-US" sz="2400" dirty="0">
                <a:solidFill>
                  <a:srgbClr val="002060"/>
                </a:solidFill>
                <a:latin typeface="標楷體" panose="03000509000000000000" pitchFamily="65" charset="-120"/>
                <a:ea typeface="標楷體" panose="03000509000000000000" pitchFamily="65" charset="-120"/>
              </a:rPr>
              <a:t>日聲明指出</a:t>
            </a:r>
            <a:r>
              <a:rPr lang="en-US" altLang="zh-TW" sz="2400" dirty="0">
                <a:solidFill>
                  <a:srgbClr val="002060"/>
                </a:solidFill>
                <a:latin typeface="標楷體" panose="03000509000000000000" pitchFamily="65" charset="-120"/>
                <a:ea typeface="標楷體" panose="03000509000000000000" pitchFamily="65" charset="-120"/>
              </a:rPr>
              <a:t>,</a:t>
            </a:r>
            <a:r>
              <a:rPr lang="zh-TW" altLang="en-US" sz="2400" dirty="0">
                <a:solidFill>
                  <a:srgbClr val="002060"/>
                </a:solidFill>
                <a:latin typeface="標楷體" panose="03000509000000000000" pitchFamily="65" charset="-120"/>
                <a:ea typeface="標楷體" panose="03000509000000000000" pitchFamily="65" charset="-120"/>
              </a:rPr>
              <a:t>在緬甸</a:t>
            </a:r>
            <a:r>
              <a:rPr lang="en-US" altLang="zh-TW" sz="2400" dirty="0">
                <a:solidFill>
                  <a:srgbClr val="002060"/>
                </a:solidFill>
                <a:latin typeface="標楷體" panose="03000509000000000000" pitchFamily="65" charset="-120"/>
                <a:ea typeface="標楷體" panose="03000509000000000000" pitchFamily="65" charset="-120"/>
              </a:rPr>
              <a:t>,</a:t>
            </a:r>
            <a:r>
              <a:rPr lang="zh-TW" altLang="en-US" sz="2400" dirty="0">
                <a:solidFill>
                  <a:srgbClr val="002060"/>
                </a:solidFill>
                <a:latin typeface="標楷體" panose="03000509000000000000" pitchFamily="65" charset="-120"/>
                <a:ea typeface="標楷體" panose="03000509000000000000" pitchFamily="65" charset="-120"/>
              </a:rPr>
              <a:t>葉門</a:t>
            </a:r>
            <a:r>
              <a:rPr lang="en-US" altLang="zh-TW" sz="2400" dirty="0">
                <a:solidFill>
                  <a:srgbClr val="002060"/>
                </a:solidFill>
                <a:latin typeface="標楷體" panose="03000509000000000000" pitchFamily="65" charset="-120"/>
                <a:ea typeface="標楷體" panose="03000509000000000000" pitchFamily="65" charset="-120"/>
              </a:rPr>
              <a:t>,</a:t>
            </a:r>
            <a:r>
              <a:rPr lang="zh-TW" altLang="en-US" sz="2400" dirty="0">
                <a:solidFill>
                  <a:srgbClr val="002060"/>
                </a:solidFill>
                <a:latin typeface="標楷體" panose="03000509000000000000" pitchFamily="65" charset="-120"/>
                <a:ea typeface="標楷體" panose="03000509000000000000" pitchFamily="65" charset="-120"/>
              </a:rPr>
              <a:t>伊拉克</a:t>
            </a:r>
            <a:r>
              <a:rPr lang="en-US" altLang="zh-TW" sz="2400" dirty="0">
                <a:solidFill>
                  <a:srgbClr val="002060"/>
                </a:solidFill>
                <a:latin typeface="標楷體" panose="03000509000000000000" pitchFamily="65" charset="-120"/>
                <a:ea typeface="標楷體" panose="03000509000000000000" pitchFamily="65" charset="-120"/>
              </a:rPr>
              <a:t>, </a:t>
            </a:r>
            <a:r>
              <a:rPr lang="zh-TW" altLang="en-US" sz="2400" dirty="0">
                <a:solidFill>
                  <a:srgbClr val="002060"/>
                </a:solidFill>
                <a:latin typeface="標楷體" panose="03000509000000000000" pitchFamily="65" charset="-120"/>
                <a:ea typeface="標楷體" panose="03000509000000000000" pitchFamily="65" charset="-120"/>
              </a:rPr>
              <a:t>敘利亞</a:t>
            </a:r>
            <a:r>
              <a:rPr lang="en-US" altLang="zh-TW" sz="2400" dirty="0">
                <a:solidFill>
                  <a:srgbClr val="002060"/>
                </a:solidFill>
                <a:latin typeface="標楷體" panose="03000509000000000000" pitchFamily="65" charset="-120"/>
                <a:ea typeface="標楷體" panose="03000509000000000000" pitchFamily="65" charset="-120"/>
              </a:rPr>
              <a:t>,</a:t>
            </a:r>
            <a:r>
              <a:rPr lang="zh-TW" altLang="en-US" sz="2400" dirty="0">
                <a:solidFill>
                  <a:srgbClr val="002060"/>
                </a:solidFill>
                <a:latin typeface="標楷體" panose="03000509000000000000" pitchFamily="65" charset="-120"/>
                <a:ea typeface="標楷體" panose="03000509000000000000" pitchFamily="65" charset="-120"/>
              </a:rPr>
              <a:t>奈及利亞</a:t>
            </a:r>
            <a:r>
              <a:rPr lang="en-US" altLang="zh-TW" sz="2400" dirty="0">
                <a:solidFill>
                  <a:srgbClr val="002060"/>
                </a:solidFill>
                <a:latin typeface="標楷體" panose="03000509000000000000" pitchFamily="65" charset="-120"/>
                <a:ea typeface="標楷體" panose="03000509000000000000" pitchFamily="65" charset="-120"/>
              </a:rPr>
              <a:t>,</a:t>
            </a:r>
            <a:r>
              <a:rPr lang="zh-TW" altLang="en-US" sz="2400" dirty="0">
                <a:solidFill>
                  <a:srgbClr val="002060"/>
                </a:solidFill>
                <a:latin typeface="標楷體" panose="03000509000000000000" pitchFamily="65" charset="-120"/>
                <a:ea typeface="標楷體" panose="03000509000000000000" pitchFamily="65" charset="-120"/>
              </a:rPr>
              <a:t>南蘇丹等國家</a:t>
            </a:r>
            <a:r>
              <a:rPr lang="en-US" altLang="zh-TW" sz="2400" dirty="0">
                <a:solidFill>
                  <a:srgbClr val="002060"/>
                </a:solidFill>
                <a:latin typeface="標楷體" panose="03000509000000000000" pitchFamily="65" charset="-120"/>
                <a:ea typeface="標楷體" panose="03000509000000000000" pitchFamily="65" charset="-120"/>
              </a:rPr>
              <a:t>,</a:t>
            </a:r>
            <a:r>
              <a:rPr lang="zh-TW" altLang="en-US" sz="2400" dirty="0">
                <a:solidFill>
                  <a:srgbClr val="002060"/>
                </a:solidFill>
                <a:latin typeface="標楷體" panose="03000509000000000000" pitchFamily="65" charset="-120"/>
                <a:ea typeface="標楷體" panose="03000509000000000000" pitchFamily="65" charset="-120"/>
              </a:rPr>
              <a:t>性侵、綁架、奴役、強迫婚姻是武裝分子用來對付兒童的常見手段</a:t>
            </a:r>
            <a:r>
              <a:rPr lang="en-US" altLang="zh-TW" sz="2400" dirty="0">
                <a:solidFill>
                  <a:srgbClr val="002060"/>
                </a:solidFill>
                <a:latin typeface="標楷體" panose="03000509000000000000" pitchFamily="65" charset="-120"/>
                <a:ea typeface="標楷體" panose="03000509000000000000" pitchFamily="65" charset="-120"/>
              </a:rPr>
              <a:t>,</a:t>
            </a:r>
            <a:r>
              <a:rPr lang="zh-TW" altLang="en-US" sz="2400" dirty="0">
                <a:solidFill>
                  <a:srgbClr val="002060"/>
                </a:solidFill>
                <a:latin typeface="標楷體" panose="03000509000000000000" pitchFamily="65" charset="-120"/>
                <a:ea typeface="標楷體" panose="03000509000000000000" pitchFamily="65" charset="-120"/>
              </a:rPr>
              <a:t>越來越多孩子成為人肉盾牌</a:t>
            </a:r>
            <a:r>
              <a:rPr lang="en-US" altLang="zh-TW" sz="2400" dirty="0">
                <a:solidFill>
                  <a:srgbClr val="002060"/>
                </a:solidFill>
                <a:latin typeface="標楷體" panose="03000509000000000000" pitchFamily="65" charset="-120"/>
                <a:ea typeface="標楷體" panose="03000509000000000000" pitchFamily="65" charset="-120"/>
              </a:rPr>
              <a:t>,</a:t>
            </a:r>
            <a:r>
              <a:rPr lang="zh-TW" altLang="en-US" sz="2400" dirty="0">
                <a:solidFill>
                  <a:srgbClr val="002060"/>
                </a:solidFill>
                <a:latin typeface="標楷體" panose="03000509000000000000" pitchFamily="65" charset="-120"/>
                <a:ea typeface="標楷體" panose="03000509000000000000" pitchFamily="65" charset="-120"/>
              </a:rPr>
              <a:t>戰區食物與衛生設備匱乏導致數百萬兒童嚴重營養不量或疾病</a:t>
            </a:r>
            <a:r>
              <a:rPr lang="en-US" altLang="zh-TW" sz="2400" dirty="0">
                <a:solidFill>
                  <a:srgbClr val="002060"/>
                </a:solidFill>
                <a:latin typeface="標楷體" panose="03000509000000000000" pitchFamily="65" charset="-120"/>
                <a:ea typeface="標楷體" panose="03000509000000000000" pitchFamily="65" charset="-120"/>
              </a:rPr>
              <a:t>,</a:t>
            </a:r>
            <a:r>
              <a:rPr lang="zh-TW" altLang="en-US" sz="2400" dirty="0">
                <a:solidFill>
                  <a:srgbClr val="002060"/>
                </a:solidFill>
                <a:latin typeface="標楷體" panose="03000509000000000000" pitchFamily="65" charset="-120"/>
                <a:ea typeface="標楷體" panose="03000509000000000000" pitchFamily="65" charset="-120"/>
              </a:rPr>
              <a:t>並失學 </a:t>
            </a:r>
          </a:p>
          <a:p>
            <a:endParaRPr lang="zh-TW" altLang="en-US" dirty="0"/>
          </a:p>
        </p:txBody>
      </p:sp>
    </p:spTree>
    <p:extLst>
      <p:ext uri="{BB962C8B-B14F-4D97-AF65-F5344CB8AC3E}">
        <p14:creationId xmlns:p14="http://schemas.microsoft.com/office/powerpoint/2010/main" val="9366687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標題 1">
            <a:extLst>
              <a:ext uri="{FF2B5EF4-FFF2-40B4-BE49-F238E27FC236}">
                <a16:creationId xmlns:a16="http://schemas.microsoft.com/office/drawing/2014/main" id="{D41D0C96-A15A-4D05-A5E1-94DF8F3A5818}"/>
              </a:ext>
            </a:extLst>
          </p:cNvPr>
          <p:cNvSpPr>
            <a:spLocks noGrp="1"/>
          </p:cNvSpPr>
          <p:nvPr>
            <p:ph type="title"/>
          </p:nvPr>
        </p:nvSpPr>
        <p:spPr>
          <a:xfrm>
            <a:off x="457200" y="557808"/>
            <a:ext cx="8229600" cy="1143000"/>
          </a:xfrm>
        </p:spPr>
        <p:txBody>
          <a:bodyPr/>
          <a:lstStyle/>
          <a:p>
            <a:r>
              <a:rPr lang="en-US" altLang="zh-TW" sz="3600" b="1" dirty="0"/>
              <a:t/>
            </a:r>
            <a:br>
              <a:rPr lang="en-US" altLang="zh-TW" sz="3600" b="1" dirty="0"/>
            </a:br>
            <a:r>
              <a:rPr lang="zh-TW" altLang="zh-TW" sz="3600" dirty="0">
                <a:solidFill>
                  <a:srgbClr val="7030A0"/>
                </a:solidFill>
                <a:latin typeface="標楷體" panose="03000509000000000000" pitchFamily="65" charset="-120"/>
                <a:ea typeface="標楷體" panose="03000509000000000000" pitchFamily="65" charset="-120"/>
              </a:rPr>
              <a:t>兒童捲入武裝衝突問題的任擇議定書</a:t>
            </a:r>
            <a:r>
              <a:rPr lang="zh-TW" altLang="zh-TW" sz="3200" dirty="0">
                <a:latin typeface="標楷體" panose="03000509000000000000" pitchFamily="65" charset="-120"/>
                <a:ea typeface="標楷體" panose="03000509000000000000" pitchFamily="65" charset="-120"/>
              </a:rPr>
              <a:t/>
            </a:r>
            <a:br>
              <a:rPr lang="zh-TW" altLang="zh-TW" sz="3200" dirty="0">
                <a:latin typeface="標楷體" panose="03000509000000000000" pitchFamily="65" charset="-120"/>
                <a:ea typeface="標楷體" panose="03000509000000000000" pitchFamily="65" charset="-120"/>
              </a:rPr>
            </a:br>
            <a:endParaRPr lang="zh-TW" altLang="en-US" sz="3200" dirty="0">
              <a:latin typeface="標楷體" panose="03000509000000000000" pitchFamily="65" charset="-120"/>
              <a:ea typeface="標楷體" panose="03000509000000000000" pitchFamily="65" charset="-120"/>
            </a:endParaRPr>
          </a:p>
        </p:txBody>
      </p:sp>
      <p:graphicFrame>
        <p:nvGraphicFramePr>
          <p:cNvPr id="5" name="內容版面配置區 4">
            <a:extLst>
              <a:ext uri="{FF2B5EF4-FFF2-40B4-BE49-F238E27FC236}">
                <a16:creationId xmlns:a16="http://schemas.microsoft.com/office/drawing/2014/main" id="{5CB87D3B-3ED4-4B07-9C06-680CE67C8AA4}"/>
              </a:ext>
            </a:extLst>
          </p:cNvPr>
          <p:cNvGraphicFramePr>
            <a:graphicFrameLocks noGrp="1"/>
          </p:cNvGraphicFramePr>
          <p:nvPr>
            <p:ph idx="1"/>
            <p:extLst>
              <p:ext uri="{D42A27DB-BD31-4B8C-83A1-F6EECF244321}">
                <p14:modId xmlns:p14="http://schemas.microsoft.com/office/powerpoint/2010/main" val="4235707742"/>
              </p:ext>
            </p:extLst>
          </p:nvPr>
        </p:nvGraphicFramePr>
        <p:xfrm>
          <a:off x="457200" y="1888232"/>
          <a:ext cx="8363272" cy="4565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頁尾版面配置區 3">
            <a:extLst>
              <a:ext uri="{FF2B5EF4-FFF2-40B4-BE49-F238E27FC236}">
                <a16:creationId xmlns:a16="http://schemas.microsoft.com/office/drawing/2014/main" id="{CB6FAE57-2992-458D-B441-156E5683ADB0}"/>
              </a:ext>
            </a:extLst>
          </p:cNvPr>
          <p:cNvSpPr>
            <a:spLocks noGrp="1"/>
          </p:cNvSpPr>
          <p:nvPr>
            <p:ph type="ftr" sz="quarter" idx="11"/>
          </p:nvPr>
        </p:nvSpPr>
        <p:spPr/>
        <p:txBody>
          <a:bodyPr/>
          <a:lstStyle/>
          <a:p>
            <a:pPr>
              <a:defRPr/>
            </a:pPr>
            <a:endParaRPr lang="zh-TW" alt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標題 1">
            <a:extLst>
              <a:ext uri="{FF2B5EF4-FFF2-40B4-BE49-F238E27FC236}">
                <a16:creationId xmlns:a16="http://schemas.microsoft.com/office/drawing/2014/main" id="{2494EDCE-811F-41C0-9163-5622D81C6317}"/>
              </a:ext>
            </a:extLst>
          </p:cNvPr>
          <p:cNvSpPr>
            <a:spLocks noGrp="1"/>
          </p:cNvSpPr>
          <p:nvPr>
            <p:ph type="title"/>
          </p:nvPr>
        </p:nvSpPr>
        <p:spPr/>
        <p:txBody>
          <a:bodyPr/>
          <a:lstStyle/>
          <a:p>
            <a:r>
              <a:rPr lang="zh-TW" altLang="en-US" sz="4000" dirty="0">
                <a:solidFill>
                  <a:srgbClr val="7030A0"/>
                </a:solidFill>
                <a:latin typeface="標楷體" panose="03000509000000000000" pitchFamily="65" charset="-120"/>
                <a:ea typeface="標楷體" panose="03000509000000000000" pitchFamily="65" charset="-120"/>
              </a:rPr>
              <a:t>街童知多少</a:t>
            </a:r>
            <a:r>
              <a:rPr lang="en-US" altLang="zh-TW" sz="4000" dirty="0">
                <a:solidFill>
                  <a:srgbClr val="7030A0"/>
                </a:solidFill>
                <a:latin typeface="標楷體" panose="03000509000000000000" pitchFamily="65" charset="-120"/>
                <a:ea typeface="標楷體" panose="03000509000000000000" pitchFamily="65" charset="-120"/>
              </a:rPr>
              <a:t>?</a:t>
            </a:r>
            <a:endParaRPr lang="zh-TW" altLang="en-US" sz="4000" dirty="0">
              <a:latin typeface="標楷體" panose="03000509000000000000" pitchFamily="65" charset="-120"/>
              <a:ea typeface="標楷體" panose="03000509000000000000" pitchFamily="65" charset="-120"/>
            </a:endParaRPr>
          </a:p>
        </p:txBody>
      </p:sp>
      <p:graphicFrame>
        <p:nvGraphicFramePr>
          <p:cNvPr id="5" name="內容版面配置區 4">
            <a:extLst>
              <a:ext uri="{FF2B5EF4-FFF2-40B4-BE49-F238E27FC236}">
                <a16:creationId xmlns:a16="http://schemas.microsoft.com/office/drawing/2014/main" id="{F4231DB8-0970-41C2-9546-AD4EA9B40584}"/>
              </a:ext>
            </a:extLst>
          </p:cNvPr>
          <p:cNvGraphicFramePr>
            <a:graphicFrameLocks noGrp="1"/>
          </p:cNvGraphicFramePr>
          <p:nvPr>
            <p:ph idx="1"/>
            <p:extLst>
              <p:ext uri="{D42A27DB-BD31-4B8C-83A1-F6EECF244321}">
                <p14:modId xmlns:p14="http://schemas.microsoft.com/office/powerpoint/2010/main" val="3395949682"/>
              </p:ext>
            </p:extLst>
          </p:nvPr>
        </p:nvGraphicFramePr>
        <p:xfrm>
          <a:off x="539552" y="1412776"/>
          <a:ext cx="828092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2944DF1-4474-46BB-8894-48D61211759A}"/>
              </a:ext>
            </a:extLst>
          </p:cNvPr>
          <p:cNvSpPr>
            <a:spLocks noGrp="1"/>
          </p:cNvSpPr>
          <p:nvPr>
            <p:ph type="title"/>
          </p:nvPr>
        </p:nvSpPr>
        <p:spPr>
          <a:xfrm>
            <a:off x="457200" y="465921"/>
            <a:ext cx="8229600" cy="1143000"/>
          </a:xfrm>
        </p:spPr>
        <p:txBody>
          <a:bodyPr/>
          <a:lstStyle/>
          <a:p>
            <a:r>
              <a:rPr lang="zh-TW" altLang="en-US" sz="4000" dirty="0">
                <a:solidFill>
                  <a:srgbClr val="7030A0"/>
                </a:solidFill>
                <a:latin typeface="標楷體" panose="03000509000000000000" pitchFamily="65" charset="-120"/>
                <a:ea typeface="標楷體" panose="03000509000000000000" pitchFamily="65" charset="-120"/>
              </a:rPr>
              <a:t>貧窮對兒童健康影響</a:t>
            </a:r>
          </a:p>
        </p:txBody>
      </p:sp>
      <p:sp>
        <p:nvSpPr>
          <p:cNvPr id="3" name="內容版面配置區 2">
            <a:extLst>
              <a:ext uri="{FF2B5EF4-FFF2-40B4-BE49-F238E27FC236}">
                <a16:creationId xmlns:a16="http://schemas.microsoft.com/office/drawing/2014/main" id="{9C618757-BDB1-4F9C-BAE1-A5322BE61D9E}"/>
              </a:ext>
            </a:extLst>
          </p:cNvPr>
          <p:cNvSpPr>
            <a:spLocks noGrp="1"/>
          </p:cNvSpPr>
          <p:nvPr>
            <p:ph idx="1"/>
          </p:nvPr>
        </p:nvSpPr>
        <p:spPr/>
        <p:txBody>
          <a:bodyPr/>
          <a:lstStyle/>
          <a:p>
            <a:pPr>
              <a:buFont typeface="Wingdings" panose="05000000000000000000" pitchFamily="2" charset="2"/>
              <a:buChar char="l"/>
            </a:pPr>
            <a:r>
              <a:rPr lang="zh-TW" altLang="en-US" sz="2200" dirty="0">
                <a:solidFill>
                  <a:srgbClr val="002060"/>
                </a:solidFill>
                <a:latin typeface="標楷體" panose="03000509000000000000" pitchFamily="65" charset="-120"/>
                <a:ea typeface="標楷體" panose="03000509000000000000" pitchFamily="65" charset="-120"/>
              </a:rPr>
              <a:t>全球三分之一的五歲兒童仍無法獲得其成長所需的營養</a:t>
            </a:r>
            <a:r>
              <a:rPr lang="zh-CN" altLang="en-US" sz="2200" dirty="0">
                <a:solidFill>
                  <a:srgbClr val="002060"/>
                </a:solidFill>
                <a:latin typeface="標楷體" panose="03000509000000000000" pitchFamily="65" charset="-120"/>
                <a:ea typeface="標楷體" panose="03000509000000000000" pitchFamily="65" charset="-120"/>
              </a:rPr>
              <a:t>。</a:t>
            </a:r>
            <a:r>
              <a:rPr lang="en-US" altLang="zh-TW" sz="2200" dirty="0">
                <a:solidFill>
                  <a:srgbClr val="002060"/>
                </a:solidFill>
                <a:latin typeface="標楷體" panose="03000509000000000000" pitchFamily="65" charset="-120"/>
                <a:ea typeface="標楷體" panose="03000509000000000000" pitchFamily="65" charset="-120"/>
              </a:rPr>
              <a:t>2019</a:t>
            </a:r>
            <a:r>
              <a:rPr lang="zh-TW" altLang="en-US" sz="2200" dirty="0">
                <a:solidFill>
                  <a:srgbClr val="002060"/>
                </a:solidFill>
                <a:latin typeface="標楷體" panose="03000509000000000000" pitchFamily="65" charset="-120"/>
                <a:ea typeface="標楷體" panose="03000509000000000000" pitchFamily="65" charset="-120"/>
              </a:rPr>
              <a:t>年</a:t>
            </a:r>
            <a:r>
              <a:rPr lang="en-US" altLang="zh-TW" sz="2200" dirty="0">
                <a:solidFill>
                  <a:srgbClr val="002060"/>
                </a:solidFill>
                <a:latin typeface="標楷體" panose="03000509000000000000" pitchFamily="65" charset="-120"/>
                <a:ea typeface="標楷體" panose="03000509000000000000" pitchFamily="65" charset="-120"/>
              </a:rPr>
              <a:t>UNICEF</a:t>
            </a:r>
            <a:r>
              <a:rPr lang="zh-TW" altLang="en-US" sz="2200" dirty="0">
                <a:solidFill>
                  <a:srgbClr val="002060"/>
                </a:solidFill>
                <a:latin typeface="標楷體" panose="03000509000000000000" pitchFamily="65" charset="-120"/>
                <a:ea typeface="標楷體" panose="03000509000000000000" pitchFamily="65" charset="-120"/>
              </a:rPr>
              <a:t>所做世界兒童狀況報告中對兒童營養不良進行分析：</a:t>
            </a:r>
            <a:endParaRPr lang="en-US" altLang="zh-TW" sz="2200" dirty="0">
              <a:solidFill>
                <a:srgbClr val="002060"/>
              </a:solidFill>
              <a:latin typeface="標楷體" panose="03000509000000000000" pitchFamily="65" charset="-120"/>
              <a:ea typeface="標楷體" panose="03000509000000000000" pitchFamily="65" charset="-120"/>
            </a:endParaRPr>
          </a:p>
          <a:p>
            <a:pPr marL="0" indent="0">
              <a:buNone/>
            </a:pPr>
            <a:r>
              <a:rPr lang="zh-TW" altLang="en-US" sz="2200" dirty="0">
                <a:solidFill>
                  <a:srgbClr val="002060"/>
                </a:solidFill>
                <a:latin typeface="標楷體" panose="03000509000000000000" pitchFamily="65" charset="-120"/>
                <a:ea typeface="標楷體" panose="03000509000000000000" pitchFamily="65" charset="-120"/>
              </a:rPr>
              <a:t>   </a:t>
            </a:r>
            <a:r>
              <a:rPr lang="en-US" altLang="zh-TW" sz="2200" dirty="0">
                <a:solidFill>
                  <a:srgbClr val="002060"/>
                </a:solidFill>
                <a:latin typeface="標楷體" panose="03000509000000000000" pitchFamily="65" charset="-120"/>
                <a:ea typeface="標楷體" panose="03000509000000000000" pitchFamily="65" charset="-120"/>
              </a:rPr>
              <a:t>1.</a:t>
            </a:r>
            <a:r>
              <a:rPr lang="zh-TW" altLang="en-US" sz="2200" dirty="0">
                <a:solidFill>
                  <a:srgbClr val="002060"/>
                </a:solidFill>
                <a:latin typeface="標楷體" panose="03000509000000000000" pitchFamily="65" charset="-120"/>
                <a:ea typeface="標楷體" panose="03000509000000000000" pitchFamily="65" charset="-120"/>
              </a:rPr>
              <a:t>全球五歲以下兒童有</a:t>
            </a:r>
            <a:r>
              <a:rPr lang="en-US" altLang="zh-TW" sz="2200" dirty="0">
                <a:solidFill>
                  <a:srgbClr val="002060"/>
                </a:solidFill>
                <a:latin typeface="標楷體" panose="03000509000000000000" pitchFamily="65" charset="-120"/>
                <a:ea typeface="標楷體" panose="03000509000000000000" pitchFamily="65" charset="-120"/>
              </a:rPr>
              <a:t>1.49</a:t>
            </a:r>
            <a:r>
              <a:rPr lang="zh-TW" altLang="en-US" sz="2200" dirty="0">
                <a:solidFill>
                  <a:srgbClr val="002060"/>
                </a:solidFill>
                <a:latin typeface="標楷體" panose="03000509000000000000" pitchFamily="65" charset="-120"/>
                <a:ea typeface="標楷體" panose="03000509000000000000" pitchFamily="65" charset="-120"/>
              </a:rPr>
              <a:t>億發展遲緩</a:t>
            </a:r>
            <a:endParaRPr lang="en-US" altLang="zh-TW" sz="2200" dirty="0">
              <a:solidFill>
                <a:srgbClr val="002060"/>
              </a:solidFill>
              <a:latin typeface="標楷體" panose="03000509000000000000" pitchFamily="65" charset="-120"/>
              <a:ea typeface="標楷體" panose="03000509000000000000" pitchFamily="65" charset="-120"/>
            </a:endParaRPr>
          </a:p>
          <a:p>
            <a:pPr marL="0" indent="0">
              <a:buNone/>
            </a:pPr>
            <a:r>
              <a:rPr lang="zh-TW" altLang="en-US" sz="2200" dirty="0">
                <a:solidFill>
                  <a:srgbClr val="002060"/>
                </a:solidFill>
                <a:latin typeface="標楷體" panose="03000509000000000000" pitchFamily="65" charset="-120"/>
                <a:ea typeface="標楷體" panose="03000509000000000000" pitchFamily="65" charset="-120"/>
              </a:rPr>
              <a:t>   </a:t>
            </a:r>
            <a:r>
              <a:rPr lang="en-US" altLang="zh-TW" sz="2200" dirty="0">
                <a:solidFill>
                  <a:srgbClr val="002060"/>
                </a:solidFill>
                <a:latin typeface="標楷體" panose="03000509000000000000" pitchFamily="65" charset="-120"/>
                <a:ea typeface="標楷體" panose="03000509000000000000" pitchFamily="65" charset="-120"/>
              </a:rPr>
              <a:t>2.</a:t>
            </a:r>
            <a:r>
              <a:rPr lang="zh-TW" altLang="en-US" sz="2200" dirty="0">
                <a:solidFill>
                  <a:srgbClr val="002060"/>
                </a:solidFill>
                <a:latin typeface="標楷體" panose="03000509000000000000" pitchFamily="65" charset="-120"/>
                <a:ea typeface="標楷體" panose="03000509000000000000" pitchFamily="65" charset="-120"/>
              </a:rPr>
              <a:t>近</a:t>
            </a:r>
            <a:r>
              <a:rPr lang="en-US" altLang="zh-TW" sz="2200" dirty="0">
                <a:solidFill>
                  <a:srgbClr val="002060"/>
                </a:solidFill>
                <a:latin typeface="標楷體" panose="03000509000000000000" pitchFamily="65" charset="-120"/>
                <a:ea typeface="標楷體" panose="03000509000000000000" pitchFamily="65" charset="-120"/>
              </a:rPr>
              <a:t>5000</a:t>
            </a:r>
            <a:r>
              <a:rPr lang="zh-TW" altLang="en-US" sz="2200" dirty="0">
                <a:solidFill>
                  <a:srgbClr val="002060"/>
                </a:solidFill>
                <a:latin typeface="標楷體" panose="03000509000000000000" pitchFamily="65" charset="-120"/>
                <a:ea typeface="標楷體" panose="03000509000000000000" pitchFamily="65" charset="-120"/>
              </a:rPr>
              <a:t>萬兒童過瘦</a:t>
            </a:r>
            <a:endParaRPr lang="en-US" altLang="zh-TW" sz="2200" dirty="0">
              <a:solidFill>
                <a:srgbClr val="002060"/>
              </a:solidFill>
              <a:latin typeface="標楷體" panose="03000509000000000000" pitchFamily="65" charset="-120"/>
              <a:ea typeface="標楷體" panose="03000509000000000000" pitchFamily="65" charset="-120"/>
            </a:endParaRPr>
          </a:p>
          <a:p>
            <a:pPr marL="0" indent="0">
              <a:buNone/>
            </a:pPr>
            <a:r>
              <a:rPr lang="zh-TW" altLang="en-US" sz="2200" dirty="0">
                <a:solidFill>
                  <a:srgbClr val="002060"/>
                </a:solidFill>
                <a:latin typeface="標楷體" panose="03000509000000000000" pitchFamily="65" charset="-120"/>
                <a:ea typeface="標楷體" panose="03000509000000000000" pitchFamily="65" charset="-120"/>
              </a:rPr>
              <a:t>   </a:t>
            </a:r>
            <a:r>
              <a:rPr lang="en-US" altLang="zh-TW" sz="2200" dirty="0">
                <a:solidFill>
                  <a:srgbClr val="002060"/>
                </a:solidFill>
                <a:latin typeface="標楷體" panose="03000509000000000000" pitchFamily="65" charset="-120"/>
                <a:ea typeface="標楷體" panose="03000509000000000000" pitchFamily="65" charset="-120"/>
              </a:rPr>
              <a:t>3.</a:t>
            </a:r>
            <a:r>
              <a:rPr lang="zh-TW" altLang="en-US" sz="2200" dirty="0">
                <a:solidFill>
                  <a:srgbClr val="002060"/>
                </a:solidFill>
                <a:latin typeface="標楷體" panose="03000509000000000000" pitchFamily="65" charset="-120"/>
                <a:ea typeface="標楷體" panose="03000509000000000000" pitchFamily="65" charset="-120"/>
              </a:rPr>
              <a:t>有</a:t>
            </a:r>
            <a:r>
              <a:rPr lang="en-US" altLang="zh-TW" sz="2200" dirty="0">
                <a:solidFill>
                  <a:srgbClr val="002060"/>
                </a:solidFill>
                <a:latin typeface="標楷體" panose="03000509000000000000" pitchFamily="65" charset="-120"/>
                <a:ea typeface="標楷體" panose="03000509000000000000" pitchFamily="65" charset="-120"/>
              </a:rPr>
              <a:t>3.4</a:t>
            </a:r>
            <a:r>
              <a:rPr lang="zh-TW" altLang="en-US" sz="2200" dirty="0">
                <a:solidFill>
                  <a:srgbClr val="002060"/>
                </a:solidFill>
                <a:latin typeface="標楷體" panose="03000509000000000000" pitchFamily="65" charset="-120"/>
                <a:ea typeface="標楷體" panose="03000509000000000000" pitchFamily="65" charset="-120"/>
              </a:rPr>
              <a:t>億兒童缺乏維生素及礦物質</a:t>
            </a:r>
            <a:endParaRPr lang="en-US" altLang="zh-TW" sz="2200" dirty="0">
              <a:solidFill>
                <a:srgbClr val="002060"/>
              </a:solidFill>
              <a:latin typeface="標楷體" panose="03000509000000000000" pitchFamily="65" charset="-120"/>
              <a:ea typeface="標楷體" panose="03000509000000000000" pitchFamily="65" charset="-120"/>
            </a:endParaRPr>
          </a:p>
          <a:p>
            <a:pPr marL="0" indent="0">
              <a:buNone/>
            </a:pPr>
            <a:r>
              <a:rPr lang="zh-TW" altLang="en-US" sz="2200" dirty="0">
                <a:solidFill>
                  <a:srgbClr val="002060"/>
                </a:solidFill>
                <a:latin typeface="標楷體" panose="03000509000000000000" pitchFamily="65" charset="-120"/>
                <a:ea typeface="標楷體" panose="03000509000000000000" pitchFamily="65" charset="-120"/>
              </a:rPr>
              <a:t>   </a:t>
            </a:r>
            <a:r>
              <a:rPr lang="en-US" altLang="zh-TW" sz="2200" dirty="0">
                <a:solidFill>
                  <a:srgbClr val="002060"/>
                </a:solidFill>
                <a:latin typeface="標楷體" panose="03000509000000000000" pitchFamily="65" charset="-120"/>
                <a:ea typeface="標楷體" panose="03000509000000000000" pitchFamily="65" charset="-120"/>
              </a:rPr>
              <a:t>4.</a:t>
            </a:r>
            <a:r>
              <a:rPr lang="zh-TW" altLang="en-US" sz="2200" dirty="0">
                <a:solidFill>
                  <a:srgbClr val="002060"/>
                </a:solidFill>
                <a:latin typeface="標楷體" panose="03000509000000000000" pitchFamily="65" charset="-120"/>
                <a:ea typeface="標楷體" panose="03000509000000000000" pitchFamily="65" charset="-120"/>
              </a:rPr>
              <a:t>超重問題正快速發展中</a:t>
            </a:r>
            <a:endParaRPr lang="en-US" altLang="zh-TW" sz="2200" dirty="0">
              <a:solidFill>
                <a:srgbClr val="002060"/>
              </a:solidFill>
              <a:latin typeface="標楷體" panose="03000509000000000000" pitchFamily="65" charset="-120"/>
              <a:ea typeface="標楷體" panose="03000509000000000000" pitchFamily="65" charset="-120"/>
            </a:endParaRPr>
          </a:p>
          <a:p>
            <a:pPr marL="0" indent="0">
              <a:buNone/>
            </a:pPr>
            <a:endParaRPr lang="en-US" altLang="zh-TW" sz="2200" dirty="0">
              <a:solidFill>
                <a:srgbClr val="002060"/>
              </a:solidFill>
              <a:latin typeface="標楷體" panose="03000509000000000000" pitchFamily="65" charset="-120"/>
              <a:ea typeface="標楷體" panose="03000509000000000000" pitchFamily="65" charset="-120"/>
            </a:endParaRPr>
          </a:p>
          <a:p>
            <a:pPr>
              <a:buFont typeface="Wingdings" panose="05000000000000000000" pitchFamily="2" charset="2"/>
              <a:buChar char="l"/>
            </a:pPr>
            <a:r>
              <a:rPr lang="zh-TW" altLang="en-US" sz="2200" dirty="0">
                <a:solidFill>
                  <a:srgbClr val="002060"/>
                </a:solidFill>
                <a:latin typeface="標楷體" panose="03000509000000000000" pitchFamily="65" charset="-120"/>
                <a:ea typeface="標楷體" panose="03000509000000000000" pitchFamily="65" charset="-120"/>
              </a:rPr>
              <a:t>諾貝爾和平獎得主</a:t>
            </a:r>
            <a:r>
              <a:rPr lang="en-US" altLang="zh-TW" sz="2200" dirty="0">
                <a:solidFill>
                  <a:srgbClr val="002060"/>
                </a:solidFill>
                <a:latin typeface="標楷體" panose="03000509000000000000" pitchFamily="65" charset="-120"/>
                <a:ea typeface="標楷體" panose="03000509000000000000" pitchFamily="65" charset="-120"/>
              </a:rPr>
              <a:t>Kailash Satyarthi(2015)</a:t>
            </a:r>
            <a:r>
              <a:rPr lang="zh-TW" altLang="en-US" sz="2200" dirty="0">
                <a:solidFill>
                  <a:srgbClr val="002060"/>
                </a:solidFill>
                <a:latin typeface="PMingLiU" panose="02020500000000000000" pitchFamily="18" charset="-120"/>
                <a:ea typeface="PMingLiU" panose="02020500000000000000" pitchFamily="18" charset="-120"/>
              </a:rPr>
              <a:t>：</a:t>
            </a:r>
            <a:r>
              <a:rPr lang="zh-TW" altLang="en-US" sz="2200" dirty="0">
                <a:solidFill>
                  <a:srgbClr val="002060"/>
                </a:solidFill>
                <a:latin typeface="標楷體" panose="03000509000000000000" pitchFamily="65" charset="-120"/>
                <a:ea typeface="標楷體" panose="03000509000000000000" pitchFamily="65" charset="-120"/>
              </a:rPr>
              <a:t>多孩子甚至是連基本生存的條件都被剝奪，因為戰亂、貧窮，使他們遭受營養不良或疾病侵害的危險。</a:t>
            </a:r>
          </a:p>
        </p:txBody>
      </p:sp>
    </p:spTree>
    <p:extLst>
      <p:ext uri="{BB962C8B-B14F-4D97-AF65-F5344CB8AC3E}">
        <p14:creationId xmlns:p14="http://schemas.microsoft.com/office/powerpoint/2010/main" val="775459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a:extLst>
              <a:ext uri="{FF2B5EF4-FFF2-40B4-BE49-F238E27FC236}">
                <a16:creationId xmlns:a16="http://schemas.microsoft.com/office/drawing/2014/main" id="{CEEBDDED-B54F-4E5F-B073-7FD36E803F86}"/>
              </a:ext>
            </a:extLst>
          </p:cNvPr>
          <p:cNvSpPr>
            <a:spLocks noGrp="1"/>
          </p:cNvSpPr>
          <p:nvPr>
            <p:ph type="ftr" sz="quarter" idx="11"/>
          </p:nvPr>
        </p:nvSpPr>
        <p:spPr/>
        <p:txBody>
          <a:bodyPr/>
          <a:lstStyle/>
          <a:p>
            <a:pPr>
              <a:defRPr/>
            </a:pPr>
            <a:endParaRPr lang="zh-TW" altLang="en-US" dirty="0"/>
          </a:p>
        </p:txBody>
      </p:sp>
      <p:graphicFrame>
        <p:nvGraphicFramePr>
          <p:cNvPr id="8" name="內容版面配置區 7">
            <a:extLst>
              <a:ext uri="{FF2B5EF4-FFF2-40B4-BE49-F238E27FC236}">
                <a16:creationId xmlns:a16="http://schemas.microsoft.com/office/drawing/2014/main" id="{E1ECA32D-665E-46FF-ADF7-9E464F1BFF4A}"/>
              </a:ext>
            </a:extLst>
          </p:cNvPr>
          <p:cNvGraphicFramePr>
            <a:graphicFrameLocks noGrp="1"/>
          </p:cNvGraphicFramePr>
          <p:nvPr>
            <p:ph idx="1"/>
            <p:extLst>
              <p:ext uri="{D42A27DB-BD31-4B8C-83A1-F6EECF244321}">
                <p14:modId xmlns:p14="http://schemas.microsoft.com/office/powerpoint/2010/main" val="2144661619"/>
              </p:ext>
            </p:extLst>
          </p:nvPr>
        </p:nvGraphicFramePr>
        <p:xfrm>
          <a:off x="462372" y="980728"/>
          <a:ext cx="8219256" cy="5505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8547001-F4FF-4E31-8986-DC9365DF5A71}"/>
              </a:ext>
            </a:extLst>
          </p:cNvPr>
          <p:cNvSpPr>
            <a:spLocks noGrp="1"/>
          </p:cNvSpPr>
          <p:nvPr>
            <p:ph type="title"/>
          </p:nvPr>
        </p:nvSpPr>
        <p:spPr>
          <a:xfrm>
            <a:off x="457200" y="457200"/>
            <a:ext cx="8229600" cy="1143000"/>
          </a:xfrm>
        </p:spPr>
        <p:txBody>
          <a:bodyPr/>
          <a:lstStyle/>
          <a:p>
            <a:r>
              <a:rPr lang="zh-TW" altLang="en-US" sz="4000" dirty="0">
                <a:solidFill>
                  <a:srgbClr val="7030A0"/>
                </a:solidFill>
                <a:latin typeface="標楷體" panose="03000509000000000000" pitchFamily="65" charset="-120"/>
                <a:ea typeface="標楷體" panose="03000509000000000000" pitchFamily="65" charset="-120"/>
              </a:rPr>
              <a:t>貧富差距對兒童的相對剝奪</a:t>
            </a:r>
          </a:p>
        </p:txBody>
      </p:sp>
      <p:sp>
        <p:nvSpPr>
          <p:cNvPr id="3" name="內容版面配置區 2">
            <a:extLst>
              <a:ext uri="{FF2B5EF4-FFF2-40B4-BE49-F238E27FC236}">
                <a16:creationId xmlns:a16="http://schemas.microsoft.com/office/drawing/2014/main" id="{7BE91440-7C3D-49DA-ABC1-165A8AABEC6E}"/>
              </a:ext>
            </a:extLst>
          </p:cNvPr>
          <p:cNvSpPr>
            <a:spLocks noGrp="1"/>
          </p:cNvSpPr>
          <p:nvPr>
            <p:ph idx="1"/>
          </p:nvPr>
        </p:nvSpPr>
        <p:spPr/>
        <p:txBody>
          <a:bodyPr/>
          <a:lstStyle/>
          <a:p>
            <a:pPr>
              <a:buFont typeface="Wingdings" panose="05000000000000000000" pitchFamily="2" charset="2"/>
              <a:buChar char="l"/>
            </a:pPr>
            <a:r>
              <a:rPr lang="zh-TW" altLang="en-US" sz="2400" dirty="0">
                <a:solidFill>
                  <a:schemeClr val="tx2"/>
                </a:solidFill>
                <a:latin typeface="標楷體" panose="03000509000000000000" pitchFamily="65" charset="-120"/>
                <a:ea typeface="標楷體" panose="03000509000000000000" pitchFamily="65" charset="-120"/>
              </a:rPr>
              <a:t>根據聯合國兒童基金會（</a:t>
            </a:r>
            <a:r>
              <a:rPr lang="en-US" altLang="zh-TW" sz="2400" dirty="0">
                <a:solidFill>
                  <a:schemeClr val="tx2"/>
                </a:solidFill>
                <a:latin typeface="標楷體" panose="03000509000000000000" pitchFamily="65" charset="-120"/>
                <a:ea typeface="標楷體" panose="03000509000000000000" pitchFamily="65" charset="-120"/>
              </a:rPr>
              <a:t>UNICEF</a:t>
            </a:r>
            <a:r>
              <a:rPr lang="zh-TW" altLang="en-US" sz="2400" dirty="0">
                <a:solidFill>
                  <a:schemeClr val="tx2"/>
                </a:solidFill>
                <a:latin typeface="標楷體" panose="03000509000000000000" pitchFamily="65" charset="-120"/>
                <a:ea typeface="標楷體" panose="03000509000000000000" pitchFamily="65" charset="-120"/>
              </a:rPr>
              <a:t>）</a:t>
            </a:r>
            <a:r>
              <a:rPr lang="en-US" altLang="zh-TW" sz="2400" dirty="0">
                <a:solidFill>
                  <a:schemeClr val="tx2"/>
                </a:solidFill>
                <a:latin typeface="標楷體" panose="03000509000000000000" pitchFamily="65" charset="-120"/>
                <a:ea typeface="標楷體" panose="03000509000000000000" pitchFamily="65" charset="-120"/>
              </a:rPr>
              <a:t>2015</a:t>
            </a:r>
            <a:r>
              <a:rPr lang="zh-TW" altLang="en-US" sz="2400" dirty="0">
                <a:solidFill>
                  <a:schemeClr val="tx2"/>
                </a:solidFill>
                <a:latin typeface="標楷體" panose="03000509000000000000" pitchFamily="65" charset="-120"/>
                <a:ea typeface="標楷體" panose="03000509000000000000" pitchFamily="65" charset="-120"/>
              </a:rPr>
              <a:t>發布的</a:t>
            </a:r>
            <a:r>
              <a:rPr lang="en-US" altLang="zh-TW" sz="2400" dirty="0">
                <a:solidFill>
                  <a:schemeClr val="tx2"/>
                </a:solidFill>
                <a:latin typeface="標楷體" panose="03000509000000000000" pitchFamily="65" charset="-120"/>
                <a:ea typeface="標楷體" panose="03000509000000000000" pitchFamily="65" charset="-120"/>
              </a:rPr>
              <a:t>《</a:t>
            </a:r>
            <a:r>
              <a:rPr lang="zh-TW" altLang="en-US" sz="2400" dirty="0">
                <a:solidFill>
                  <a:schemeClr val="tx2"/>
                </a:solidFill>
                <a:latin typeface="標楷體" panose="03000509000000000000" pitchFamily="65" charset="-120"/>
                <a:ea typeface="標楷體" panose="03000509000000000000" pitchFamily="65" charset="-120"/>
              </a:rPr>
              <a:t>兒童權利公約</a:t>
            </a:r>
            <a:r>
              <a:rPr lang="en-US" altLang="zh-TW" sz="2400" dirty="0">
                <a:solidFill>
                  <a:schemeClr val="tx2"/>
                </a:solidFill>
                <a:latin typeface="標楷體" panose="03000509000000000000" pitchFamily="65" charset="-120"/>
                <a:ea typeface="標楷體" panose="03000509000000000000" pitchFamily="65" charset="-120"/>
              </a:rPr>
              <a:t>25</a:t>
            </a:r>
            <a:r>
              <a:rPr lang="zh-TW" altLang="en-US" sz="2400" dirty="0">
                <a:solidFill>
                  <a:schemeClr val="tx2"/>
                </a:solidFill>
                <a:latin typeface="標楷體" panose="03000509000000000000" pitchFamily="65" charset="-120"/>
                <a:ea typeface="標楷體" panose="03000509000000000000" pitchFamily="65" charset="-120"/>
              </a:rPr>
              <a:t>週年報告書</a:t>
            </a:r>
            <a:r>
              <a:rPr lang="en-US" altLang="zh-TW" sz="2400" dirty="0">
                <a:solidFill>
                  <a:schemeClr val="tx2"/>
                </a:solidFill>
                <a:latin typeface="標楷體" panose="03000509000000000000" pitchFamily="65" charset="-120"/>
                <a:ea typeface="標楷體" panose="03000509000000000000" pitchFamily="65" charset="-120"/>
              </a:rPr>
              <a:t>》</a:t>
            </a:r>
            <a:r>
              <a:rPr lang="zh-TW" altLang="en-US" sz="2400" dirty="0">
                <a:solidFill>
                  <a:schemeClr val="tx2"/>
                </a:solidFill>
                <a:latin typeface="標楷體" panose="03000509000000000000" pitchFamily="65" charset="-120"/>
                <a:ea typeface="標楷體" panose="03000509000000000000" pitchFamily="65" charset="-120"/>
              </a:rPr>
              <a:t>（</a:t>
            </a:r>
            <a:r>
              <a:rPr lang="en-US" altLang="zh-TW" sz="2400" dirty="0">
                <a:solidFill>
                  <a:schemeClr val="tx2"/>
                </a:solidFill>
                <a:latin typeface="標楷體" panose="03000509000000000000" pitchFamily="65" charset="-120"/>
                <a:ea typeface="標楷體" panose="03000509000000000000" pitchFamily="65" charset="-120"/>
              </a:rPr>
              <a:t>25 Years of CRC</a:t>
            </a:r>
            <a:r>
              <a:rPr lang="zh-TW" altLang="en-US" sz="2400" dirty="0">
                <a:solidFill>
                  <a:schemeClr val="tx2"/>
                </a:solidFill>
                <a:latin typeface="標楷體" panose="03000509000000000000" pitchFamily="65" charset="-120"/>
                <a:ea typeface="標楷體" panose="03000509000000000000" pitchFamily="65" charset="-120"/>
              </a:rPr>
              <a:t>），</a:t>
            </a:r>
            <a:r>
              <a:rPr lang="en-US" altLang="zh-TW" sz="2400" dirty="0">
                <a:solidFill>
                  <a:schemeClr val="tx2"/>
                </a:solidFill>
                <a:latin typeface="標楷體" panose="03000509000000000000" pitchFamily="65" charset="-120"/>
                <a:ea typeface="標楷體" panose="03000509000000000000" pitchFamily="65" charset="-120"/>
              </a:rPr>
              <a:t>2013</a:t>
            </a:r>
            <a:r>
              <a:rPr lang="zh-TW" altLang="en-US" sz="2400" dirty="0">
                <a:solidFill>
                  <a:schemeClr val="tx2"/>
                </a:solidFill>
                <a:latin typeface="標楷體" panose="03000509000000000000" pitchFamily="65" charset="-120"/>
                <a:ea typeface="標楷體" panose="03000509000000000000" pitchFamily="65" charset="-120"/>
              </a:rPr>
              <a:t>年兒童約占地球總人口</a:t>
            </a:r>
            <a:r>
              <a:rPr lang="en-US" altLang="zh-TW" sz="2400" dirty="0">
                <a:solidFill>
                  <a:schemeClr val="tx2"/>
                </a:solidFill>
                <a:latin typeface="標楷體" panose="03000509000000000000" pitchFamily="65" charset="-120"/>
                <a:ea typeface="標楷體" panose="03000509000000000000" pitchFamily="65" charset="-120"/>
              </a:rPr>
              <a:t>34%</a:t>
            </a:r>
            <a:r>
              <a:rPr lang="zh-TW" altLang="en-US" sz="2400" dirty="0">
                <a:solidFill>
                  <a:schemeClr val="tx2"/>
                </a:solidFill>
                <a:latin typeface="標楷體" panose="03000509000000000000" pitchFamily="65" charset="-120"/>
                <a:ea typeface="標楷體" panose="03000509000000000000" pitchFamily="65" charset="-120"/>
              </a:rPr>
              <a:t>，但是該年</a:t>
            </a:r>
            <a:r>
              <a:rPr lang="en-US" altLang="zh-TW" sz="2400" dirty="0">
                <a:solidFill>
                  <a:schemeClr val="tx2"/>
                </a:solidFill>
                <a:latin typeface="標楷體" panose="03000509000000000000" pitchFamily="65" charset="-120"/>
                <a:ea typeface="標楷體" panose="03000509000000000000" pitchFamily="65" charset="-120"/>
              </a:rPr>
              <a:t>18</a:t>
            </a:r>
            <a:r>
              <a:rPr lang="zh-TW" altLang="en-US" sz="2400" dirty="0">
                <a:solidFill>
                  <a:schemeClr val="tx2"/>
                </a:solidFill>
                <a:latin typeface="標楷體" panose="03000509000000000000" pitchFamily="65" charset="-120"/>
                <a:ea typeface="標楷體" panose="03000509000000000000" pitchFamily="65" charset="-120"/>
              </a:rPr>
              <a:t>歲以下兒童卻占了全球赤貧人口（一天生活費低於</a:t>
            </a:r>
            <a:r>
              <a:rPr lang="en-US" altLang="zh-TW" sz="2400" dirty="0">
                <a:solidFill>
                  <a:schemeClr val="tx2"/>
                </a:solidFill>
                <a:latin typeface="標楷體" panose="03000509000000000000" pitchFamily="65" charset="-120"/>
                <a:ea typeface="標楷體" panose="03000509000000000000" pitchFamily="65" charset="-120"/>
              </a:rPr>
              <a:t>1.25</a:t>
            </a:r>
            <a:r>
              <a:rPr lang="zh-TW" altLang="en-US" sz="2400" dirty="0">
                <a:solidFill>
                  <a:schemeClr val="tx2"/>
                </a:solidFill>
                <a:latin typeface="標楷體" panose="03000509000000000000" pitchFamily="65" charset="-120"/>
                <a:ea typeface="標楷體" panose="03000509000000000000" pitchFamily="65" charset="-120"/>
              </a:rPr>
              <a:t>美元者）將近一半的超高比例，其中三分之一連</a:t>
            </a:r>
            <a:r>
              <a:rPr lang="en-US" altLang="zh-TW" sz="2400" dirty="0">
                <a:solidFill>
                  <a:schemeClr val="tx2"/>
                </a:solidFill>
                <a:latin typeface="標楷體" panose="03000509000000000000" pitchFamily="65" charset="-120"/>
                <a:ea typeface="標楷體" panose="03000509000000000000" pitchFamily="65" charset="-120"/>
              </a:rPr>
              <a:t>13</a:t>
            </a:r>
            <a:r>
              <a:rPr lang="zh-TW" altLang="en-US" sz="2400" dirty="0">
                <a:solidFill>
                  <a:schemeClr val="tx2"/>
                </a:solidFill>
                <a:latin typeface="標楷體" panose="03000509000000000000" pitchFamily="65" charset="-120"/>
                <a:ea typeface="標楷體" panose="03000509000000000000" pitchFamily="65" charset="-120"/>
              </a:rPr>
              <a:t>歲都不到。更令人驚訝的是，即便是世界最富有的前</a:t>
            </a:r>
            <a:r>
              <a:rPr lang="en-US" altLang="zh-TW" sz="2400" dirty="0">
                <a:solidFill>
                  <a:schemeClr val="tx2"/>
                </a:solidFill>
                <a:latin typeface="標楷體" panose="03000509000000000000" pitchFamily="65" charset="-120"/>
                <a:ea typeface="標楷體" panose="03000509000000000000" pitchFamily="65" charset="-120"/>
              </a:rPr>
              <a:t>41</a:t>
            </a:r>
            <a:r>
              <a:rPr lang="zh-TW" altLang="en-US" sz="2400" dirty="0">
                <a:solidFill>
                  <a:schemeClr val="tx2"/>
                </a:solidFill>
                <a:latin typeface="標楷體" panose="03000509000000000000" pitchFamily="65" charset="-120"/>
                <a:ea typeface="標楷體" panose="03000509000000000000" pitchFamily="65" charset="-120"/>
              </a:rPr>
              <a:t>個國家中，也有</a:t>
            </a:r>
            <a:r>
              <a:rPr lang="en-US" altLang="zh-TW" sz="2400" dirty="0">
                <a:solidFill>
                  <a:schemeClr val="tx2"/>
                </a:solidFill>
                <a:latin typeface="標楷體" panose="03000509000000000000" pitchFamily="65" charset="-120"/>
                <a:ea typeface="標楷體" panose="03000509000000000000" pitchFamily="65" charset="-120"/>
              </a:rPr>
              <a:t>300</a:t>
            </a:r>
            <a:r>
              <a:rPr lang="zh-TW" altLang="en-US" sz="2400" dirty="0">
                <a:solidFill>
                  <a:schemeClr val="tx2"/>
                </a:solidFill>
                <a:latin typeface="標楷體" panose="03000509000000000000" pitchFamily="65" charset="-120"/>
                <a:ea typeface="標楷體" panose="03000509000000000000" pitchFamily="65" charset="-120"/>
              </a:rPr>
              <a:t>萬名兒童（每八位就有一位）必須忍受在「相對剝奪造成的貧窮」狀況下生活著，</a:t>
            </a:r>
            <a:r>
              <a:rPr lang="en-US" altLang="zh-TW" sz="2400" dirty="0">
                <a:solidFill>
                  <a:schemeClr val="tx2"/>
                </a:solidFill>
                <a:latin typeface="標楷體" panose="03000509000000000000" pitchFamily="65" charset="-120"/>
                <a:ea typeface="標楷體" panose="03000509000000000000" pitchFamily="65" charset="-120"/>
              </a:rPr>
              <a:t>2008</a:t>
            </a:r>
            <a:r>
              <a:rPr lang="zh-TW" altLang="en-US" sz="2400" dirty="0">
                <a:solidFill>
                  <a:schemeClr val="tx2"/>
                </a:solidFill>
                <a:latin typeface="標楷體" panose="03000509000000000000" pitchFamily="65" charset="-120"/>
                <a:ea typeface="標楷體" panose="03000509000000000000" pitchFamily="65" charset="-120"/>
              </a:rPr>
              <a:t>年以來世界經濟景氣衰退使之惡化。</a:t>
            </a:r>
            <a:endParaRPr lang="en-US" altLang="zh-TW" sz="2400" dirty="0">
              <a:solidFill>
                <a:schemeClr val="tx2"/>
              </a:solidFill>
              <a:latin typeface="標楷體" panose="03000509000000000000" pitchFamily="65" charset="-120"/>
              <a:ea typeface="標楷體" panose="03000509000000000000" pitchFamily="65" charset="-120"/>
            </a:endParaRPr>
          </a:p>
          <a:p>
            <a:pPr>
              <a:buFont typeface="Wingdings" panose="05000000000000000000" pitchFamily="2" charset="2"/>
              <a:buChar char="l"/>
            </a:pPr>
            <a:r>
              <a:rPr lang="zh-TW" altLang="en-US" sz="2400" dirty="0">
                <a:solidFill>
                  <a:schemeClr val="tx2"/>
                </a:solidFill>
                <a:latin typeface="標楷體" panose="03000509000000000000" pitchFamily="65" charset="-120"/>
                <a:ea typeface="標楷體" panose="03000509000000000000" pitchFamily="65" charset="-120"/>
              </a:rPr>
              <a:t>聯合國兒童基金會執行長</a:t>
            </a:r>
            <a:r>
              <a:rPr lang="en-US" altLang="zh-TW" sz="2400" dirty="0">
                <a:solidFill>
                  <a:schemeClr val="tx2"/>
                </a:solidFill>
                <a:latin typeface="標楷體" panose="03000509000000000000" pitchFamily="65" charset="-120"/>
                <a:ea typeface="標楷體" panose="03000509000000000000" pitchFamily="65" charset="-120"/>
              </a:rPr>
              <a:t>Anthony Lake(2015)</a:t>
            </a:r>
            <a:r>
              <a:rPr lang="zh-TW" altLang="en-US" sz="2400" dirty="0">
                <a:solidFill>
                  <a:schemeClr val="tx2"/>
                </a:solidFill>
                <a:latin typeface="標楷體" panose="03000509000000000000" pitchFamily="65" charset="-120"/>
                <a:ea typeface="標楷體" panose="03000509000000000000" pitchFamily="65" charset="-120"/>
              </a:rPr>
              <a:t>曾為</a:t>
            </a:r>
            <a:r>
              <a:rPr lang="en-US" altLang="zh-TW" sz="2400" dirty="0">
                <a:solidFill>
                  <a:schemeClr val="tx2"/>
                </a:solidFill>
                <a:latin typeface="標楷體" panose="03000509000000000000" pitchFamily="65" charset="-120"/>
                <a:ea typeface="標楷體" panose="03000509000000000000" pitchFamily="65" charset="-120"/>
              </a:rPr>
              <a:t>《</a:t>
            </a:r>
            <a:r>
              <a:rPr lang="zh-TW" altLang="en-US" sz="2400" dirty="0">
                <a:solidFill>
                  <a:schemeClr val="tx2"/>
                </a:solidFill>
                <a:latin typeface="標楷體" panose="03000509000000000000" pitchFamily="65" charset="-120"/>
                <a:ea typeface="標楷體" panose="03000509000000000000" pitchFamily="65" charset="-120"/>
              </a:rPr>
              <a:t>時代雜誌</a:t>
            </a:r>
            <a:r>
              <a:rPr lang="en-US" altLang="zh-TW" sz="2400" dirty="0">
                <a:solidFill>
                  <a:schemeClr val="tx2"/>
                </a:solidFill>
                <a:latin typeface="標楷體" panose="03000509000000000000" pitchFamily="65" charset="-120"/>
                <a:ea typeface="標楷體" panose="03000509000000000000" pitchFamily="65" charset="-120"/>
              </a:rPr>
              <a:t>》</a:t>
            </a:r>
            <a:r>
              <a:rPr lang="zh-TW" altLang="en-US" sz="2400" dirty="0">
                <a:solidFill>
                  <a:schemeClr val="tx2"/>
                </a:solidFill>
                <a:latin typeface="標楷體" panose="03000509000000000000" pitchFamily="65" charset="-120"/>
                <a:ea typeface="標楷體" panose="03000509000000000000" pitchFamily="65" charset="-120"/>
              </a:rPr>
              <a:t>撰文提及，從懷孕開始起算的</a:t>
            </a:r>
            <a:r>
              <a:rPr lang="en-US" altLang="zh-TW" sz="2400" dirty="0">
                <a:solidFill>
                  <a:schemeClr val="tx2"/>
                </a:solidFill>
                <a:latin typeface="標楷體" panose="03000509000000000000" pitchFamily="65" charset="-120"/>
                <a:ea typeface="標楷體" panose="03000509000000000000" pitchFamily="65" charset="-120"/>
              </a:rPr>
              <a:t>1000</a:t>
            </a:r>
            <a:r>
              <a:rPr lang="zh-TW" altLang="en-US" sz="2400" dirty="0">
                <a:solidFill>
                  <a:schemeClr val="tx2"/>
                </a:solidFill>
                <a:latin typeface="標楷體" panose="03000509000000000000" pitchFamily="65" charset="-120"/>
                <a:ea typeface="標楷體" panose="03000509000000000000" pitchFamily="65" charset="-120"/>
              </a:rPr>
              <a:t>天內，營養不良對兒童發展會造成永久性、不可逆的傷害，未來會因為智力及健康發展受限，影響日後的社會生存能力。可見貧窮對一個孩子造成的實質傷害，可能是一輩子的。</a:t>
            </a:r>
          </a:p>
        </p:txBody>
      </p:sp>
    </p:spTree>
    <p:extLst>
      <p:ext uri="{BB962C8B-B14F-4D97-AF65-F5344CB8AC3E}">
        <p14:creationId xmlns:p14="http://schemas.microsoft.com/office/powerpoint/2010/main" val="19057885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標題 1">
            <a:extLst>
              <a:ext uri="{FF2B5EF4-FFF2-40B4-BE49-F238E27FC236}">
                <a16:creationId xmlns:a16="http://schemas.microsoft.com/office/drawing/2014/main" id="{959E7394-3272-4F20-A96C-873B4EB4AD89}"/>
              </a:ext>
            </a:extLst>
          </p:cNvPr>
          <p:cNvSpPr>
            <a:spLocks noGrp="1"/>
          </p:cNvSpPr>
          <p:nvPr>
            <p:ph type="title"/>
          </p:nvPr>
        </p:nvSpPr>
        <p:spPr>
          <a:xfrm>
            <a:off x="457200" y="485800"/>
            <a:ext cx="8229600" cy="1143000"/>
          </a:xfrm>
        </p:spPr>
        <p:txBody>
          <a:bodyPr/>
          <a:lstStyle/>
          <a:p>
            <a:r>
              <a:rPr lang="zh-TW" altLang="en-US" sz="4000" dirty="0">
                <a:solidFill>
                  <a:srgbClr val="7030A0"/>
                </a:solidFill>
                <a:latin typeface="標楷體" panose="03000509000000000000" pitchFamily="65" charset="-120"/>
                <a:ea typeface="標楷體" panose="03000509000000000000" pitchFamily="65" charset="-120"/>
              </a:rPr>
              <a:t>兒童權利公約相關條文</a:t>
            </a:r>
            <a:endParaRPr lang="zh-TW" altLang="en-US" sz="4000" dirty="0">
              <a:latin typeface="標楷體" panose="03000509000000000000" pitchFamily="65" charset="-120"/>
              <a:ea typeface="標楷體" panose="03000509000000000000" pitchFamily="65" charset="-120"/>
            </a:endParaRPr>
          </a:p>
        </p:txBody>
      </p:sp>
      <p:sp>
        <p:nvSpPr>
          <p:cNvPr id="41987" name="內容版面配置區 2">
            <a:extLst>
              <a:ext uri="{FF2B5EF4-FFF2-40B4-BE49-F238E27FC236}">
                <a16:creationId xmlns:a16="http://schemas.microsoft.com/office/drawing/2014/main" id="{6CF1E955-EDD2-43AA-AA21-E4394F5A0EAD}"/>
              </a:ext>
            </a:extLst>
          </p:cNvPr>
          <p:cNvSpPr>
            <a:spLocks noGrp="1"/>
          </p:cNvSpPr>
          <p:nvPr>
            <p:ph idx="1"/>
          </p:nvPr>
        </p:nvSpPr>
        <p:spPr/>
        <p:txBody>
          <a:bodyPr/>
          <a:lstStyle/>
          <a:p>
            <a:r>
              <a:rPr lang="zh-TW" altLang="zh-TW" sz="2400" dirty="0">
                <a:solidFill>
                  <a:schemeClr val="tx2"/>
                </a:solidFill>
                <a:latin typeface="標楷體" panose="03000509000000000000" pitchFamily="65" charset="-120"/>
                <a:ea typeface="標楷體" panose="03000509000000000000" pitchFamily="65" charset="-120"/>
              </a:rPr>
              <a:t>養育兒童是父母共同責任</a:t>
            </a:r>
            <a:r>
              <a:rPr lang="en-US" altLang="zh-TW" sz="2400" dirty="0">
                <a:solidFill>
                  <a:schemeClr val="tx2"/>
                </a:solidFill>
                <a:latin typeface="標楷體" panose="03000509000000000000" pitchFamily="65" charset="-120"/>
                <a:ea typeface="標楷體" panose="03000509000000000000" pitchFamily="65" charset="-120"/>
              </a:rPr>
              <a:t>(</a:t>
            </a:r>
            <a:r>
              <a:rPr lang="zh-TW" altLang="en-US" sz="2400" dirty="0">
                <a:solidFill>
                  <a:schemeClr val="tx2"/>
                </a:solidFill>
                <a:latin typeface="標楷體" panose="03000509000000000000" pitchFamily="65" charset="-120"/>
                <a:ea typeface="標楷體" panose="03000509000000000000" pitchFamily="65" charset="-120"/>
              </a:rPr>
              <a:t>第</a:t>
            </a:r>
            <a:r>
              <a:rPr lang="en-US" altLang="zh-TW" sz="2400" dirty="0">
                <a:solidFill>
                  <a:schemeClr val="tx2"/>
                </a:solidFill>
                <a:latin typeface="標楷體" panose="03000509000000000000" pitchFamily="65" charset="-120"/>
                <a:ea typeface="標楷體" panose="03000509000000000000" pitchFamily="65" charset="-120"/>
              </a:rPr>
              <a:t>18</a:t>
            </a:r>
            <a:r>
              <a:rPr lang="zh-TW" altLang="zh-TW" sz="2400" dirty="0">
                <a:solidFill>
                  <a:schemeClr val="tx2"/>
                </a:solidFill>
                <a:latin typeface="標楷體" panose="03000509000000000000" pitchFamily="65" charset="-120"/>
                <a:ea typeface="標楷體" panose="03000509000000000000" pitchFamily="65" charset="-120"/>
              </a:rPr>
              <a:t>條</a:t>
            </a:r>
            <a:r>
              <a:rPr lang="en-US" altLang="zh-TW" sz="2400" dirty="0">
                <a:solidFill>
                  <a:schemeClr val="tx2"/>
                </a:solidFill>
                <a:latin typeface="標楷體" panose="03000509000000000000" pitchFamily="65" charset="-120"/>
                <a:ea typeface="標楷體" panose="03000509000000000000" pitchFamily="65" charset="-120"/>
              </a:rPr>
              <a:t>)</a:t>
            </a:r>
            <a:endParaRPr lang="zh-TW" altLang="zh-TW" sz="2400" dirty="0">
              <a:solidFill>
                <a:schemeClr val="tx2"/>
              </a:solidFill>
              <a:latin typeface="標楷體" panose="03000509000000000000" pitchFamily="65" charset="-120"/>
              <a:ea typeface="標楷體" panose="03000509000000000000" pitchFamily="65" charset="-120"/>
            </a:endParaRPr>
          </a:p>
          <a:p>
            <a:r>
              <a:rPr lang="zh-TW" altLang="zh-TW" sz="2400" dirty="0">
                <a:solidFill>
                  <a:schemeClr val="tx2"/>
                </a:solidFill>
                <a:latin typeface="標楷體" panose="03000509000000000000" pitchFamily="65" charset="-120"/>
                <a:ea typeface="標楷體" panose="03000509000000000000" pitchFamily="65" charset="-120"/>
              </a:rPr>
              <a:t>應保護喪失家庭環境的兒童 </a:t>
            </a:r>
            <a:r>
              <a:rPr lang="en-US" altLang="zh-TW" sz="2400" dirty="0">
                <a:solidFill>
                  <a:schemeClr val="tx2"/>
                </a:solidFill>
                <a:latin typeface="標楷體" panose="03000509000000000000" pitchFamily="65" charset="-120"/>
                <a:ea typeface="標楷體" panose="03000509000000000000" pitchFamily="65" charset="-120"/>
              </a:rPr>
              <a:t>(</a:t>
            </a:r>
            <a:r>
              <a:rPr lang="zh-TW" altLang="en-US" sz="2400" dirty="0">
                <a:solidFill>
                  <a:schemeClr val="tx2"/>
                </a:solidFill>
                <a:latin typeface="標楷體" panose="03000509000000000000" pitchFamily="65" charset="-120"/>
                <a:ea typeface="標楷體" panose="03000509000000000000" pitchFamily="65" charset="-120"/>
              </a:rPr>
              <a:t>第</a:t>
            </a:r>
            <a:r>
              <a:rPr lang="en-US" altLang="zh-TW" sz="2400" dirty="0">
                <a:solidFill>
                  <a:schemeClr val="tx2"/>
                </a:solidFill>
                <a:latin typeface="標楷體" panose="03000509000000000000" pitchFamily="65" charset="-120"/>
                <a:ea typeface="標楷體" panose="03000509000000000000" pitchFamily="65" charset="-120"/>
              </a:rPr>
              <a:t>20</a:t>
            </a:r>
            <a:r>
              <a:rPr lang="zh-TW" altLang="zh-TW" sz="2400" dirty="0">
                <a:solidFill>
                  <a:schemeClr val="tx2"/>
                </a:solidFill>
                <a:latin typeface="標楷體" panose="03000509000000000000" pitchFamily="65" charset="-120"/>
                <a:ea typeface="標楷體" panose="03000509000000000000" pitchFamily="65" charset="-120"/>
              </a:rPr>
              <a:t>條</a:t>
            </a:r>
            <a:r>
              <a:rPr lang="en-US" altLang="zh-TW" sz="2400" dirty="0">
                <a:solidFill>
                  <a:schemeClr val="tx2"/>
                </a:solidFill>
                <a:latin typeface="標楷體" panose="03000509000000000000" pitchFamily="65" charset="-120"/>
                <a:ea typeface="標楷體" panose="03000509000000000000" pitchFamily="65" charset="-120"/>
              </a:rPr>
              <a:t>)</a:t>
            </a:r>
            <a:endParaRPr lang="zh-TW" altLang="zh-TW" sz="2400" dirty="0">
              <a:solidFill>
                <a:schemeClr val="tx2"/>
              </a:solidFill>
              <a:latin typeface="標楷體" panose="03000509000000000000" pitchFamily="65" charset="-120"/>
              <a:ea typeface="標楷體" panose="03000509000000000000" pitchFamily="65" charset="-120"/>
            </a:endParaRPr>
          </a:p>
          <a:p>
            <a:r>
              <a:rPr lang="zh-TW" altLang="zh-TW" sz="2400" dirty="0">
                <a:solidFill>
                  <a:schemeClr val="tx2"/>
                </a:solidFill>
                <a:latin typeface="標楷體" panose="03000509000000000000" pitchFamily="65" charset="-120"/>
                <a:ea typeface="標楷體" panose="03000509000000000000" pitchFamily="65" charset="-120"/>
              </a:rPr>
              <a:t>應保護兒童免於遭受虐待及遺棄 </a:t>
            </a:r>
            <a:r>
              <a:rPr lang="en-US" altLang="zh-TW" sz="2400" dirty="0">
                <a:solidFill>
                  <a:schemeClr val="tx2"/>
                </a:solidFill>
                <a:latin typeface="標楷體" panose="03000509000000000000" pitchFamily="65" charset="-120"/>
                <a:ea typeface="標楷體" panose="03000509000000000000" pitchFamily="65" charset="-120"/>
              </a:rPr>
              <a:t>(</a:t>
            </a:r>
            <a:r>
              <a:rPr lang="zh-TW" altLang="en-US" sz="2400" dirty="0">
                <a:solidFill>
                  <a:schemeClr val="tx2"/>
                </a:solidFill>
                <a:latin typeface="標楷體" panose="03000509000000000000" pitchFamily="65" charset="-120"/>
                <a:ea typeface="標楷體" panose="03000509000000000000" pitchFamily="65" charset="-120"/>
              </a:rPr>
              <a:t>第</a:t>
            </a:r>
            <a:r>
              <a:rPr lang="en-US" altLang="zh-TW" sz="2400" dirty="0">
                <a:solidFill>
                  <a:schemeClr val="tx2"/>
                </a:solidFill>
                <a:latin typeface="標楷體" panose="03000509000000000000" pitchFamily="65" charset="-120"/>
                <a:ea typeface="標楷體" panose="03000509000000000000" pitchFamily="65" charset="-120"/>
              </a:rPr>
              <a:t>19</a:t>
            </a:r>
            <a:r>
              <a:rPr lang="zh-TW" altLang="zh-TW" sz="2400" dirty="0">
                <a:solidFill>
                  <a:schemeClr val="tx2"/>
                </a:solidFill>
                <a:latin typeface="標楷體" panose="03000509000000000000" pitchFamily="65" charset="-120"/>
                <a:ea typeface="標楷體" panose="03000509000000000000" pitchFamily="65" charset="-120"/>
              </a:rPr>
              <a:t>條</a:t>
            </a:r>
            <a:r>
              <a:rPr lang="en-US" altLang="zh-TW" sz="2400" dirty="0">
                <a:solidFill>
                  <a:schemeClr val="tx2"/>
                </a:solidFill>
                <a:latin typeface="標楷體" panose="03000509000000000000" pitchFamily="65" charset="-120"/>
                <a:ea typeface="標楷體" panose="03000509000000000000" pitchFamily="65" charset="-120"/>
              </a:rPr>
              <a:t>)</a:t>
            </a:r>
            <a:endParaRPr lang="zh-TW" altLang="zh-TW" sz="2400" dirty="0">
              <a:solidFill>
                <a:schemeClr val="tx2"/>
              </a:solidFill>
              <a:latin typeface="標楷體" panose="03000509000000000000" pitchFamily="65" charset="-120"/>
              <a:ea typeface="標楷體" panose="03000509000000000000" pitchFamily="65" charset="-120"/>
            </a:endParaRPr>
          </a:p>
          <a:p>
            <a:r>
              <a:rPr lang="zh-TW" altLang="zh-TW" sz="2400" dirty="0">
                <a:solidFill>
                  <a:schemeClr val="tx2"/>
                </a:solidFill>
                <a:latin typeface="標楷體" panose="03000509000000000000" pitchFamily="65" charset="-120"/>
                <a:ea typeface="標楷體" panose="03000509000000000000" pitchFamily="65" charset="-120"/>
              </a:rPr>
              <a:t>兒童有接受包括社會保險之社會保障給付之權利</a:t>
            </a:r>
            <a:r>
              <a:rPr lang="en-US" altLang="zh-TW" sz="2400" dirty="0">
                <a:solidFill>
                  <a:schemeClr val="tx2"/>
                </a:solidFill>
                <a:latin typeface="標楷體" panose="03000509000000000000" pitchFamily="65" charset="-120"/>
                <a:ea typeface="標楷體" panose="03000509000000000000" pitchFamily="65" charset="-120"/>
              </a:rPr>
              <a:t>(</a:t>
            </a:r>
            <a:r>
              <a:rPr lang="zh-TW" altLang="en-US" sz="2400" dirty="0">
                <a:solidFill>
                  <a:schemeClr val="tx2"/>
                </a:solidFill>
                <a:latin typeface="標楷體" panose="03000509000000000000" pitchFamily="65" charset="-120"/>
                <a:ea typeface="標楷體" panose="03000509000000000000" pitchFamily="65" charset="-120"/>
              </a:rPr>
              <a:t>第</a:t>
            </a:r>
            <a:r>
              <a:rPr lang="en-US" altLang="zh-TW" sz="2400" dirty="0">
                <a:solidFill>
                  <a:schemeClr val="tx2"/>
                </a:solidFill>
                <a:latin typeface="標楷體" panose="03000509000000000000" pitchFamily="65" charset="-120"/>
                <a:ea typeface="標楷體" panose="03000509000000000000" pitchFamily="65" charset="-120"/>
              </a:rPr>
              <a:t>26</a:t>
            </a:r>
            <a:r>
              <a:rPr lang="zh-TW" altLang="zh-TW" sz="2400" dirty="0">
                <a:solidFill>
                  <a:schemeClr val="tx2"/>
                </a:solidFill>
                <a:latin typeface="標楷體" panose="03000509000000000000" pitchFamily="65" charset="-120"/>
                <a:ea typeface="標楷體" panose="03000509000000000000" pitchFamily="65" charset="-120"/>
              </a:rPr>
              <a:t>條</a:t>
            </a:r>
            <a:r>
              <a:rPr lang="en-US" altLang="zh-TW" sz="2400" dirty="0">
                <a:solidFill>
                  <a:schemeClr val="tx2"/>
                </a:solidFill>
                <a:latin typeface="標楷體" panose="03000509000000000000" pitchFamily="65" charset="-120"/>
                <a:ea typeface="標楷體" panose="03000509000000000000" pitchFamily="65" charset="-120"/>
              </a:rPr>
              <a:t>)</a:t>
            </a:r>
            <a:endParaRPr lang="zh-TW" altLang="zh-TW" sz="2400" dirty="0">
              <a:solidFill>
                <a:schemeClr val="tx2"/>
              </a:solidFill>
              <a:latin typeface="標楷體" panose="03000509000000000000" pitchFamily="65" charset="-120"/>
              <a:ea typeface="標楷體" panose="03000509000000000000" pitchFamily="65" charset="-120"/>
            </a:endParaRPr>
          </a:p>
          <a:p>
            <a:r>
              <a:rPr lang="zh-TW" altLang="zh-TW" sz="2400" dirty="0">
                <a:solidFill>
                  <a:schemeClr val="tx2"/>
                </a:solidFill>
                <a:latin typeface="標楷體" panose="03000509000000000000" pitchFamily="65" charset="-120"/>
                <a:ea typeface="標楷體" panose="03000509000000000000" pitchFamily="65" charset="-120"/>
              </a:rPr>
              <a:t>兒童有為其身體、精神、道德以及社會之正常發展，獲得相當水準之生活之權利</a:t>
            </a:r>
            <a:r>
              <a:rPr lang="en-US" altLang="zh-TW" sz="2400" dirty="0">
                <a:solidFill>
                  <a:schemeClr val="tx2"/>
                </a:solidFill>
                <a:latin typeface="標楷體" panose="03000509000000000000" pitchFamily="65" charset="-120"/>
                <a:ea typeface="標楷體" panose="03000509000000000000" pitchFamily="65" charset="-120"/>
              </a:rPr>
              <a:t>(27</a:t>
            </a:r>
            <a:r>
              <a:rPr lang="zh-TW" altLang="zh-TW" sz="2400" dirty="0">
                <a:solidFill>
                  <a:schemeClr val="tx2"/>
                </a:solidFill>
                <a:latin typeface="標楷體" panose="03000509000000000000" pitchFamily="65" charset="-120"/>
                <a:ea typeface="標楷體" panose="03000509000000000000" pitchFamily="65" charset="-120"/>
              </a:rPr>
              <a:t>條</a:t>
            </a:r>
            <a:r>
              <a:rPr lang="en-US" altLang="zh-TW" sz="2400" dirty="0">
                <a:solidFill>
                  <a:schemeClr val="tx2"/>
                </a:solidFill>
                <a:latin typeface="標楷體" panose="03000509000000000000" pitchFamily="65" charset="-120"/>
                <a:ea typeface="標楷體" panose="03000509000000000000" pitchFamily="65" charset="-120"/>
              </a:rPr>
              <a:t>)</a:t>
            </a:r>
            <a:endParaRPr lang="zh-TW" altLang="zh-TW" sz="2400" dirty="0">
              <a:solidFill>
                <a:schemeClr val="tx2"/>
              </a:solidFill>
              <a:latin typeface="標楷體" panose="03000509000000000000" pitchFamily="65" charset="-120"/>
              <a:ea typeface="標楷體" panose="03000509000000000000" pitchFamily="65" charset="-120"/>
            </a:endParaRPr>
          </a:p>
          <a:p>
            <a:r>
              <a:rPr lang="zh-TW" altLang="zh-TW" sz="2400" dirty="0">
                <a:solidFill>
                  <a:schemeClr val="tx2"/>
                </a:solidFill>
                <a:latin typeface="標楷體" panose="03000509000000000000" pitchFamily="65" charset="-120"/>
                <a:ea typeface="標楷體" panose="03000509000000000000" pitchFamily="65" charset="-120"/>
              </a:rPr>
              <a:t>兒童有接受教育之權利</a:t>
            </a:r>
            <a:r>
              <a:rPr lang="en-US" altLang="zh-TW" sz="2400" dirty="0">
                <a:solidFill>
                  <a:schemeClr val="tx2"/>
                </a:solidFill>
                <a:latin typeface="標楷體" panose="03000509000000000000" pitchFamily="65" charset="-120"/>
                <a:ea typeface="標楷體" panose="03000509000000000000" pitchFamily="65" charset="-120"/>
              </a:rPr>
              <a:t>(</a:t>
            </a:r>
            <a:r>
              <a:rPr lang="zh-TW" altLang="en-US" sz="2400" dirty="0">
                <a:solidFill>
                  <a:schemeClr val="tx2"/>
                </a:solidFill>
                <a:latin typeface="標楷體" panose="03000509000000000000" pitchFamily="65" charset="-120"/>
                <a:ea typeface="標楷體" panose="03000509000000000000" pitchFamily="65" charset="-120"/>
              </a:rPr>
              <a:t>第</a:t>
            </a:r>
            <a:r>
              <a:rPr lang="en-US" altLang="zh-TW" sz="2400" dirty="0">
                <a:solidFill>
                  <a:schemeClr val="tx2"/>
                </a:solidFill>
                <a:latin typeface="標楷體" panose="03000509000000000000" pitchFamily="65" charset="-120"/>
                <a:ea typeface="標楷體" panose="03000509000000000000" pitchFamily="65" charset="-120"/>
              </a:rPr>
              <a:t>28</a:t>
            </a:r>
            <a:r>
              <a:rPr lang="zh-TW" altLang="zh-TW" sz="2400" dirty="0">
                <a:solidFill>
                  <a:schemeClr val="tx2"/>
                </a:solidFill>
                <a:latin typeface="標楷體" panose="03000509000000000000" pitchFamily="65" charset="-120"/>
                <a:ea typeface="標楷體" panose="03000509000000000000" pitchFamily="65" charset="-120"/>
              </a:rPr>
              <a:t>條</a:t>
            </a:r>
            <a:r>
              <a:rPr lang="en-US" altLang="zh-TW" sz="2400" dirty="0">
                <a:solidFill>
                  <a:schemeClr val="tx2"/>
                </a:solidFill>
                <a:latin typeface="標楷體" panose="03000509000000000000" pitchFamily="65" charset="-120"/>
                <a:ea typeface="標楷體" panose="03000509000000000000" pitchFamily="65" charset="-120"/>
              </a:rPr>
              <a:t>)</a:t>
            </a:r>
            <a:endParaRPr lang="zh-TW" altLang="zh-TW" sz="2400" dirty="0">
              <a:solidFill>
                <a:schemeClr val="tx2"/>
              </a:solidFill>
              <a:latin typeface="標楷體" panose="03000509000000000000" pitchFamily="65" charset="-120"/>
              <a:ea typeface="標楷體" panose="03000509000000000000" pitchFamily="65" charset="-120"/>
            </a:endParaRPr>
          </a:p>
          <a:p>
            <a:r>
              <a:rPr lang="zh-TW" altLang="zh-TW" sz="2400" dirty="0">
                <a:solidFill>
                  <a:schemeClr val="tx2"/>
                </a:solidFill>
                <a:latin typeface="標楷體" panose="03000509000000000000" pitchFamily="65" charset="-120"/>
                <a:ea typeface="標楷體" panose="03000509000000000000" pitchFamily="65" charset="-120"/>
              </a:rPr>
              <a:t>兒童有免受經濟剝削之權利 </a:t>
            </a:r>
            <a:r>
              <a:rPr lang="en-US" altLang="zh-TW" sz="2400" dirty="0">
                <a:solidFill>
                  <a:schemeClr val="tx2"/>
                </a:solidFill>
                <a:latin typeface="標楷體" panose="03000509000000000000" pitchFamily="65" charset="-120"/>
                <a:ea typeface="標楷體" panose="03000509000000000000" pitchFamily="65" charset="-120"/>
              </a:rPr>
              <a:t>(</a:t>
            </a:r>
            <a:r>
              <a:rPr lang="zh-TW" altLang="en-US" sz="2400" dirty="0">
                <a:solidFill>
                  <a:schemeClr val="tx2"/>
                </a:solidFill>
                <a:latin typeface="標楷體" panose="03000509000000000000" pitchFamily="65" charset="-120"/>
                <a:ea typeface="標楷體" panose="03000509000000000000" pitchFamily="65" charset="-120"/>
              </a:rPr>
              <a:t>第</a:t>
            </a:r>
            <a:r>
              <a:rPr lang="en-US" altLang="zh-TW" sz="2400" dirty="0">
                <a:solidFill>
                  <a:schemeClr val="tx2"/>
                </a:solidFill>
                <a:latin typeface="標楷體" panose="03000509000000000000" pitchFamily="65" charset="-120"/>
                <a:ea typeface="標楷體" panose="03000509000000000000" pitchFamily="65" charset="-120"/>
              </a:rPr>
              <a:t>32</a:t>
            </a:r>
            <a:r>
              <a:rPr lang="zh-TW" altLang="zh-TW" sz="2400" dirty="0">
                <a:solidFill>
                  <a:schemeClr val="tx2"/>
                </a:solidFill>
                <a:latin typeface="標楷體" panose="03000509000000000000" pitchFamily="65" charset="-120"/>
                <a:ea typeface="標楷體" panose="03000509000000000000" pitchFamily="65" charset="-120"/>
              </a:rPr>
              <a:t>條</a:t>
            </a:r>
            <a:r>
              <a:rPr lang="en-US" altLang="zh-TW" sz="2400" dirty="0">
                <a:solidFill>
                  <a:schemeClr val="tx2"/>
                </a:solidFill>
                <a:latin typeface="標楷體" panose="03000509000000000000" pitchFamily="65" charset="-120"/>
                <a:ea typeface="標楷體" panose="03000509000000000000" pitchFamily="65" charset="-120"/>
              </a:rPr>
              <a:t>)</a:t>
            </a:r>
            <a:endParaRPr lang="zh-TW" altLang="zh-TW" sz="2400" dirty="0">
              <a:solidFill>
                <a:schemeClr val="tx2"/>
              </a:solidFill>
              <a:latin typeface="標楷體" panose="03000509000000000000" pitchFamily="65" charset="-120"/>
              <a:ea typeface="標楷體" panose="03000509000000000000" pitchFamily="65" charset="-120"/>
            </a:endParaRPr>
          </a:p>
          <a:p>
            <a:r>
              <a:rPr lang="zh-TW" altLang="zh-TW" sz="2400" dirty="0">
                <a:solidFill>
                  <a:schemeClr val="tx2"/>
                </a:solidFill>
                <a:latin typeface="標楷體" panose="03000509000000000000" pitchFamily="65" charset="-120"/>
                <a:ea typeface="標楷體" panose="03000509000000000000" pitchFamily="65" charset="-120"/>
              </a:rPr>
              <a:t>兒童有不受任何形態的性剝削和性迫害的權利</a:t>
            </a:r>
            <a:r>
              <a:rPr lang="en-US" altLang="zh-TW" sz="2400" dirty="0">
                <a:solidFill>
                  <a:schemeClr val="tx2"/>
                </a:solidFill>
                <a:latin typeface="標楷體" panose="03000509000000000000" pitchFamily="65" charset="-120"/>
                <a:ea typeface="標楷體" panose="03000509000000000000" pitchFamily="65" charset="-120"/>
              </a:rPr>
              <a:t>(</a:t>
            </a:r>
            <a:r>
              <a:rPr lang="zh-TW" altLang="en-US" sz="2400" dirty="0">
                <a:solidFill>
                  <a:schemeClr val="tx2"/>
                </a:solidFill>
                <a:latin typeface="標楷體" panose="03000509000000000000" pitchFamily="65" charset="-120"/>
                <a:ea typeface="標楷體" panose="03000509000000000000" pitchFamily="65" charset="-120"/>
              </a:rPr>
              <a:t>第</a:t>
            </a:r>
            <a:r>
              <a:rPr lang="en-US" altLang="zh-TW" sz="2400" dirty="0">
                <a:solidFill>
                  <a:schemeClr val="tx2"/>
                </a:solidFill>
                <a:latin typeface="標楷體" panose="03000509000000000000" pitchFamily="65" charset="-120"/>
                <a:ea typeface="標楷體" panose="03000509000000000000" pitchFamily="65" charset="-120"/>
              </a:rPr>
              <a:t>34</a:t>
            </a:r>
            <a:r>
              <a:rPr lang="zh-TW" altLang="zh-TW" sz="2400" dirty="0">
                <a:solidFill>
                  <a:schemeClr val="tx2"/>
                </a:solidFill>
                <a:latin typeface="標楷體" panose="03000509000000000000" pitchFamily="65" charset="-120"/>
                <a:ea typeface="標楷體" panose="03000509000000000000" pitchFamily="65" charset="-120"/>
              </a:rPr>
              <a:t>條</a:t>
            </a:r>
            <a:r>
              <a:rPr lang="en-US" altLang="zh-TW" sz="2400" dirty="0">
                <a:solidFill>
                  <a:schemeClr val="tx2"/>
                </a:solidFill>
                <a:latin typeface="標楷體" panose="03000509000000000000" pitchFamily="65" charset="-120"/>
                <a:ea typeface="標楷體" panose="03000509000000000000" pitchFamily="65" charset="-120"/>
              </a:rPr>
              <a:t>)</a:t>
            </a:r>
            <a:endParaRPr lang="zh-TW" altLang="zh-TW" sz="2400" dirty="0">
              <a:solidFill>
                <a:schemeClr val="tx2"/>
              </a:solidFill>
              <a:latin typeface="標楷體" panose="03000509000000000000" pitchFamily="65" charset="-120"/>
              <a:ea typeface="標楷體" panose="03000509000000000000" pitchFamily="65" charset="-120"/>
            </a:endParaRPr>
          </a:p>
          <a:p>
            <a:endParaRPr lang="zh-TW" alt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標題 1">
            <a:extLst>
              <a:ext uri="{FF2B5EF4-FFF2-40B4-BE49-F238E27FC236}">
                <a16:creationId xmlns:a16="http://schemas.microsoft.com/office/drawing/2014/main" id="{7413B954-83CF-481A-A9DA-C75D69DFA886}"/>
              </a:ext>
            </a:extLst>
          </p:cNvPr>
          <p:cNvSpPr>
            <a:spLocks noGrp="1"/>
          </p:cNvSpPr>
          <p:nvPr>
            <p:ph type="title"/>
          </p:nvPr>
        </p:nvSpPr>
        <p:spPr>
          <a:xfrm>
            <a:off x="457200" y="485800"/>
            <a:ext cx="8229600" cy="1143000"/>
          </a:xfrm>
        </p:spPr>
        <p:txBody>
          <a:bodyPr/>
          <a:lstStyle/>
          <a:p>
            <a:r>
              <a:rPr lang="zh-TW" altLang="en-US" sz="4000" dirty="0">
                <a:solidFill>
                  <a:srgbClr val="7030A0"/>
                </a:solidFill>
                <a:latin typeface="標楷體" panose="03000509000000000000" pitchFamily="65" charset="-120"/>
                <a:ea typeface="標楷體" panose="03000509000000000000" pitchFamily="65" charset="-120"/>
              </a:rPr>
              <a:t>童妓知多少？</a:t>
            </a:r>
          </a:p>
        </p:txBody>
      </p:sp>
      <p:graphicFrame>
        <p:nvGraphicFramePr>
          <p:cNvPr id="5" name="內容版面配置區 4">
            <a:extLst>
              <a:ext uri="{FF2B5EF4-FFF2-40B4-BE49-F238E27FC236}">
                <a16:creationId xmlns:a16="http://schemas.microsoft.com/office/drawing/2014/main" id="{B383F95B-04D0-4141-9CF6-243C8C82737E}"/>
              </a:ext>
            </a:extLst>
          </p:cNvPr>
          <p:cNvGraphicFramePr>
            <a:graphicFrameLocks noGrp="1"/>
          </p:cNvGraphicFramePr>
          <p:nvPr>
            <p:ph idx="1"/>
            <p:extLst>
              <p:ext uri="{D42A27DB-BD31-4B8C-83A1-F6EECF244321}">
                <p14:modId xmlns:p14="http://schemas.microsoft.com/office/powerpoint/2010/main" val="1177736366"/>
              </p:ext>
            </p:extLst>
          </p:nvPr>
        </p:nvGraphicFramePr>
        <p:xfrm>
          <a:off x="426368" y="1663080"/>
          <a:ext cx="8291264" cy="470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標題 1">
            <a:extLst>
              <a:ext uri="{FF2B5EF4-FFF2-40B4-BE49-F238E27FC236}">
                <a16:creationId xmlns:a16="http://schemas.microsoft.com/office/drawing/2014/main" id="{2AD458B7-4FEE-4E22-8F3E-AB4CD6B94326}"/>
              </a:ext>
            </a:extLst>
          </p:cNvPr>
          <p:cNvSpPr>
            <a:spLocks noGrp="1"/>
          </p:cNvSpPr>
          <p:nvPr>
            <p:ph type="title"/>
          </p:nvPr>
        </p:nvSpPr>
        <p:spPr>
          <a:xfrm>
            <a:off x="457200" y="557808"/>
            <a:ext cx="8229600" cy="1143000"/>
          </a:xfrm>
        </p:spPr>
        <p:txBody>
          <a:bodyPr/>
          <a:lstStyle/>
          <a:p>
            <a:r>
              <a:rPr lang="zh-TW" altLang="en-US" sz="4000" dirty="0">
                <a:solidFill>
                  <a:srgbClr val="7030A0"/>
                </a:solidFill>
                <a:latin typeface="標楷體" panose="03000509000000000000" pitchFamily="65" charset="-120"/>
                <a:ea typeface="標楷體" panose="03000509000000000000" pitchFamily="65" charset="-120"/>
              </a:rPr>
              <a:t>兒童權利公約相關條文</a:t>
            </a:r>
          </a:p>
        </p:txBody>
      </p:sp>
      <p:graphicFrame>
        <p:nvGraphicFramePr>
          <p:cNvPr id="5" name="內容版面配置區 4">
            <a:extLst>
              <a:ext uri="{FF2B5EF4-FFF2-40B4-BE49-F238E27FC236}">
                <a16:creationId xmlns:a16="http://schemas.microsoft.com/office/drawing/2014/main" id="{F0113DF2-6A86-4505-8ED3-B196E253FFCA}"/>
              </a:ext>
            </a:extLst>
          </p:cNvPr>
          <p:cNvGraphicFramePr>
            <a:graphicFrameLocks noGrp="1"/>
          </p:cNvGraphicFramePr>
          <p:nvPr>
            <p:ph idx="1"/>
            <p:extLst>
              <p:ext uri="{D42A27DB-BD31-4B8C-83A1-F6EECF244321}">
                <p14:modId xmlns:p14="http://schemas.microsoft.com/office/powerpoint/2010/main" val="4290845319"/>
              </p:ext>
            </p:extLst>
          </p:nvPr>
        </p:nvGraphicFramePr>
        <p:xfrm>
          <a:off x="457200" y="185536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3">
            <a:extLst>
              <a:ext uri="{FF2B5EF4-FFF2-40B4-BE49-F238E27FC236}">
                <a16:creationId xmlns:a16="http://schemas.microsoft.com/office/drawing/2014/main" id="{F749F7E7-B0EB-47A7-A2EB-3CE8D6BEB4E7}"/>
              </a:ext>
            </a:extLst>
          </p:cNvPr>
          <p:cNvSpPr txBox="1">
            <a:spLocks/>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a:lstStyle>
          <a:p>
            <a:r>
              <a:rPr kumimoji="0" lang="en-US" altLang="zh-TW" b="1">
                <a:solidFill>
                  <a:schemeClr val="tx2"/>
                </a:solidFill>
                <a:latin typeface="標楷體" panose="03000509000000000000" pitchFamily="65" charset="-120"/>
                <a:ea typeface="標楷體" panose="03000509000000000000" pitchFamily="65" charset="-120"/>
              </a:rPr>
              <a:t>~</a:t>
            </a:r>
            <a:r>
              <a:rPr kumimoji="0" lang="zh-TW" altLang="en-US" b="1">
                <a:solidFill>
                  <a:schemeClr val="tx2"/>
                </a:solidFill>
                <a:latin typeface="標楷體" panose="03000509000000000000" pitchFamily="65" charset="-120"/>
                <a:ea typeface="標楷體" panose="03000509000000000000" pitchFamily="65" charset="-120"/>
              </a:rPr>
              <a:t>感謝聆聽</a:t>
            </a:r>
            <a:r>
              <a:rPr kumimoji="0" lang="en-US" altLang="zh-TW" b="1">
                <a:solidFill>
                  <a:schemeClr val="tx2"/>
                </a:solidFill>
                <a:latin typeface="標楷體" panose="03000509000000000000" pitchFamily="65" charset="-120"/>
                <a:ea typeface="標楷體" panose="03000509000000000000" pitchFamily="65" charset="-120"/>
              </a:rPr>
              <a:t>!~</a:t>
            </a:r>
            <a:endParaRPr kumimoji="0" lang="zh-TW" altLang="en-US" b="1">
              <a:solidFill>
                <a:schemeClr val="tx2"/>
              </a:solidFill>
              <a:latin typeface="標楷體" panose="03000509000000000000" pitchFamily="65" charset="-120"/>
              <a:ea typeface="標楷體" panose="03000509000000000000" pitchFamily="65" charset="-120"/>
            </a:endParaRPr>
          </a:p>
        </p:txBody>
      </p:sp>
      <p:pic>
        <p:nvPicPr>
          <p:cNvPr id="6" name="Picture 4" descr="會笑的娃娃">
            <a:extLst>
              <a:ext uri="{FF2B5EF4-FFF2-40B4-BE49-F238E27FC236}">
                <a16:creationId xmlns:a16="http://schemas.microsoft.com/office/drawing/2014/main" id="{C1B65B49-F193-402B-AD16-2301C4ECCA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4005263"/>
            <a:ext cx="100647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3145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標題 1">
            <a:extLst>
              <a:ext uri="{FF2B5EF4-FFF2-40B4-BE49-F238E27FC236}">
                <a16:creationId xmlns:a16="http://schemas.microsoft.com/office/drawing/2014/main" id="{95CDF909-779B-4C43-9CE6-3813EC16A644}"/>
              </a:ext>
            </a:extLst>
          </p:cNvPr>
          <p:cNvSpPr>
            <a:spLocks noGrp="1"/>
          </p:cNvSpPr>
          <p:nvPr>
            <p:ph type="title"/>
          </p:nvPr>
        </p:nvSpPr>
        <p:spPr>
          <a:xfrm>
            <a:off x="457200" y="413792"/>
            <a:ext cx="8229600" cy="1143000"/>
          </a:xfrm>
        </p:spPr>
        <p:txBody>
          <a:bodyPr/>
          <a:lstStyle/>
          <a:p>
            <a:r>
              <a:rPr lang="zh-TW" altLang="en-US" sz="3600" dirty="0">
                <a:solidFill>
                  <a:schemeClr val="tx2"/>
                </a:solidFill>
                <a:latin typeface="標楷體" panose="03000509000000000000" pitchFamily="65" charset="-120"/>
                <a:ea typeface="標楷體" panose="03000509000000000000" pitchFamily="65" charset="-120"/>
              </a:rPr>
              <a:t>關於兒童權利公約</a:t>
            </a:r>
          </a:p>
        </p:txBody>
      </p:sp>
      <p:sp>
        <p:nvSpPr>
          <p:cNvPr id="3" name="內容版面配置區 2">
            <a:extLst>
              <a:ext uri="{FF2B5EF4-FFF2-40B4-BE49-F238E27FC236}">
                <a16:creationId xmlns:a16="http://schemas.microsoft.com/office/drawing/2014/main" id="{7BA9B4B7-157F-4A24-A35D-090E1BD8D2DD}"/>
              </a:ext>
            </a:extLst>
          </p:cNvPr>
          <p:cNvSpPr>
            <a:spLocks noGrp="1"/>
          </p:cNvSpPr>
          <p:nvPr>
            <p:ph idx="1"/>
          </p:nvPr>
        </p:nvSpPr>
        <p:spPr/>
        <p:txBody>
          <a:bodyPr/>
          <a:lstStyle/>
          <a:p>
            <a:pPr>
              <a:defRPr/>
            </a:pPr>
            <a:r>
              <a:rPr lang="zh-TW" altLang="en-US" sz="2800" dirty="0">
                <a:latin typeface="標楷體" panose="03000509000000000000" pitchFamily="65" charset="-120"/>
                <a:ea typeface="標楷體" panose="03000509000000000000" pitchFamily="65" charset="-120"/>
              </a:rPr>
              <a:t>兒童權利</a:t>
            </a:r>
            <a:r>
              <a:rPr lang="zh-TW" altLang="en-US" sz="2800" dirty="0" smtClean="0">
                <a:latin typeface="標楷體" panose="03000509000000000000" pitchFamily="65" charset="-120"/>
                <a:ea typeface="標楷體" panose="03000509000000000000" pitchFamily="65" charset="-120"/>
              </a:rPr>
              <a:t>公約</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簡稱</a:t>
            </a:r>
            <a:r>
              <a:rPr lang="en-US" altLang="zh-TW" sz="2800" dirty="0" smtClean="0">
                <a:latin typeface="標楷體" panose="03000509000000000000" pitchFamily="65" charset="-120"/>
                <a:ea typeface="標楷體" panose="03000509000000000000" pitchFamily="65" charset="-120"/>
              </a:rPr>
              <a:t>CRC)</a:t>
            </a:r>
            <a:endParaRPr lang="en-US" altLang="zh-TW" sz="2800" dirty="0">
              <a:latin typeface="標楷體" panose="03000509000000000000" pitchFamily="65" charset="-120"/>
              <a:ea typeface="標楷體" panose="03000509000000000000" pitchFamily="65" charset="-120"/>
            </a:endParaRPr>
          </a:p>
          <a:p>
            <a:pPr marL="0" indent="0">
              <a:buFont typeface="Arial" panose="020B0604020202020204" pitchFamily="34" charset="0"/>
              <a:buNone/>
              <a:defRPr/>
            </a:pPr>
            <a:r>
              <a:rPr lang="en-US" altLang="zh-TW" sz="2800" dirty="0">
                <a:latin typeface="標楷體" panose="03000509000000000000" pitchFamily="65" charset="-120"/>
                <a:ea typeface="標楷體" panose="03000509000000000000" pitchFamily="65" charset="-120"/>
              </a:rPr>
              <a:t>--Convention on the Rights of the Child</a:t>
            </a:r>
          </a:p>
          <a:p>
            <a:pPr>
              <a:defRPr/>
            </a:pPr>
            <a:r>
              <a:rPr lang="zh-TW" altLang="en-US" sz="2800" dirty="0">
                <a:latin typeface="標楷體" panose="03000509000000000000" pitchFamily="65" charset="-120"/>
                <a:ea typeface="標楷體" panose="03000509000000000000" pitchFamily="65" charset="-120"/>
              </a:rPr>
              <a:t>聯合國於</a:t>
            </a:r>
            <a:r>
              <a:rPr lang="en-US" altLang="zh-TW" sz="2800" dirty="0">
                <a:latin typeface="標楷體" panose="03000509000000000000" pitchFamily="65" charset="-120"/>
                <a:ea typeface="標楷體" panose="03000509000000000000" pitchFamily="65" charset="-120"/>
              </a:rPr>
              <a:t>1989</a:t>
            </a:r>
            <a:r>
              <a:rPr lang="zh-TW" altLang="en-US" sz="2800" dirty="0">
                <a:latin typeface="標楷體" panose="03000509000000000000" pitchFamily="65" charset="-120"/>
                <a:ea typeface="標楷體" panose="03000509000000000000" pitchFamily="65" charset="-120"/>
              </a:rPr>
              <a:t>年</a:t>
            </a:r>
            <a:r>
              <a:rPr lang="en-US" altLang="zh-TW" sz="2800" dirty="0">
                <a:latin typeface="標楷體" panose="03000509000000000000" pitchFamily="65" charset="-120"/>
                <a:ea typeface="標楷體" panose="03000509000000000000" pitchFamily="65" charset="-120"/>
              </a:rPr>
              <a:t>11</a:t>
            </a:r>
            <a:r>
              <a:rPr lang="zh-TW" altLang="en-US" sz="2800" dirty="0">
                <a:latin typeface="標楷體" panose="03000509000000000000" pitchFamily="65" charset="-120"/>
                <a:ea typeface="標楷體" panose="03000509000000000000" pitchFamily="65" charset="-120"/>
              </a:rPr>
              <a:t>月</a:t>
            </a:r>
            <a:r>
              <a:rPr lang="en-US" altLang="zh-TW" sz="2800" dirty="0">
                <a:latin typeface="標楷體" panose="03000509000000000000" pitchFamily="65" charset="-120"/>
                <a:ea typeface="標楷體" panose="03000509000000000000" pitchFamily="65" charset="-120"/>
              </a:rPr>
              <a:t>20</a:t>
            </a:r>
            <a:r>
              <a:rPr lang="zh-TW" altLang="en-US" sz="2800" dirty="0">
                <a:latin typeface="標楷體" panose="03000509000000000000" pitchFamily="65" charset="-120"/>
                <a:ea typeface="標楷體" panose="03000509000000000000" pitchFamily="65" charset="-120"/>
              </a:rPr>
              <a:t>日通過兒童權利公約。</a:t>
            </a:r>
            <a:endParaRPr lang="en-US" altLang="zh-TW" sz="2800" dirty="0">
              <a:latin typeface="標楷體" panose="03000509000000000000" pitchFamily="65" charset="-120"/>
              <a:ea typeface="標楷體" panose="03000509000000000000" pitchFamily="65" charset="-120"/>
            </a:endParaRPr>
          </a:p>
          <a:p>
            <a:pPr>
              <a:defRPr/>
            </a:pPr>
            <a:r>
              <a:rPr lang="zh-TW" altLang="en-US" sz="2800" dirty="0">
                <a:latin typeface="標楷體" panose="03000509000000000000" pitchFamily="65" charset="-120"/>
                <a:ea typeface="標楷體" panose="03000509000000000000" pitchFamily="65" charset="-120"/>
              </a:rPr>
              <a:t>公約確立了兒童是權利的主體，而非國家、父母的附屬品。</a:t>
            </a:r>
            <a:endParaRPr lang="en-US" altLang="zh-TW" sz="2800" dirty="0">
              <a:latin typeface="標楷體" panose="03000509000000000000" pitchFamily="65" charset="-120"/>
              <a:ea typeface="標楷體" panose="03000509000000000000" pitchFamily="65" charset="-120"/>
            </a:endParaRPr>
          </a:p>
          <a:p>
            <a:pPr>
              <a:defRPr/>
            </a:pPr>
            <a:r>
              <a:rPr lang="zh-TW" altLang="en-US" sz="2800" dirty="0">
                <a:latin typeface="標楷體" panose="03000509000000000000" pitchFamily="65" charset="-120"/>
                <a:ea typeface="標楷體" panose="03000509000000000000" pitchFamily="65" charset="-120"/>
              </a:rPr>
              <a:t>透過這份兒童權利公約，國際社會向兒童承諾會</a:t>
            </a:r>
            <a:r>
              <a:rPr lang="zh-TW" altLang="en-US" b="1" dirty="0">
                <a:solidFill>
                  <a:srgbClr val="FF0000"/>
                </a:solidFill>
                <a:latin typeface="標楷體" panose="03000509000000000000" pitchFamily="65" charset="-120"/>
                <a:ea typeface="標楷體" panose="03000509000000000000" pitchFamily="65" charset="-120"/>
              </a:rPr>
              <a:t>盡最大力量</a:t>
            </a:r>
            <a:r>
              <a:rPr lang="zh-TW" altLang="en-US" sz="2800" dirty="0">
                <a:latin typeface="標楷體" panose="03000509000000000000" pitchFamily="65" charset="-120"/>
                <a:ea typeface="標楷體" panose="03000509000000000000" pitchFamily="65" charset="-120"/>
              </a:rPr>
              <a:t>保護兒童免於暴力傷害、保障其發聲的權利，並使每一位兒童皆有機會發展其潛能並為將來的成年生活預做準備。</a:t>
            </a:r>
            <a:endParaRPr lang="en-US" altLang="zh-TW" sz="2800" dirty="0">
              <a:latin typeface="標楷體" panose="03000509000000000000" pitchFamily="65" charset="-120"/>
              <a:ea typeface="標楷體" panose="03000509000000000000" pitchFamily="65" charset="-120"/>
            </a:endParaRPr>
          </a:p>
          <a:p>
            <a:pPr marL="0" indent="0">
              <a:buFont typeface="Arial" panose="020B0604020202020204" pitchFamily="34" charset="0"/>
              <a:buNone/>
              <a:defRPr/>
            </a:pPr>
            <a:endParaRPr lang="en-US" altLang="zh-TW"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標題 1">
            <a:extLst>
              <a:ext uri="{FF2B5EF4-FFF2-40B4-BE49-F238E27FC236}">
                <a16:creationId xmlns:a16="http://schemas.microsoft.com/office/drawing/2014/main" id="{64CFB2DE-8DEB-42FB-AF52-678EA9C0A7BB}"/>
              </a:ext>
            </a:extLst>
          </p:cNvPr>
          <p:cNvSpPr>
            <a:spLocks noGrp="1"/>
          </p:cNvSpPr>
          <p:nvPr>
            <p:ph type="title"/>
          </p:nvPr>
        </p:nvSpPr>
        <p:spPr/>
        <p:txBody>
          <a:bodyPr/>
          <a:lstStyle/>
          <a:p>
            <a:endParaRPr lang="zh-TW" altLang="en-US"/>
          </a:p>
        </p:txBody>
      </p:sp>
      <p:sp>
        <p:nvSpPr>
          <p:cNvPr id="19459" name="內容版面配置區 2">
            <a:extLst>
              <a:ext uri="{FF2B5EF4-FFF2-40B4-BE49-F238E27FC236}">
                <a16:creationId xmlns:a16="http://schemas.microsoft.com/office/drawing/2014/main" id="{F7F70692-2512-4312-AA50-C0AE37DE66E9}"/>
              </a:ext>
            </a:extLst>
          </p:cNvPr>
          <p:cNvSpPr>
            <a:spLocks noGrp="1"/>
          </p:cNvSpPr>
          <p:nvPr>
            <p:ph idx="1"/>
          </p:nvPr>
        </p:nvSpPr>
        <p:spPr/>
        <p:txBody>
          <a:bodyPr/>
          <a:lstStyle/>
          <a:p>
            <a:r>
              <a:rPr lang="zh-TW" altLang="zh-TW" sz="2400">
                <a:latin typeface="標楷體" panose="03000509000000000000" pitchFamily="65" charset="-120"/>
                <a:ea typeface="標楷體" panose="03000509000000000000" pitchFamily="65" charset="-120"/>
              </a:rPr>
              <a:t>《兒童權利公約》是首條具法律約束力的國際公約，並涵蓋所有</a:t>
            </a:r>
            <a:r>
              <a:rPr lang="zh-TW" altLang="zh-TW" sz="2400">
                <a:latin typeface="標楷體" panose="03000509000000000000" pitchFamily="65" charset="-120"/>
                <a:ea typeface="標楷體" panose="03000509000000000000" pitchFamily="65" charset="-120"/>
                <a:hlinkClick r:id="rId2" tooltip="人權"/>
              </a:rPr>
              <a:t>人權</a:t>
            </a:r>
            <a:r>
              <a:rPr lang="zh-TW" altLang="zh-TW" sz="2400">
                <a:latin typeface="標楷體" panose="03000509000000000000" pitchFamily="65" charset="-120"/>
                <a:ea typeface="標楷體" panose="03000509000000000000" pitchFamily="65" charset="-120"/>
              </a:rPr>
              <a:t>範疇，保障兒童在</a:t>
            </a:r>
            <a:r>
              <a:rPr lang="zh-TW" altLang="zh-TW" sz="2400">
                <a:latin typeface="標楷體" panose="03000509000000000000" pitchFamily="65" charset="-120"/>
                <a:ea typeface="標楷體" panose="03000509000000000000" pitchFamily="65" charset="-120"/>
                <a:hlinkClick r:id="rId3" tooltip="公民"/>
              </a:rPr>
              <a:t>公民</a:t>
            </a:r>
            <a:r>
              <a:rPr lang="zh-TW" altLang="zh-TW" sz="2400">
                <a:latin typeface="標楷體" panose="03000509000000000000" pitchFamily="65" charset="-120"/>
                <a:ea typeface="標楷體" panose="03000509000000000000" pitchFamily="65" charset="-120"/>
              </a:rPr>
              <a:t>、</a:t>
            </a:r>
            <a:r>
              <a:rPr lang="zh-TW" altLang="zh-TW" sz="2400">
                <a:latin typeface="標楷體" panose="03000509000000000000" pitchFamily="65" charset="-120"/>
                <a:ea typeface="標楷體" panose="03000509000000000000" pitchFamily="65" charset="-120"/>
                <a:hlinkClick r:id="rId4" tooltip="經濟"/>
              </a:rPr>
              <a:t>經濟</a:t>
            </a:r>
            <a:r>
              <a:rPr lang="zh-TW" altLang="zh-TW" sz="2400">
                <a:latin typeface="標楷體" panose="03000509000000000000" pitchFamily="65" charset="-120"/>
                <a:ea typeface="標楷體" panose="03000509000000000000" pitchFamily="65" charset="-120"/>
              </a:rPr>
              <a:t>、</a:t>
            </a:r>
            <a:r>
              <a:rPr lang="zh-TW" altLang="zh-TW" sz="2400">
                <a:latin typeface="標楷體" panose="03000509000000000000" pitchFamily="65" charset="-120"/>
                <a:ea typeface="標楷體" panose="03000509000000000000" pitchFamily="65" charset="-120"/>
                <a:hlinkClick r:id="rId5" tooltip="政治"/>
              </a:rPr>
              <a:t>政治</a:t>
            </a:r>
            <a:r>
              <a:rPr lang="zh-TW" altLang="zh-TW" sz="2400">
                <a:latin typeface="標楷體" panose="03000509000000000000" pitchFamily="65" charset="-120"/>
                <a:ea typeface="標楷體" panose="03000509000000000000" pitchFamily="65" charset="-120"/>
              </a:rPr>
              <a:t>、</a:t>
            </a:r>
            <a:r>
              <a:rPr lang="zh-TW" altLang="zh-TW" sz="2400">
                <a:latin typeface="標楷體" panose="03000509000000000000" pitchFamily="65" charset="-120"/>
                <a:ea typeface="標楷體" panose="03000509000000000000" pitchFamily="65" charset="-120"/>
                <a:hlinkClick r:id="rId6" tooltip="文化"/>
              </a:rPr>
              <a:t>文化</a:t>
            </a:r>
            <a:r>
              <a:rPr lang="zh-TW" altLang="zh-TW" sz="2400">
                <a:latin typeface="標楷體" panose="03000509000000000000" pitchFamily="65" charset="-120"/>
                <a:ea typeface="標楷體" panose="03000509000000000000" pitchFamily="65" charset="-120"/>
              </a:rPr>
              <a:t>和</a:t>
            </a:r>
            <a:r>
              <a:rPr lang="zh-TW" altLang="zh-TW" sz="2400">
                <a:latin typeface="標楷體" panose="03000509000000000000" pitchFamily="65" charset="-120"/>
                <a:ea typeface="標楷體" panose="03000509000000000000" pitchFamily="65" charset="-120"/>
                <a:hlinkClick r:id="rId7" tooltip="社會"/>
              </a:rPr>
              <a:t>社會</a:t>
            </a:r>
            <a:r>
              <a:rPr lang="zh-TW" altLang="zh-TW" sz="2400">
                <a:latin typeface="標楷體" panose="03000509000000000000" pitchFamily="65" charset="-120"/>
                <a:ea typeface="標楷體" panose="03000509000000000000" pitchFamily="65" charset="-120"/>
              </a:rPr>
              <a:t>中的權利。這公約共有196個締約國，得到絕大部份</a:t>
            </a:r>
            <a:r>
              <a:rPr lang="zh-TW" altLang="zh-TW" sz="2400">
                <a:latin typeface="標楷體" panose="03000509000000000000" pitchFamily="65" charset="-120"/>
                <a:ea typeface="標楷體" panose="03000509000000000000" pitchFamily="65" charset="-120"/>
                <a:hlinkClick r:id="rId8" tooltip="聯合國成員國"/>
              </a:rPr>
              <a:t>聯合國成員國</a:t>
            </a:r>
            <a:r>
              <a:rPr lang="zh-TW" altLang="zh-TW" sz="2400">
                <a:latin typeface="標楷體" panose="03000509000000000000" pitchFamily="65" charset="-120"/>
                <a:ea typeface="標楷體" panose="03000509000000000000" pitchFamily="65" charset="-120"/>
              </a:rPr>
              <a:t>承認（或有條件承認），當中只有</a:t>
            </a:r>
            <a:r>
              <a:rPr lang="zh-TW" altLang="zh-TW" sz="2400">
                <a:latin typeface="標楷體" panose="03000509000000000000" pitchFamily="65" charset="-120"/>
                <a:ea typeface="標楷體" panose="03000509000000000000" pitchFamily="65" charset="-120"/>
                <a:hlinkClick r:id="rId9" tooltip="美國"/>
              </a:rPr>
              <a:t>美國</a:t>
            </a:r>
            <a:r>
              <a:rPr lang="zh-TW" altLang="zh-TW" sz="2400">
                <a:latin typeface="標楷體" panose="03000509000000000000" pitchFamily="65" charset="-120"/>
                <a:ea typeface="標楷體" panose="03000509000000000000" pitchFamily="65" charset="-120"/>
              </a:rPr>
              <a:t>沒有加入。</a:t>
            </a:r>
            <a:endParaRPr lang="zh-TW" altLang="en-US" sz="2400">
              <a:latin typeface="標楷體" panose="03000509000000000000" pitchFamily="65" charset="-120"/>
              <a:ea typeface="標楷體" panose="03000509000000000000" pitchFamily="65" charset="-120"/>
            </a:endParaRPr>
          </a:p>
          <a:p>
            <a:r>
              <a:rPr lang="zh-TW" altLang="zh-TW" sz="2400">
                <a:latin typeface="標楷體" panose="03000509000000000000" pitchFamily="65" charset="-120"/>
                <a:ea typeface="標楷體" panose="03000509000000000000" pitchFamily="65" charset="-120"/>
              </a:rPr>
              <a:t>《兒童權利公約》定下共54項條款和3個</a:t>
            </a:r>
            <a:r>
              <a:rPr lang="zh-TW" altLang="zh-TW" sz="2400">
                <a:latin typeface="標楷體" panose="03000509000000000000" pitchFamily="65" charset="-120"/>
                <a:ea typeface="標楷體" panose="03000509000000000000" pitchFamily="65" charset="-120"/>
                <a:hlinkClick r:id="rId10" tooltip="任擇議定書（頁面不存在）"/>
              </a:rPr>
              <a:t>任擇議定書</a:t>
            </a:r>
            <a:r>
              <a:rPr lang="zh-TW" altLang="zh-TW" sz="2400">
                <a:latin typeface="標楷體" panose="03000509000000000000" pitchFamily="65" charset="-120"/>
                <a:ea typeface="標楷體" panose="03000509000000000000" pitchFamily="65" charset="-120"/>
              </a:rPr>
              <a:t>。公約定義的兒童是指年齡18歲以下的每一個人，除非締約國的法律另有訂明。公約保障了兒童的生存和全面發展，使其免受</a:t>
            </a:r>
            <a:r>
              <a:rPr lang="zh-TW" altLang="zh-TW" sz="2400">
                <a:latin typeface="標楷體" panose="03000509000000000000" pitchFamily="65" charset="-120"/>
                <a:ea typeface="標楷體" panose="03000509000000000000" pitchFamily="65" charset="-120"/>
                <a:hlinkClick r:id="rId11" tooltip="剝削"/>
              </a:rPr>
              <a:t>剝削</a:t>
            </a:r>
            <a:r>
              <a:rPr lang="zh-TW" altLang="zh-TW" sz="2400">
                <a:latin typeface="標楷體" panose="03000509000000000000" pitchFamily="65" charset="-120"/>
                <a:ea typeface="標楷體" panose="03000509000000000000" pitchFamily="65" charset="-120"/>
              </a:rPr>
              <a:t>、</a:t>
            </a:r>
            <a:r>
              <a:rPr lang="zh-TW" altLang="zh-TW" sz="2400">
                <a:latin typeface="標楷體" panose="03000509000000000000" pitchFamily="65" charset="-120"/>
                <a:ea typeface="標楷體" panose="03000509000000000000" pitchFamily="65" charset="-120"/>
                <a:hlinkClick r:id="rId12" tooltip="虐待"/>
              </a:rPr>
              <a:t>虐待</a:t>
            </a:r>
            <a:r>
              <a:rPr lang="zh-TW" altLang="zh-TW" sz="2400">
                <a:latin typeface="標楷體" panose="03000509000000000000" pitchFamily="65" charset="-120"/>
                <a:ea typeface="標楷體" panose="03000509000000000000" pitchFamily="65" charset="-120"/>
              </a:rPr>
              <a:t>或其他不良影響，同時確保兒童有權參與</a:t>
            </a:r>
            <a:r>
              <a:rPr lang="zh-TW" altLang="zh-TW" sz="2400">
                <a:latin typeface="標楷體" panose="03000509000000000000" pitchFamily="65" charset="-120"/>
                <a:ea typeface="標楷體" panose="03000509000000000000" pitchFamily="65" charset="-120"/>
                <a:hlinkClick r:id="rId13" tooltip="家庭"/>
              </a:rPr>
              <a:t>家庭</a:t>
            </a:r>
            <a:r>
              <a:rPr lang="zh-TW" altLang="zh-TW" sz="2400">
                <a:latin typeface="標楷體" panose="03000509000000000000" pitchFamily="65" charset="-120"/>
                <a:ea typeface="標楷體" panose="03000509000000000000" pitchFamily="65" charset="-120"/>
              </a:rPr>
              <a:t>、</a:t>
            </a:r>
            <a:r>
              <a:rPr lang="zh-TW" altLang="zh-TW" sz="2400">
                <a:latin typeface="標楷體" panose="03000509000000000000" pitchFamily="65" charset="-120"/>
                <a:ea typeface="標楷體" panose="03000509000000000000" pitchFamily="65" charset="-120"/>
                <a:hlinkClick r:id="rId6" tooltip="文化"/>
              </a:rPr>
              <a:t>文化</a:t>
            </a:r>
            <a:r>
              <a:rPr lang="zh-TW" altLang="zh-TW" sz="2400">
                <a:latin typeface="標楷體" panose="03000509000000000000" pitchFamily="65" charset="-120"/>
                <a:ea typeface="標楷體" panose="03000509000000000000" pitchFamily="65" charset="-120"/>
              </a:rPr>
              <a:t>和</a:t>
            </a:r>
            <a:r>
              <a:rPr lang="zh-TW" altLang="zh-TW" sz="2400">
                <a:latin typeface="標楷體" panose="03000509000000000000" pitchFamily="65" charset="-120"/>
                <a:ea typeface="標楷體" panose="03000509000000000000" pitchFamily="65" charset="-120"/>
                <a:hlinkClick r:id="rId14" tooltip="社交"/>
              </a:rPr>
              <a:t>社交</a:t>
            </a:r>
            <a:r>
              <a:rPr lang="zh-TW" altLang="zh-TW" sz="2400">
                <a:latin typeface="標楷體" panose="03000509000000000000" pitchFamily="65" charset="-120"/>
                <a:ea typeface="標楷體" panose="03000509000000000000" pitchFamily="65" charset="-120"/>
              </a:rPr>
              <a:t>生活。 </a:t>
            </a:r>
            <a:endParaRPr lang="en-US" altLang="zh-TW" sz="2400">
              <a:latin typeface="標楷體" panose="03000509000000000000" pitchFamily="65" charset="-120"/>
              <a:ea typeface="標楷體" panose="03000509000000000000" pitchFamily="65" charset="-12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標題 1">
            <a:extLst>
              <a:ext uri="{FF2B5EF4-FFF2-40B4-BE49-F238E27FC236}">
                <a16:creationId xmlns:a16="http://schemas.microsoft.com/office/drawing/2014/main" id="{B25D52E4-52BB-4223-833E-AB87B9DDB604}"/>
              </a:ext>
            </a:extLst>
          </p:cNvPr>
          <p:cNvSpPr>
            <a:spLocks noGrp="1"/>
          </p:cNvSpPr>
          <p:nvPr>
            <p:ph type="title"/>
          </p:nvPr>
        </p:nvSpPr>
        <p:spPr/>
        <p:txBody>
          <a:bodyPr/>
          <a:lstStyle/>
          <a:p>
            <a:endParaRPr lang="zh-TW" altLang="en-US"/>
          </a:p>
        </p:txBody>
      </p:sp>
      <p:sp>
        <p:nvSpPr>
          <p:cNvPr id="20483" name="內容版面配置區 2">
            <a:extLst>
              <a:ext uri="{FF2B5EF4-FFF2-40B4-BE49-F238E27FC236}">
                <a16:creationId xmlns:a16="http://schemas.microsoft.com/office/drawing/2014/main" id="{F42CE1F9-E834-4659-A043-0D93E2FF79D9}"/>
              </a:ext>
            </a:extLst>
          </p:cNvPr>
          <p:cNvSpPr>
            <a:spLocks noGrp="1"/>
          </p:cNvSpPr>
          <p:nvPr>
            <p:ph idx="1"/>
          </p:nvPr>
        </p:nvSpPr>
        <p:spPr/>
        <p:txBody>
          <a:bodyPr/>
          <a:lstStyle/>
          <a:p>
            <a:r>
              <a:rPr lang="zh-TW" altLang="en-US" sz="2400">
                <a:latin typeface="標楷體" panose="03000509000000000000" pitchFamily="65" charset="-120"/>
                <a:ea typeface="標楷體" panose="03000509000000000000" pitchFamily="65" charset="-120"/>
              </a:rPr>
              <a:t>我國退出聯合國的特殊國際處境，國內兒童一直以來皆未受到兒童權利公約的保障。</a:t>
            </a:r>
            <a:endParaRPr lang="en-US" altLang="zh-TW" sz="2400">
              <a:latin typeface="標楷體" panose="03000509000000000000" pitchFamily="65" charset="-120"/>
              <a:ea typeface="標楷體" panose="03000509000000000000" pitchFamily="65" charset="-120"/>
            </a:endParaRPr>
          </a:p>
          <a:p>
            <a:r>
              <a:rPr lang="zh-TW" altLang="en-US" sz="2400">
                <a:latin typeface="標楷體" panose="03000509000000000000" pitchFamily="65" charset="-120"/>
                <a:ea typeface="標楷體" panose="03000509000000000000" pitchFamily="65" charset="-120"/>
              </a:rPr>
              <a:t>於</a:t>
            </a:r>
            <a:r>
              <a:rPr lang="en-US" altLang="zh-TW" sz="2400">
                <a:latin typeface="標楷體" panose="03000509000000000000" pitchFamily="65" charset="-120"/>
                <a:ea typeface="標楷體" panose="03000509000000000000" pitchFamily="65" charset="-120"/>
              </a:rPr>
              <a:t>(2014)</a:t>
            </a:r>
            <a:r>
              <a:rPr lang="zh-TW" altLang="en-US" sz="2400">
                <a:latin typeface="標楷體" panose="03000509000000000000" pitchFamily="65" charset="-120"/>
                <a:ea typeface="標楷體" panose="03000509000000000000" pitchFamily="65" charset="-120"/>
              </a:rPr>
              <a:t>年</a:t>
            </a:r>
            <a:r>
              <a:rPr lang="en-US" altLang="zh-TW" sz="2400">
                <a:latin typeface="標楷體" panose="03000509000000000000" pitchFamily="65" charset="-120"/>
                <a:ea typeface="標楷體" panose="03000509000000000000" pitchFamily="65" charset="-120"/>
              </a:rPr>
              <a:t>5</a:t>
            </a:r>
            <a:r>
              <a:rPr lang="zh-TW" altLang="en-US" sz="2400">
                <a:latin typeface="標楷體" panose="03000509000000000000" pitchFamily="65" charset="-120"/>
                <a:ea typeface="標楷體" panose="03000509000000000000" pitchFamily="65" charset="-120"/>
              </a:rPr>
              <a:t>月</a:t>
            </a:r>
            <a:r>
              <a:rPr lang="en-US" altLang="zh-TW" sz="2400">
                <a:latin typeface="標楷體" panose="03000509000000000000" pitchFamily="65" charset="-120"/>
                <a:ea typeface="標楷體" panose="03000509000000000000" pitchFamily="65" charset="-120"/>
              </a:rPr>
              <a:t>20</a:t>
            </a:r>
            <a:r>
              <a:rPr lang="zh-TW" altLang="en-US" sz="2400">
                <a:latin typeface="標楷體" panose="03000509000000000000" pitchFamily="65" charset="-120"/>
                <a:ea typeface="標楷體" panose="03000509000000000000" pitchFamily="65" charset="-120"/>
              </a:rPr>
              <a:t>日通過</a:t>
            </a:r>
            <a:r>
              <a:rPr lang="zh-TW" altLang="en-US" sz="2400">
                <a:latin typeface="標楷體" panose="03000509000000000000" pitchFamily="65" charset="-120"/>
                <a:ea typeface="標楷體" panose="03000509000000000000" pitchFamily="65" charset="-120"/>
                <a:hlinkClick r:id="rId2"/>
              </a:rPr>
              <a:t>兒童權利公約施行法</a:t>
            </a:r>
            <a:r>
              <a:rPr lang="zh-TW" altLang="en-US" sz="2400">
                <a:latin typeface="標楷體" panose="03000509000000000000" pitchFamily="65" charset="-120"/>
                <a:ea typeface="標楷體" panose="03000509000000000000" pitchFamily="65" charset="-120"/>
              </a:rPr>
              <a:t>，以制定施行法的方式將兒童權利公約予以內國法化，為日後國內進一步形塑兒童在法律規範中的地位提供國際基礎標準。</a:t>
            </a:r>
            <a:endParaRPr lang="en-US" altLang="zh-TW" sz="2400">
              <a:latin typeface="標楷體" panose="03000509000000000000" pitchFamily="65" charset="-120"/>
              <a:ea typeface="標楷體" panose="03000509000000000000" pitchFamily="65" charset="-120"/>
            </a:endParaRPr>
          </a:p>
          <a:p>
            <a:r>
              <a:rPr lang="zh-TW" altLang="en-US" sz="2400">
                <a:latin typeface="標楷體" panose="03000509000000000000" pitchFamily="65" charset="-120"/>
                <a:ea typeface="標楷體" panose="03000509000000000000" pitchFamily="65" charset="-120"/>
              </a:rPr>
              <a:t>施行法除明確賦予兒童權利公約國內法律的效力</a:t>
            </a:r>
            <a:r>
              <a:rPr lang="en-US" altLang="zh-TW" sz="2400">
                <a:latin typeface="標楷體" panose="03000509000000000000" pitchFamily="65" charset="-120"/>
                <a:ea typeface="標楷體" panose="03000509000000000000" pitchFamily="65" charset="-120"/>
              </a:rPr>
              <a:t>(</a:t>
            </a:r>
            <a:r>
              <a:rPr lang="zh-TW" altLang="en-US" sz="2400">
                <a:latin typeface="標楷體" panose="03000509000000000000" pitchFamily="65" charset="-120"/>
                <a:ea typeface="標楷體" panose="03000509000000000000" pitchFamily="65" charset="-120"/>
              </a:rPr>
              <a:t>第</a:t>
            </a:r>
            <a:r>
              <a:rPr lang="en-US" altLang="zh-TW" sz="2400">
                <a:latin typeface="標楷體" panose="03000509000000000000" pitchFamily="65" charset="-120"/>
                <a:ea typeface="標楷體" panose="03000509000000000000" pitchFamily="65" charset="-120"/>
              </a:rPr>
              <a:t>2</a:t>
            </a:r>
            <a:r>
              <a:rPr lang="zh-TW" altLang="en-US" sz="2400">
                <a:latin typeface="標楷體" panose="03000509000000000000" pitchFamily="65" charset="-120"/>
                <a:ea typeface="標楷體" panose="03000509000000000000" pitchFamily="65" charset="-120"/>
              </a:rPr>
              <a:t>條</a:t>
            </a:r>
            <a:r>
              <a:rPr lang="en-US" altLang="zh-TW" sz="2400">
                <a:latin typeface="標楷體" panose="03000509000000000000" pitchFamily="65" charset="-120"/>
                <a:ea typeface="標楷體" panose="03000509000000000000" pitchFamily="65" charset="-120"/>
              </a:rPr>
              <a:t>)</a:t>
            </a:r>
            <a:r>
              <a:rPr lang="zh-TW" altLang="en-US" sz="2400">
                <a:latin typeface="標楷體" panose="03000509000000000000" pitchFamily="65" charset="-120"/>
                <a:ea typeface="標楷體" panose="03000509000000000000" pitchFamily="65" charset="-120"/>
              </a:rPr>
              <a:t>外，另要求各級政府機關行使職權應符合公約有關兒童及少年權利保障之規定，避免兒童及少年權利受到不法侵害，並積極促進兒童及少年權利之實現 </a:t>
            </a:r>
            <a:r>
              <a:rPr lang="en-US" altLang="zh-TW" sz="2400">
                <a:latin typeface="標楷體" panose="03000509000000000000" pitchFamily="65" charset="-120"/>
                <a:ea typeface="標楷體" panose="03000509000000000000" pitchFamily="65" charset="-120"/>
              </a:rPr>
              <a:t>(</a:t>
            </a:r>
            <a:r>
              <a:rPr lang="zh-TW" altLang="en-US" sz="2400">
                <a:latin typeface="標楷體" panose="03000509000000000000" pitchFamily="65" charset="-120"/>
                <a:ea typeface="標楷體" panose="03000509000000000000" pitchFamily="65" charset="-120"/>
              </a:rPr>
              <a:t>第</a:t>
            </a:r>
            <a:r>
              <a:rPr lang="en-US" altLang="zh-TW" sz="2400">
                <a:latin typeface="標楷體" panose="03000509000000000000" pitchFamily="65" charset="-120"/>
                <a:ea typeface="標楷體" panose="03000509000000000000" pitchFamily="65" charset="-120"/>
              </a:rPr>
              <a:t>4</a:t>
            </a:r>
            <a:r>
              <a:rPr lang="zh-TW" altLang="en-US" sz="2400">
                <a:latin typeface="標楷體" panose="03000509000000000000" pitchFamily="65" charset="-120"/>
                <a:ea typeface="標楷體" panose="03000509000000000000" pitchFamily="65" charset="-120"/>
              </a:rPr>
              <a:t>條</a:t>
            </a:r>
            <a:r>
              <a:rPr lang="en-US" altLang="zh-TW" sz="2400">
                <a:latin typeface="標楷體" panose="03000509000000000000" pitchFamily="65" charset="-120"/>
                <a:ea typeface="標楷體" panose="03000509000000000000" pitchFamily="65" charset="-120"/>
              </a:rPr>
              <a:t>)</a:t>
            </a:r>
            <a:r>
              <a:rPr lang="zh-TW" altLang="en-US" sz="2400">
                <a:latin typeface="標楷體" panose="03000509000000000000" pitchFamily="65" charset="-120"/>
                <a:ea typeface="標楷體" panose="03000509000000000000" pitchFamily="65" charset="-120"/>
              </a:rPr>
              <a:t>。</a:t>
            </a:r>
            <a:endParaRPr lang="en-US" altLang="zh-TW" sz="2400">
              <a:latin typeface="標楷體" panose="03000509000000000000" pitchFamily="65" charset="-120"/>
              <a:ea typeface="標楷體" panose="03000509000000000000" pitchFamily="65" charset="-120"/>
            </a:endParaRPr>
          </a:p>
          <a:p>
            <a:r>
              <a:rPr lang="zh-TW" altLang="en-US" sz="2400">
                <a:latin typeface="標楷體" panose="03000509000000000000" pitchFamily="65" charset="-120"/>
                <a:ea typeface="標楷體" panose="03000509000000000000" pitchFamily="65" charset="-120"/>
              </a:rPr>
              <a:t>行政院亦應成立兒童及少年福利與權益推動小組，俾利公約相關事項之推動</a:t>
            </a:r>
            <a:r>
              <a:rPr lang="en-US" altLang="zh-TW" sz="2400">
                <a:latin typeface="標楷體" panose="03000509000000000000" pitchFamily="65" charset="-120"/>
                <a:ea typeface="標楷體" panose="03000509000000000000" pitchFamily="65" charset="-120"/>
              </a:rPr>
              <a:t>(</a:t>
            </a:r>
            <a:r>
              <a:rPr lang="zh-TW" altLang="en-US" sz="2400">
                <a:latin typeface="標楷體" panose="03000509000000000000" pitchFamily="65" charset="-120"/>
                <a:ea typeface="標楷體" panose="03000509000000000000" pitchFamily="65" charset="-120"/>
              </a:rPr>
              <a:t>第</a:t>
            </a:r>
            <a:r>
              <a:rPr lang="en-US" altLang="zh-TW" sz="2400">
                <a:latin typeface="標楷體" panose="03000509000000000000" pitchFamily="65" charset="-120"/>
                <a:ea typeface="標楷體" panose="03000509000000000000" pitchFamily="65" charset="-120"/>
              </a:rPr>
              <a:t>6</a:t>
            </a:r>
            <a:r>
              <a:rPr lang="zh-TW" altLang="en-US" sz="2400">
                <a:latin typeface="標楷體" panose="03000509000000000000" pitchFamily="65" charset="-120"/>
                <a:ea typeface="標楷體" panose="03000509000000000000" pitchFamily="65" charset="-120"/>
              </a:rPr>
              <a:t>條</a:t>
            </a:r>
            <a:r>
              <a:rPr lang="en-US" altLang="zh-TW" sz="2400">
                <a:latin typeface="標楷體" panose="03000509000000000000" pitchFamily="65" charset="-120"/>
                <a:ea typeface="標楷體" panose="03000509000000000000" pitchFamily="65" charset="-120"/>
              </a:rPr>
              <a:t>)</a:t>
            </a:r>
            <a:r>
              <a:rPr lang="zh-TW" altLang="en-US" sz="2400">
                <a:latin typeface="標楷體" panose="03000509000000000000" pitchFamily="65" charset="-120"/>
                <a:ea typeface="標楷體" panose="03000509000000000000" pitchFamily="65" charset="-120"/>
              </a:rPr>
              <a:t>。</a:t>
            </a: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14401</TotalTime>
  <Words>9447</Words>
  <Application>Microsoft Office PowerPoint</Application>
  <PresentationFormat>如螢幕大小 (4:3)</PresentationFormat>
  <Paragraphs>549</Paragraphs>
  <Slides>64</Slides>
  <Notes>4</Notes>
  <HiddenSlides>0</HiddenSlides>
  <MMClips>0</MMClips>
  <ScaleCrop>false</ScaleCrop>
  <HeadingPairs>
    <vt:vector size="6" baseType="variant">
      <vt:variant>
        <vt:lpstr>使用字型</vt:lpstr>
      </vt:variant>
      <vt:variant>
        <vt:i4>12</vt:i4>
      </vt:variant>
      <vt:variant>
        <vt:lpstr>佈景主題</vt:lpstr>
      </vt:variant>
      <vt:variant>
        <vt:i4>1</vt:i4>
      </vt:variant>
      <vt:variant>
        <vt:lpstr>投影片標題</vt:lpstr>
      </vt:variant>
      <vt:variant>
        <vt:i4>64</vt:i4>
      </vt:variant>
    </vt:vector>
  </HeadingPairs>
  <TitlesOfParts>
    <vt:vector size="77" baseType="lpstr">
      <vt:lpstr>宋体</vt:lpstr>
      <vt:lpstr>細明體</vt:lpstr>
      <vt:lpstr>微軟正黑體</vt:lpstr>
      <vt:lpstr>PMingLiU</vt:lpstr>
      <vt:lpstr>PMingLiU</vt:lpstr>
      <vt:lpstr>標楷體</vt:lpstr>
      <vt:lpstr>Arial</vt:lpstr>
      <vt:lpstr>Calibri</vt:lpstr>
      <vt:lpstr>Poor Richard</vt:lpstr>
      <vt:lpstr>Times New Roman</vt:lpstr>
      <vt:lpstr>Verdana</vt:lpstr>
      <vt:lpstr>Wingdings</vt:lpstr>
      <vt:lpstr>Office 佈景主題</vt:lpstr>
      <vt:lpstr>PowerPoint 簡報</vt:lpstr>
      <vt:lpstr>台灣兒少權益發展相關法規</vt:lpstr>
      <vt:lpstr>兒童及少年福利與權益保障法-1</vt:lpstr>
      <vt:lpstr>兒童及少年福利與權益保障法-2</vt:lpstr>
      <vt:lpstr>兒童及少年福利與權益保障法-3</vt:lpstr>
      <vt:lpstr>PowerPoint 簡報</vt:lpstr>
      <vt:lpstr>關於兒童權利公約</vt:lpstr>
      <vt:lpstr>PowerPoint 簡報</vt:lpstr>
      <vt:lpstr>PowerPoint 簡報</vt:lpstr>
      <vt:lpstr>台灣兒童權利公約國內法化大紀事</vt:lpstr>
      <vt:lpstr>PowerPoint 簡報</vt:lpstr>
      <vt:lpstr>CRC簽約政府應致力做到</vt:lpstr>
      <vt:lpstr>公約四大核心原則</vt:lpstr>
      <vt:lpstr>CRC的重要意義與價值</vt:lpstr>
      <vt:lpstr>公約中闡述的兒童基本權利</vt:lpstr>
      <vt:lpstr>1989年兒童權利公約內涵-1</vt:lpstr>
      <vt:lpstr>1989年兒童權利公約內涵-2</vt:lpstr>
      <vt:lpstr>PowerPoint 簡報</vt:lpstr>
      <vt:lpstr>預防--不幸事件再起</vt:lpstr>
      <vt:lpstr>違反兒權法案例討論</vt:lpstr>
      <vt:lpstr>案例中的看見與反思</vt:lpstr>
      <vt:lpstr>   重大兒童及少年虐待事件    防治小組實施計畫 </vt:lpstr>
      <vt:lpstr>托育服務品質與考核-1</vt:lpstr>
      <vt:lpstr>托育服務品質與考核-2</vt:lpstr>
      <vt:lpstr>兒權法與托育服務</vt:lpstr>
      <vt:lpstr>兒權法與托育服務</vt:lpstr>
      <vt:lpstr>兒權法與兒少服務</vt:lpstr>
      <vt:lpstr>兒童及少年性剝削防制條例與照顧</vt:lpstr>
      <vt:lpstr>PowerPoint 簡報</vt:lpstr>
      <vt:lpstr>PowerPoint 簡報</vt:lpstr>
      <vt:lpstr>兒童照顧與健康發展權-1</vt:lpstr>
      <vt:lpstr>兒童照顧與健康發展權-2</vt:lpstr>
      <vt:lpstr>PowerPoint 簡報</vt:lpstr>
      <vt:lpstr>PowerPoint 簡報</vt:lpstr>
      <vt:lpstr>對兒權落實建議</vt:lpstr>
      <vt:lpstr>關於優先議題-1</vt:lpstr>
      <vt:lpstr>關於優先議題-2</vt:lpstr>
      <vt:lpstr>第一次國家報告審查後的政策參考建議</vt:lpstr>
      <vt:lpstr>有關尊重兒童觀點與參與權</vt:lpstr>
      <vt:lpstr>PowerPoint 簡報</vt:lpstr>
      <vt:lpstr>PowerPoint 簡報</vt:lpstr>
      <vt:lpstr>PowerPoint 簡報</vt:lpstr>
      <vt:lpstr>PowerPoint 簡報</vt:lpstr>
      <vt:lpstr>肯定以下法律的制定及修正</vt:lpstr>
      <vt:lpstr>72項中優先處理的建議範圍</vt:lpstr>
      <vt:lpstr>有關各部會行動回應—交流議題 </vt:lpstr>
      <vt:lpstr>保母托育的實務挑戰</vt:lpstr>
      <vt:lpstr>有關安置意見--以家庭為主的替代性照顧(1)</vt:lpstr>
      <vt:lpstr>有關安置意見--以家庭為主的替代性照顧(2)</vt:lpstr>
      <vt:lpstr>有關聯合國兒童替代照顧準則</vt:lpstr>
      <vt:lpstr>實務服務的檢視與反思</vt:lpstr>
      <vt:lpstr>附件資料</vt:lpstr>
      <vt:lpstr>童工知多少?</vt:lpstr>
      <vt:lpstr>台灣童工議題</vt:lpstr>
      <vt:lpstr>  國際勞工組織公約   </vt:lpstr>
      <vt:lpstr>戰爭對兒童的影響</vt:lpstr>
      <vt:lpstr> 兒童捲入武裝衝突問題的任擇議定書 </vt:lpstr>
      <vt:lpstr>街童知多少?</vt:lpstr>
      <vt:lpstr>貧窮對兒童健康影響</vt:lpstr>
      <vt:lpstr>貧富差距對兒童的相對剝奪</vt:lpstr>
      <vt:lpstr>兒童權利公約相關條文</vt:lpstr>
      <vt:lpstr>童妓知多少？</vt:lpstr>
      <vt:lpstr>兒童權利公約相關條文</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WWEICL</dc:creator>
  <cp:lastModifiedBy>家扶認養處-魏季李</cp:lastModifiedBy>
  <cp:revision>1457</cp:revision>
  <cp:lastPrinted>2019-11-23T05:41:05Z</cp:lastPrinted>
  <dcterms:created xsi:type="dcterms:W3CDTF">2011-12-09T01:38:41Z</dcterms:created>
  <dcterms:modified xsi:type="dcterms:W3CDTF">2025-02-24T00:39:36Z</dcterms:modified>
</cp:coreProperties>
</file>